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5"/>
  </p:notesMasterIdLst>
  <p:sldIdLst>
    <p:sldId id="427" r:id="rId2"/>
    <p:sldId id="445" r:id="rId3"/>
    <p:sldId id="433" r:id="rId4"/>
    <p:sldId id="264" r:id="rId5"/>
    <p:sldId id="265" r:id="rId6"/>
    <p:sldId id="258" r:id="rId7"/>
    <p:sldId id="320" r:id="rId8"/>
    <p:sldId id="324" r:id="rId9"/>
    <p:sldId id="267" r:id="rId10"/>
    <p:sldId id="259" r:id="rId11"/>
    <p:sldId id="260" r:id="rId12"/>
    <p:sldId id="266" r:id="rId13"/>
    <p:sldId id="261" r:id="rId14"/>
    <p:sldId id="321" r:id="rId15"/>
    <p:sldId id="322" r:id="rId16"/>
    <p:sldId id="268" r:id="rId17"/>
    <p:sldId id="269" r:id="rId18"/>
    <p:sldId id="270" r:id="rId19"/>
    <p:sldId id="355" r:id="rId20"/>
    <p:sldId id="375" r:id="rId21"/>
    <p:sldId id="271" r:id="rId22"/>
    <p:sldId id="358" r:id="rId23"/>
    <p:sldId id="263" r:id="rId24"/>
    <p:sldId id="272" r:id="rId25"/>
    <p:sldId id="293" r:id="rId26"/>
    <p:sldId id="274" r:id="rId27"/>
    <p:sldId id="279" r:id="rId28"/>
    <p:sldId id="280" r:id="rId29"/>
    <p:sldId id="277" r:id="rId30"/>
    <p:sldId id="487" r:id="rId31"/>
    <p:sldId id="488" r:id="rId32"/>
    <p:sldId id="490" r:id="rId33"/>
    <p:sldId id="489" r:id="rId34"/>
    <p:sldId id="281" r:id="rId35"/>
    <p:sldId id="282" r:id="rId36"/>
    <p:sldId id="283" r:id="rId37"/>
    <p:sldId id="284" r:id="rId38"/>
    <p:sldId id="493" r:id="rId39"/>
    <p:sldId id="285" r:id="rId40"/>
    <p:sldId id="491" r:id="rId41"/>
    <p:sldId id="441" r:id="rId42"/>
    <p:sldId id="287" r:id="rId43"/>
    <p:sldId id="442" r:id="rId44"/>
    <p:sldId id="289" r:id="rId45"/>
    <p:sldId id="290" r:id="rId46"/>
    <p:sldId id="291" r:id="rId47"/>
    <p:sldId id="428" r:id="rId48"/>
    <p:sldId id="451" r:id="rId49"/>
    <p:sldId id="492" r:id="rId50"/>
    <p:sldId id="294" r:id="rId51"/>
    <p:sldId id="288" r:id="rId52"/>
    <p:sldId id="444" r:id="rId53"/>
    <p:sldId id="564" r:id="rId54"/>
    <p:sldId id="565" r:id="rId55"/>
    <p:sldId id="325" r:id="rId56"/>
    <p:sldId id="476" r:id="rId57"/>
    <p:sldId id="467" r:id="rId58"/>
    <p:sldId id="469" r:id="rId59"/>
    <p:sldId id="470" r:id="rId60"/>
    <p:sldId id="471" r:id="rId61"/>
    <p:sldId id="472" r:id="rId62"/>
    <p:sldId id="473" r:id="rId63"/>
    <p:sldId id="475" r:id="rId64"/>
    <p:sldId id="477" r:id="rId65"/>
    <p:sldId id="478" r:id="rId66"/>
    <p:sldId id="479" r:id="rId67"/>
    <p:sldId id="480" r:id="rId68"/>
    <p:sldId id="454" r:id="rId69"/>
    <p:sldId id="468" r:id="rId70"/>
    <p:sldId id="483" r:id="rId71"/>
    <p:sldId id="484" r:id="rId72"/>
    <p:sldId id="481" r:id="rId73"/>
    <p:sldId id="485" r:id="rId74"/>
    <p:sldId id="482" r:id="rId75"/>
    <p:sldId id="486" r:id="rId76"/>
    <p:sldId id="432" r:id="rId77"/>
    <p:sldId id="494" r:id="rId78"/>
    <p:sldId id="298" r:id="rId79"/>
    <p:sldId id="516" r:id="rId80"/>
    <p:sldId id="517" r:id="rId81"/>
    <p:sldId id="518" r:id="rId82"/>
    <p:sldId id="300" r:id="rId83"/>
    <p:sldId id="519" r:id="rId84"/>
    <p:sldId id="299" r:id="rId85"/>
    <p:sldId id="520" r:id="rId86"/>
    <p:sldId id="301" r:id="rId87"/>
    <p:sldId id="429" r:id="rId88"/>
    <p:sldId id="302" r:id="rId89"/>
    <p:sldId id="303" r:id="rId90"/>
    <p:sldId id="310" r:id="rId91"/>
    <p:sldId id="305" r:id="rId92"/>
    <p:sldId id="452" r:id="rId93"/>
    <p:sldId id="306" r:id="rId94"/>
    <p:sldId id="523" r:id="rId95"/>
    <p:sldId id="499" r:id="rId96"/>
    <p:sldId id="502" r:id="rId97"/>
    <p:sldId id="504" r:id="rId98"/>
    <p:sldId id="500" r:id="rId99"/>
    <p:sldId id="323" r:id="rId100"/>
    <p:sldId id="319" r:id="rId101"/>
    <p:sldId id="326" r:id="rId102"/>
    <p:sldId id="335" r:id="rId103"/>
    <p:sldId id="337" r:id="rId104"/>
    <p:sldId id="336" r:id="rId105"/>
    <p:sldId id="341" r:id="rId106"/>
    <p:sldId id="338" r:id="rId107"/>
    <p:sldId id="450" r:id="rId108"/>
    <p:sldId id="497" r:id="rId109"/>
    <p:sldId id="309" r:id="rId110"/>
    <p:sldId id="362" r:id="rId111"/>
    <p:sldId id="498" r:id="rId112"/>
    <p:sldId id="363" r:id="rId113"/>
    <p:sldId id="364" r:id="rId114"/>
    <p:sldId id="312" r:id="rId115"/>
    <p:sldId id="307" r:id="rId116"/>
    <p:sldId id="449" r:id="rId117"/>
    <p:sldId id="510" r:id="rId118"/>
    <p:sldId id="448" r:id="rId119"/>
    <p:sldId id="524" r:id="rId120"/>
    <p:sldId id="505" r:id="rId121"/>
    <p:sldId id="503" r:id="rId122"/>
    <p:sldId id="521" r:id="rId123"/>
    <p:sldId id="506" r:id="rId124"/>
    <p:sldId id="507" r:id="rId125"/>
    <p:sldId id="342" r:id="rId126"/>
    <p:sldId id="344" r:id="rId127"/>
    <p:sldId id="343" r:id="rId128"/>
    <p:sldId id="345" r:id="rId129"/>
    <p:sldId id="525" r:id="rId130"/>
    <p:sldId id="508" r:id="rId131"/>
    <p:sldId id="509" r:id="rId132"/>
    <p:sldId id="522" r:id="rId133"/>
    <p:sldId id="318" r:id="rId134"/>
    <p:sldId id="547" r:id="rId135"/>
    <p:sldId id="511" r:id="rId136"/>
    <p:sldId id="512" r:id="rId137"/>
    <p:sldId id="513" r:id="rId138"/>
    <p:sldId id="514" r:id="rId139"/>
    <p:sldId id="515" r:id="rId140"/>
    <p:sldId id="374" r:id="rId141"/>
    <p:sldId id="365" r:id="rId142"/>
    <p:sldId id="453" r:id="rId143"/>
    <p:sldId id="438" r:id="rId144"/>
    <p:sldId id="369" r:id="rId145"/>
    <p:sldId id="370" r:id="rId146"/>
    <p:sldId id="371" r:id="rId147"/>
    <p:sldId id="348" r:id="rId148"/>
    <p:sldId id="526" r:id="rId149"/>
    <p:sldId id="377" r:id="rId150"/>
    <p:sldId id="527" r:id="rId151"/>
    <p:sldId id="350" r:id="rId152"/>
    <p:sldId id="351" r:id="rId153"/>
    <p:sldId id="352" r:id="rId154"/>
    <p:sldId id="353" r:id="rId155"/>
    <p:sldId id="530" r:id="rId156"/>
    <p:sldId id="531" r:id="rId157"/>
    <p:sldId id="528" r:id="rId158"/>
    <p:sldId id="529" r:id="rId159"/>
    <p:sldId id="354" r:id="rId160"/>
    <p:sldId id="431" r:id="rId161"/>
    <p:sldId id="378" r:id="rId162"/>
    <p:sldId id="379" r:id="rId163"/>
    <p:sldId id="443" r:id="rId164"/>
    <p:sldId id="384" r:id="rId165"/>
    <p:sldId id="385" r:id="rId166"/>
    <p:sldId id="386" r:id="rId167"/>
    <p:sldId id="387" r:id="rId168"/>
    <p:sldId id="391" r:id="rId169"/>
    <p:sldId id="390" r:id="rId170"/>
    <p:sldId id="389" r:id="rId171"/>
    <p:sldId id="398" r:id="rId172"/>
    <p:sldId id="392" r:id="rId173"/>
    <p:sldId id="397" r:id="rId174"/>
    <p:sldId id="399" r:id="rId175"/>
    <p:sldId id="400" r:id="rId176"/>
    <p:sldId id="393" r:id="rId177"/>
    <p:sldId id="395" r:id="rId178"/>
    <p:sldId id="396" r:id="rId179"/>
    <p:sldId id="394" r:id="rId180"/>
    <p:sldId id="563" r:id="rId181"/>
    <p:sldId id="439" r:id="rId182"/>
    <p:sldId id="401" r:id="rId183"/>
    <p:sldId id="402" r:id="rId184"/>
    <p:sldId id="403" r:id="rId185"/>
    <p:sldId id="404" r:id="rId186"/>
    <p:sldId id="435" r:id="rId187"/>
    <p:sldId id="405" r:id="rId188"/>
    <p:sldId id="440" r:id="rId189"/>
    <p:sldId id="460" r:id="rId190"/>
    <p:sldId id="461" r:id="rId191"/>
    <p:sldId id="417" r:id="rId192"/>
    <p:sldId id="419" r:id="rId193"/>
    <p:sldId id="437" r:id="rId194"/>
    <p:sldId id="406" r:id="rId195"/>
    <p:sldId id="407" r:id="rId196"/>
    <p:sldId id="408" r:id="rId197"/>
    <p:sldId id="532" r:id="rId198"/>
    <p:sldId id="409" r:id="rId199"/>
    <p:sldId id="410" r:id="rId200"/>
    <p:sldId id="411" r:id="rId201"/>
    <p:sldId id="412" r:id="rId202"/>
    <p:sldId id="413" r:id="rId203"/>
    <p:sldId id="553" r:id="rId204"/>
    <p:sldId id="533" r:id="rId205"/>
    <p:sldId id="539" r:id="rId206"/>
    <p:sldId id="541" r:id="rId207"/>
    <p:sldId id="540" r:id="rId208"/>
    <p:sldId id="415" r:id="rId209"/>
    <p:sldId id="534" r:id="rId210"/>
    <p:sldId id="550" r:id="rId211"/>
    <p:sldId id="551" r:id="rId212"/>
    <p:sldId id="464" r:id="rId213"/>
    <p:sldId id="538" r:id="rId214"/>
    <p:sldId id="542" r:id="rId215"/>
    <p:sldId id="535" r:id="rId216"/>
    <p:sldId id="543" r:id="rId217"/>
    <p:sldId id="537" r:id="rId218"/>
    <p:sldId id="544" r:id="rId219"/>
    <p:sldId id="546" r:id="rId220"/>
    <p:sldId id="548" r:id="rId221"/>
    <p:sldId id="549" r:id="rId222"/>
    <p:sldId id="552" r:id="rId223"/>
    <p:sldId id="463" r:id="rId224"/>
    <p:sldId id="554" r:id="rId225"/>
    <p:sldId id="555" r:id="rId226"/>
    <p:sldId id="556" r:id="rId227"/>
    <p:sldId id="557" r:id="rId228"/>
    <p:sldId id="558" r:id="rId229"/>
    <p:sldId id="559" r:id="rId230"/>
    <p:sldId id="560" r:id="rId231"/>
    <p:sldId id="561" r:id="rId232"/>
    <p:sldId id="562" r:id="rId233"/>
    <p:sldId id="420" r:id="rId23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40"/>
    <p:restoredTop sz="92541"/>
  </p:normalViewPr>
  <p:slideViewPr>
    <p:cSldViewPr snapToGrid="0">
      <p:cViewPr varScale="1">
        <p:scale>
          <a:sx n="112" d="100"/>
          <a:sy n="112" d="100"/>
        </p:scale>
        <p:origin x="47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theme" Target="theme/theme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microsoft.com/office/2016/11/relationships/changesInfo" Target="changesInfos/changesInfo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presProps" Target="presProp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notesMaster" Target="notesMasters/notesMaster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olo Merialdo" userId="6b2f726f-c277-4207-bbd5-daf1d09aaa87" providerId="ADAL" clId="{61871C57-39C5-2946-8DD4-367DEB2CB7D6}"/>
    <pc:docChg chg="custSel modSld">
      <pc:chgData name="Paolo Merialdo" userId="6b2f726f-c277-4207-bbd5-daf1d09aaa87" providerId="ADAL" clId="{61871C57-39C5-2946-8DD4-367DEB2CB7D6}" dt="2021-03-08T09:19:28.286" v="331" actId="20577"/>
      <pc:docMkLst>
        <pc:docMk/>
      </pc:docMkLst>
      <pc:sldChg chg="modSp mod">
        <pc:chgData name="Paolo Merialdo" userId="6b2f726f-c277-4207-bbd5-daf1d09aaa87" providerId="ADAL" clId="{61871C57-39C5-2946-8DD4-367DEB2CB7D6}" dt="2021-03-08T07:25:31.965" v="220" actId="20577"/>
        <pc:sldMkLst>
          <pc:docMk/>
          <pc:sldMk cId="2815798052" sldId="258"/>
        </pc:sldMkLst>
        <pc:spChg chg="mod">
          <ac:chgData name="Paolo Merialdo" userId="6b2f726f-c277-4207-bbd5-daf1d09aaa87" providerId="ADAL" clId="{61871C57-39C5-2946-8DD4-367DEB2CB7D6}" dt="2021-03-08T07:25:31.965" v="220" actId="20577"/>
          <ac:spMkLst>
            <pc:docMk/>
            <pc:sldMk cId="2815798052" sldId="258"/>
            <ac:spMk id="3" creationId="{00000000-0000-0000-0000-000000000000}"/>
          </ac:spMkLst>
        </pc:spChg>
      </pc:sldChg>
      <pc:sldChg chg="modSp mod">
        <pc:chgData name="Paolo Merialdo" userId="6b2f726f-c277-4207-bbd5-daf1d09aaa87" providerId="ADAL" clId="{61871C57-39C5-2946-8DD4-367DEB2CB7D6}" dt="2021-03-08T09:19:28.286" v="331" actId="20577"/>
        <pc:sldMkLst>
          <pc:docMk/>
          <pc:sldMk cId="1102064242" sldId="260"/>
        </pc:sldMkLst>
        <pc:spChg chg="mod">
          <ac:chgData name="Paolo Merialdo" userId="6b2f726f-c277-4207-bbd5-daf1d09aaa87" providerId="ADAL" clId="{61871C57-39C5-2946-8DD4-367DEB2CB7D6}" dt="2021-03-08T09:19:28.286" v="331" actId="20577"/>
          <ac:spMkLst>
            <pc:docMk/>
            <pc:sldMk cId="1102064242" sldId="260"/>
            <ac:spMk id="3" creationId="{00000000-0000-0000-0000-000000000000}"/>
          </ac:spMkLst>
        </pc:spChg>
      </pc:sldChg>
      <pc:sldChg chg="modSp mod">
        <pc:chgData name="Paolo Merialdo" userId="6b2f726f-c277-4207-bbd5-daf1d09aaa87" providerId="ADAL" clId="{61871C57-39C5-2946-8DD4-367DEB2CB7D6}" dt="2021-03-08T08:24:07.543" v="323" actId="20577"/>
        <pc:sldMkLst>
          <pc:docMk/>
          <pc:sldMk cId="236514760" sldId="263"/>
        </pc:sldMkLst>
        <pc:graphicFrameChg chg="modGraphic">
          <ac:chgData name="Paolo Merialdo" userId="6b2f726f-c277-4207-bbd5-daf1d09aaa87" providerId="ADAL" clId="{61871C57-39C5-2946-8DD4-367DEB2CB7D6}" dt="2021-03-08T08:24:07.543" v="323" actId="20577"/>
          <ac:graphicFrameMkLst>
            <pc:docMk/>
            <pc:sldMk cId="236514760" sldId="263"/>
            <ac:graphicFrameMk id="6" creationId="{00000000-0000-0000-0000-000000000000}"/>
          </ac:graphicFrameMkLst>
        </pc:graphicFrameChg>
      </pc:sldChg>
      <pc:sldChg chg="modSp mod">
        <pc:chgData name="Paolo Merialdo" userId="6b2f726f-c277-4207-bbd5-daf1d09aaa87" providerId="ADAL" clId="{61871C57-39C5-2946-8DD4-367DEB2CB7D6}" dt="2021-03-08T07:15:37.927" v="50" actId="20577"/>
        <pc:sldMkLst>
          <pc:docMk/>
          <pc:sldMk cId="3474239214" sldId="264"/>
        </pc:sldMkLst>
        <pc:spChg chg="mod">
          <ac:chgData name="Paolo Merialdo" userId="6b2f726f-c277-4207-bbd5-daf1d09aaa87" providerId="ADAL" clId="{61871C57-39C5-2946-8DD4-367DEB2CB7D6}" dt="2021-03-08T07:15:37.927" v="50" actId="20577"/>
          <ac:spMkLst>
            <pc:docMk/>
            <pc:sldMk cId="3474239214" sldId="264"/>
            <ac:spMk id="3" creationId="{00000000-0000-0000-0000-000000000000}"/>
          </ac:spMkLst>
        </pc:spChg>
      </pc:sldChg>
      <pc:sldChg chg="modSp mod">
        <pc:chgData name="Paolo Merialdo" userId="6b2f726f-c277-4207-bbd5-daf1d09aaa87" providerId="ADAL" clId="{61871C57-39C5-2946-8DD4-367DEB2CB7D6}" dt="2021-03-08T07:19:28.322" v="61" actId="20577"/>
        <pc:sldMkLst>
          <pc:docMk/>
          <pc:sldMk cId="932256663" sldId="265"/>
        </pc:sldMkLst>
        <pc:spChg chg="mod">
          <ac:chgData name="Paolo Merialdo" userId="6b2f726f-c277-4207-bbd5-daf1d09aaa87" providerId="ADAL" clId="{61871C57-39C5-2946-8DD4-367DEB2CB7D6}" dt="2021-03-08T07:19:28.322" v="61" actId="20577"/>
          <ac:spMkLst>
            <pc:docMk/>
            <pc:sldMk cId="932256663" sldId="265"/>
            <ac:spMk id="3" creationId="{00000000-0000-0000-0000-000000000000}"/>
          </ac:spMkLst>
        </pc:spChg>
      </pc:sldChg>
      <pc:sldChg chg="modSp mod">
        <pc:chgData name="Paolo Merialdo" userId="6b2f726f-c277-4207-bbd5-daf1d09aaa87" providerId="ADAL" clId="{61871C57-39C5-2946-8DD4-367DEB2CB7D6}" dt="2021-03-08T08:17:41.322" v="297" actId="790"/>
        <pc:sldMkLst>
          <pc:docMk/>
          <pc:sldMk cId="2230081757" sldId="271"/>
        </pc:sldMkLst>
        <pc:spChg chg="mod">
          <ac:chgData name="Paolo Merialdo" userId="6b2f726f-c277-4207-bbd5-daf1d09aaa87" providerId="ADAL" clId="{61871C57-39C5-2946-8DD4-367DEB2CB7D6}" dt="2021-03-08T08:17:41.322" v="297" actId="790"/>
          <ac:spMkLst>
            <pc:docMk/>
            <pc:sldMk cId="2230081757" sldId="271"/>
            <ac:spMk id="3" creationId="{00000000-0000-0000-0000-000000000000}"/>
          </ac:spMkLst>
        </pc:spChg>
      </pc:sldChg>
      <pc:sldChg chg="modSp mod">
        <pc:chgData name="Paolo Merialdo" userId="6b2f726f-c277-4207-bbd5-daf1d09aaa87" providerId="ADAL" clId="{61871C57-39C5-2946-8DD4-367DEB2CB7D6}" dt="2021-03-08T07:26:06.464" v="260" actId="20577"/>
        <pc:sldMkLst>
          <pc:docMk/>
          <pc:sldMk cId="124638520" sldId="320"/>
        </pc:sldMkLst>
        <pc:spChg chg="mod">
          <ac:chgData name="Paolo Merialdo" userId="6b2f726f-c277-4207-bbd5-daf1d09aaa87" providerId="ADAL" clId="{61871C57-39C5-2946-8DD4-367DEB2CB7D6}" dt="2021-03-08T07:26:06.464" v="260" actId="20577"/>
          <ac:spMkLst>
            <pc:docMk/>
            <pc:sldMk cId="124638520" sldId="320"/>
            <ac:spMk id="3" creationId="{00000000-0000-0000-0000-000000000000}"/>
          </ac:spMkLst>
        </pc:spChg>
      </pc:sldChg>
      <pc:sldChg chg="modSp mod">
        <pc:chgData name="Paolo Merialdo" userId="6b2f726f-c277-4207-bbd5-daf1d09aaa87" providerId="ADAL" clId="{61871C57-39C5-2946-8DD4-367DEB2CB7D6}" dt="2021-03-08T07:50:50.915" v="292" actId="20577"/>
        <pc:sldMkLst>
          <pc:docMk/>
          <pc:sldMk cId="3284451906" sldId="324"/>
        </pc:sldMkLst>
        <pc:spChg chg="mod">
          <ac:chgData name="Paolo Merialdo" userId="6b2f726f-c277-4207-bbd5-daf1d09aaa87" providerId="ADAL" clId="{61871C57-39C5-2946-8DD4-367DEB2CB7D6}" dt="2021-03-08T07:49:23.218" v="264" actId="20577"/>
          <ac:spMkLst>
            <pc:docMk/>
            <pc:sldMk cId="3284451906" sldId="324"/>
            <ac:spMk id="4" creationId="{34CFBD42-0E02-0A41-92EC-368C986041A4}"/>
          </ac:spMkLst>
        </pc:spChg>
        <pc:spChg chg="mod">
          <ac:chgData name="Paolo Merialdo" userId="6b2f726f-c277-4207-bbd5-daf1d09aaa87" providerId="ADAL" clId="{61871C57-39C5-2946-8DD4-367DEB2CB7D6}" dt="2021-03-08T07:50:27.964" v="273" actId="20577"/>
          <ac:spMkLst>
            <pc:docMk/>
            <pc:sldMk cId="3284451906" sldId="324"/>
            <ac:spMk id="8" creationId="{00000000-0000-0000-0000-000000000000}"/>
          </ac:spMkLst>
        </pc:spChg>
        <pc:graphicFrameChg chg="modGraphic">
          <ac:chgData name="Paolo Merialdo" userId="6b2f726f-c277-4207-bbd5-daf1d09aaa87" providerId="ADAL" clId="{61871C57-39C5-2946-8DD4-367DEB2CB7D6}" dt="2021-03-08T07:49:27.048" v="265" actId="20577"/>
          <ac:graphicFrameMkLst>
            <pc:docMk/>
            <pc:sldMk cId="3284451906" sldId="324"/>
            <ac:graphicFrameMk id="5" creationId="{00000000-0000-0000-0000-000000000000}"/>
          </ac:graphicFrameMkLst>
        </pc:graphicFrameChg>
        <pc:graphicFrameChg chg="modGraphic">
          <ac:chgData name="Paolo Merialdo" userId="6b2f726f-c277-4207-bbd5-daf1d09aaa87" providerId="ADAL" clId="{61871C57-39C5-2946-8DD4-367DEB2CB7D6}" dt="2021-03-08T07:50:50.915" v="292" actId="20577"/>
          <ac:graphicFrameMkLst>
            <pc:docMk/>
            <pc:sldMk cId="3284451906" sldId="324"/>
            <ac:graphicFrameMk id="7" creationId="{00000000-0000-0000-0000-000000000000}"/>
          </ac:graphicFrameMkLst>
        </pc:graphicFrameChg>
      </pc:sldChg>
      <pc:sldChg chg="modSp mod">
        <pc:chgData name="Paolo Merialdo" userId="6b2f726f-c277-4207-bbd5-daf1d09aaa87" providerId="ADAL" clId="{61871C57-39C5-2946-8DD4-367DEB2CB7D6}" dt="2021-03-08T08:20:09.985" v="321" actId="404"/>
        <pc:sldMkLst>
          <pc:docMk/>
          <pc:sldMk cId="3579865989" sldId="355"/>
        </pc:sldMkLst>
        <pc:spChg chg="mod">
          <ac:chgData name="Paolo Merialdo" userId="6b2f726f-c277-4207-bbd5-daf1d09aaa87" providerId="ADAL" clId="{61871C57-39C5-2946-8DD4-367DEB2CB7D6}" dt="2021-03-08T08:20:09.985" v="321" actId="404"/>
          <ac:spMkLst>
            <pc:docMk/>
            <pc:sldMk cId="3579865989" sldId="355"/>
            <ac:spMk id="3" creationId="{00000000-0000-0000-0000-000000000000}"/>
          </ac:spMkLst>
        </pc:spChg>
      </pc:sldChg>
      <pc:sldChg chg="modSp mod">
        <pc:chgData name="Paolo Merialdo" userId="6b2f726f-c277-4207-bbd5-daf1d09aaa87" providerId="ADAL" clId="{61871C57-39C5-2946-8DD4-367DEB2CB7D6}" dt="2021-03-08T07:14:35.517" v="7" actId="207"/>
        <pc:sldMkLst>
          <pc:docMk/>
          <pc:sldMk cId="2287623817" sldId="445"/>
        </pc:sldMkLst>
        <pc:spChg chg="mod">
          <ac:chgData name="Paolo Merialdo" userId="6b2f726f-c277-4207-bbd5-daf1d09aaa87" providerId="ADAL" clId="{61871C57-39C5-2946-8DD4-367DEB2CB7D6}" dt="2021-03-08T07:13:29.801" v="0" actId="207"/>
          <ac:spMkLst>
            <pc:docMk/>
            <pc:sldMk cId="2287623817" sldId="445"/>
            <ac:spMk id="8" creationId="{00000000-0000-0000-0000-000000000000}"/>
          </ac:spMkLst>
        </pc:spChg>
        <pc:spChg chg="mod">
          <ac:chgData name="Paolo Merialdo" userId="6b2f726f-c277-4207-bbd5-daf1d09aaa87" providerId="ADAL" clId="{61871C57-39C5-2946-8DD4-367DEB2CB7D6}" dt="2021-03-08T07:13:29.801" v="0" actId="207"/>
          <ac:spMkLst>
            <pc:docMk/>
            <pc:sldMk cId="2287623817" sldId="445"/>
            <ac:spMk id="16" creationId="{00000000-0000-0000-0000-000000000000}"/>
          </ac:spMkLst>
        </pc:spChg>
        <pc:spChg chg="mod">
          <ac:chgData name="Paolo Merialdo" userId="6b2f726f-c277-4207-bbd5-daf1d09aaa87" providerId="ADAL" clId="{61871C57-39C5-2946-8DD4-367DEB2CB7D6}" dt="2021-03-08T07:13:29.801" v="0" actId="207"/>
          <ac:spMkLst>
            <pc:docMk/>
            <pc:sldMk cId="2287623817" sldId="445"/>
            <ac:spMk id="17" creationId="{00000000-0000-0000-0000-000000000000}"/>
          </ac:spMkLst>
        </pc:spChg>
        <pc:spChg chg="mod">
          <ac:chgData name="Paolo Merialdo" userId="6b2f726f-c277-4207-bbd5-daf1d09aaa87" providerId="ADAL" clId="{61871C57-39C5-2946-8DD4-367DEB2CB7D6}" dt="2021-03-08T07:13:29.801" v="0" actId="207"/>
          <ac:spMkLst>
            <pc:docMk/>
            <pc:sldMk cId="2287623817" sldId="445"/>
            <ac:spMk id="18" creationId="{00000000-0000-0000-0000-000000000000}"/>
          </ac:spMkLst>
        </pc:spChg>
        <pc:spChg chg="mod">
          <ac:chgData name="Paolo Merialdo" userId="6b2f726f-c277-4207-bbd5-daf1d09aaa87" providerId="ADAL" clId="{61871C57-39C5-2946-8DD4-367DEB2CB7D6}" dt="2021-03-08T07:13:55.341" v="3" actId="207"/>
          <ac:spMkLst>
            <pc:docMk/>
            <pc:sldMk cId="2287623817" sldId="445"/>
            <ac:spMk id="19" creationId="{00000000-0000-0000-0000-000000000000}"/>
          </ac:spMkLst>
        </pc:spChg>
        <pc:spChg chg="mod">
          <ac:chgData name="Paolo Merialdo" userId="6b2f726f-c277-4207-bbd5-daf1d09aaa87" providerId="ADAL" clId="{61871C57-39C5-2946-8DD4-367DEB2CB7D6}" dt="2021-03-08T07:13:29.801" v="0" actId="207"/>
          <ac:spMkLst>
            <pc:docMk/>
            <pc:sldMk cId="2287623817" sldId="445"/>
            <ac:spMk id="26" creationId="{00000000-0000-0000-0000-000000000000}"/>
          </ac:spMkLst>
        </pc:spChg>
        <pc:spChg chg="mod">
          <ac:chgData name="Paolo Merialdo" userId="6b2f726f-c277-4207-bbd5-daf1d09aaa87" providerId="ADAL" clId="{61871C57-39C5-2946-8DD4-367DEB2CB7D6}" dt="2021-03-08T07:13:29.801" v="0" actId="207"/>
          <ac:spMkLst>
            <pc:docMk/>
            <pc:sldMk cId="2287623817" sldId="445"/>
            <ac:spMk id="27" creationId="{00000000-0000-0000-0000-000000000000}"/>
          </ac:spMkLst>
        </pc:spChg>
        <pc:spChg chg="mod">
          <ac:chgData name="Paolo Merialdo" userId="6b2f726f-c277-4207-bbd5-daf1d09aaa87" providerId="ADAL" clId="{61871C57-39C5-2946-8DD4-367DEB2CB7D6}" dt="2021-03-08T07:13:46.326" v="2" actId="207"/>
          <ac:spMkLst>
            <pc:docMk/>
            <pc:sldMk cId="2287623817" sldId="445"/>
            <ac:spMk id="48" creationId="{00000000-0000-0000-0000-000000000000}"/>
          </ac:spMkLst>
        </pc:spChg>
        <pc:spChg chg="mod">
          <ac:chgData name="Paolo Merialdo" userId="6b2f726f-c277-4207-bbd5-daf1d09aaa87" providerId="ADAL" clId="{61871C57-39C5-2946-8DD4-367DEB2CB7D6}" dt="2021-03-08T07:13:46.326" v="2" actId="207"/>
          <ac:spMkLst>
            <pc:docMk/>
            <pc:sldMk cId="2287623817" sldId="445"/>
            <ac:spMk id="49" creationId="{00000000-0000-0000-0000-000000000000}"/>
          </ac:spMkLst>
        </pc:spChg>
        <pc:spChg chg="mod">
          <ac:chgData name="Paolo Merialdo" userId="6b2f726f-c277-4207-bbd5-daf1d09aaa87" providerId="ADAL" clId="{61871C57-39C5-2946-8DD4-367DEB2CB7D6}" dt="2021-03-08T07:13:46.326" v="2" actId="207"/>
          <ac:spMkLst>
            <pc:docMk/>
            <pc:sldMk cId="2287623817" sldId="445"/>
            <ac:spMk id="50" creationId="{00000000-0000-0000-0000-000000000000}"/>
          </ac:spMkLst>
        </pc:spChg>
        <pc:spChg chg="mod">
          <ac:chgData name="Paolo Merialdo" userId="6b2f726f-c277-4207-bbd5-daf1d09aaa87" providerId="ADAL" clId="{61871C57-39C5-2946-8DD4-367DEB2CB7D6}" dt="2021-03-08T07:14:31.578" v="6" actId="207"/>
          <ac:spMkLst>
            <pc:docMk/>
            <pc:sldMk cId="2287623817" sldId="445"/>
            <ac:spMk id="80" creationId="{00000000-0000-0000-0000-000000000000}"/>
          </ac:spMkLst>
        </pc:spChg>
        <pc:spChg chg="mod">
          <ac:chgData name="Paolo Merialdo" userId="6b2f726f-c277-4207-bbd5-daf1d09aaa87" providerId="ADAL" clId="{61871C57-39C5-2946-8DD4-367DEB2CB7D6}" dt="2021-03-08T07:14:35.517" v="7" actId="207"/>
          <ac:spMkLst>
            <pc:docMk/>
            <pc:sldMk cId="2287623817" sldId="445"/>
            <ac:spMk id="8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CF2BA-4EC9-804B-9BAD-08D955D9B69E}" type="datetimeFigureOut">
              <a:rPr lang="it-IT" smtClean="0"/>
              <a:t>08/03/21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5A54D-0126-B94D-B661-CC049FA9EF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44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8EB111A-9E8D-AE42-AF40-7D7AD69A6457}" type="slidenum">
              <a:rPr lang="it-IT"/>
              <a:pPr eaLnBrk="1" hangingPunct="1"/>
              <a:t>1</a:t>
            </a:fld>
            <a:endParaRPr lang="it-IT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03B16BA-0E5D-684A-8095-BBCA9E3E6830}" type="slidenum">
              <a:rPr lang="en-US"/>
              <a:pPr eaLnBrk="1" hangingPunct="1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03B16BA-0E5D-684A-8095-BBCA9E3E6830}" type="slidenum">
              <a:rPr lang="en-US"/>
              <a:pPr eaLnBrk="1" hangingPunct="1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49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03B16BA-0E5D-684A-8095-BBCA9E3E6830}" type="slidenum">
              <a:rPr lang="en-US"/>
              <a:pPr eaLnBrk="1" hangingPunct="1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21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03B16BA-0E5D-684A-8095-BBCA9E3E6830}" type="slidenum">
              <a:rPr lang="en-US"/>
              <a:pPr eaLnBrk="1" hangingPunct="1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13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03B16BA-0E5D-684A-8095-BBCA9E3E6830}" type="slidenum">
              <a:rPr lang="en-US"/>
              <a:pPr eaLnBrk="1" hangingPunct="1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29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95A54D-0126-B94D-B661-CC049FA9EF7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82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03B16BA-0E5D-684A-8095-BBCA9E3E6830}" type="slidenum">
              <a:rPr lang="en-US"/>
              <a:pPr eaLnBrk="1" hangingPunct="1"/>
              <a:t>168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33A9-B2C3-AE47-8657-BBD3860B180D}" type="datetimeFigureOut">
              <a:rPr lang="it-IT" smtClean="0"/>
              <a:t>08/03/21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DE83-5E11-5147-A804-09247BE1F2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33A9-B2C3-AE47-8657-BBD3860B180D}" type="datetimeFigureOut">
              <a:rPr lang="it-IT" smtClean="0"/>
              <a:t>08/03/21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DE83-5E11-5147-A804-09247BE1F2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98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33A9-B2C3-AE47-8657-BBD3860B180D}" type="datetimeFigureOut">
              <a:rPr lang="it-IT" smtClean="0"/>
              <a:t>08/03/21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DE83-5E11-5147-A804-09247BE1F2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1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33A9-B2C3-AE47-8657-BBD3860B180D}" type="datetimeFigureOut">
              <a:rPr lang="it-IT" smtClean="0"/>
              <a:t>08/03/21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DE83-5E11-5147-A804-09247BE1F2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28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33A9-B2C3-AE47-8657-BBD3860B180D}" type="datetimeFigureOut">
              <a:rPr lang="it-IT" smtClean="0"/>
              <a:t>08/03/21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DE83-5E11-5147-A804-09247BE1F2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67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33A9-B2C3-AE47-8657-BBD3860B180D}" type="datetimeFigureOut">
              <a:rPr lang="it-IT" smtClean="0"/>
              <a:t>08/03/21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DE83-5E11-5147-A804-09247BE1F2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78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33A9-B2C3-AE47-8657-BBD3860B180D}" type="datetimeFigureOut">
              <a:rPr lang="it-IT" smtClean="0"/>
              <a:t>08/03/21</a:t>
            </a:fld>
            <a:endParaRPr lang="en-US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DE83-5E11-5147-A804-09247BE1F2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46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33A9-B2C3-AE47-8657-BBD3860B180D}" type="datetimeFigureOut">
              <a:rPr lang="it-IT" smtClean="0"/>
              <a:t>08/03/21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DE83-5E11-5147-A804-09247BE1F2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5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33A9-B2C3-AE47-8657-BBD3860B180D}" type="datetimeFigureOut">
              <a:rPr lang="it-IT" smtClean="0"/>
              <a:t>08/03/21</a:t>
            </a:fld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DE83-5E11-5147-A804-09247BE1F2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8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33A9-B2C3-AE47-8657-BBD3860B180D}" type="datetimeFigureOut">
              <a:rPr lang="it-IT" smtClean="0"/>
              <a:t>08/03/21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DE83-5E11-5147-A804-09247BE1F2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16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33A9-B2C3-AE47-8657-BBD3860B180D}" type="datetimeFigureOut">
              <a:rPr lang="it-IT" smtClean="0"/>
              <a:t>08/03/21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DE83-5E11-5147-A804-09247BE1F2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25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733A9-B2C3-AE47-8657-BBD3860B180D}" type="datetimeFigureOut">
              <a:rPr lang="it-IT" smtClean="0"/>
              <a:t>08/03/21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6DE83-5E11-5147-A804-09247BE1F2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1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hyperlink" Target="http://openjpa.apache.org/builds/1.0.2/apache-openjpa-1.0.2/docs/manual/manual.html#jpa_overview_meta_cascade" TargetMode="Externa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hyperlink" Target="http://openjpa.apache.org/builds/1.0.2/apache-openjpa-1.0.2/docs/manual/manual.html#jpa_overview_meta_cascade" TargetMode="Externa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bjectdb.com/api/java/jpa/EntityManager/find_Class__Object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://openjpa.apache.org/builds/1.0.2/apache-openjpa-1.0.2/docs/manual/manual.html#jpa_overview_meta_cascade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jdbc.postgresql.org/download/postgresql-42.2.10.jar" TargetMode="External"/><Relationship Id="rId2" Type="http://schemas.openxmlformats.org/officeDocument/2006/relationships/hyperlink" Target="http://sourceforge.net/projects/hibernate/files/hibernate-orm/5.4.11.Final/hibernate-release-5.4.11.Final.zip/downloa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2database.com/h2-2019-10-14.zip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97175" y="1454887"/>
            <a:ext cx="7772400" cy="1468967"/>
          </a:xfrm>
          <a:extLst>
            <a:ext uri="{91240B29-F687-4f45-9708-019B960494DF}">
              <a14:hiddenLine xmlns:a14="http://schemas.microsoft.com/office/drawing/2010/main" xmlns="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0000"/>
          </a:bodyPr>
          <a:lstStyle/>
          <a:p>
            <a:pPr algn="l"/>
            <a:r>
              <a:rPr lang="it-IT" sz="2000" dirty="0">
                <a:latin typeface="Maiandra GD" charset="0"/>
              </a:rPr>
              <a:t>Sistemi informativi su Web</a:t>
            </a:r>
            <a:br>
              <a:rPr lang="it-IT" sz="2000" dirty="0">
                <a:latin typeface="Maiandra GD" charset="0"/>
              </a:rPr>
            </a:br>
            <a:r>
              <a:rPr lang="it-IT" dirty="0">
                <a:solidFill>
                  <a:srgbClr val="400080"/>
                </a:solidFill>
                <a:latin typeface="Maiandra GD" charset="0"/>
              </a:rPr>
              <a:t>Persistenza: JPA</a:t>
            </a:r>
            <a:br>
              <a:rPr lang="it-IT" dirty="0">
                <a:solidFill>
                  <a:srgbClr val="400080"/>
                </a:solidFill>
                <a:latin typeface="Maiandra GD" charset="0"/>
              </a:rPr>
            </a:br>
            <a:r>
              <a:rPr lang="it-IT" sz="3100" dirty="0">
                <a:solidFill>
                  <a:srgbClr val="400080"/>
                </a:solidFill>
                <a:latin typeface="Maiandra GD" charset="0"/>
              </a:rPr>
              <a:t>aa 2020-2021</a:t>
            </a:r>
            <a:br>
              <a:rPr lang="it-IT" dirty="0">
                <a:latin typeface="Maiandra GD" charset="0"/>
              </a:rPr>
            </a:br>
            <a:endParaRPr lang="it-IT" dirty="0">
              <a:latin typeface="Maiandra GD" charset="0"/>
            </a:endParaRPr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8146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This work is licensed under a Creative Commons Attribution-Noncommercial-Share Alike 3.0 United States</a:t>
            </a:r>
            <a:br>
              <a:rPr lang="en-US" sz="1200" b="0"/>
            </a:br>
            <a:r>
              <a:rPr lang="en-US" sz="1200" b="0"/>
              <a:t>See http://creativecommons.org/licenses/by-nc-sa/3.0/us/ for details</a:t>
            </a:r>
          </a:p>
        </p:txBody>
      </p:sp>
      <p:pic>
        <p:nvPicPr>
          <p:cNvPr id="5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24600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084" y="4001343"/>
            <a:ext cx="941271" cy="511424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3875865" y="3908732"/>
            <a:ext cx="3430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aiandra GD" charset="0"/>
                <a:ea typeface="+mj-ea"/>
                <a:cs typeface="+mj-cs"/>
              </a:rPr>
              <a:t>Paolo Merialdo</a:t>
            </a:r>
          </a:p>
          <a:p>
            <a:r>
              <a:rPr lang="it-IT">
                <a:latin typeface="Maiandra GD" charset="0"/>
                <a:ea typeface="+mj-ea"/>
                <a:cs typeface="+mj-cs"/>
              </a:rPr>
              <a:t>Università degli Studi Roma Tre</a:t>
            </a:r>
          </a:p>
        </p:txBody>
      </p:sp>
    </p:spTree>
    <p:extLst>
      <p:ext uri="{BB962C8B-B14F-4D97-AF65-F5344CB8AC3E}">
        <p14:creationId xmlns:p14="http://schemas.microsoft.com/office/powerpoint/2010/main" val="421165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noProof="0"/>
              <a:t>Entity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noProof="0" dirty="0"/>
              <a:t>Applicazione OOP: interazione tra oggetti</a:t>
            </a:r>
          </a:p>
          <a:p>
            <a:pPr lvl="1"/>
            <a:r>
              <a:rPr lang="it-IT" noProof="0" dirty="0"/>
              <a:t>Oggetti: istanze di classi in memoria centrale</a:t>
            </a:r>
          </a:p>
          <a:p>
            <a:r>
              <a:rPr lang="it-IT" noProof="0" dirty="0"/>
              <a:t>Chiamiamo </a:t>
            </a:r>
            <a:r>
              <a:rPr lang="it-IT" b="1" noProof="0" dirty="0"/>
              <a:t>entità </a:t>
            </a:r>
            <a:r>
              <a:rPr lang="it-IT" noProof="0" dirty="0"/>
              <a:t>(</a:t>
            </a:r>
            <a:r>
              <a:rPr lang="it-IT" noProof="0" dirty="0" err="1"/>
              <a:t>entity</a:t>
            </a:r>
            <a:r>
              <a:rPr lang="it-IT" noProof="0" dirty="0"/>
              <a:t>) le classi corrispondenti ad oggetti che devono essere memorizzati in maniera persistente in un </a:t>
            </a:r>
            <a:r>
              <a:rPr lang="it-IT" noProof="0" dirty="0" err="1"/>
              <a:t>db</a:t>
            </a:r>
            <a:r>
              <a:rPr lang="it-IT" noProof="0" dirty="0"/>
              <a:t> </a:t>
            </a:r>
          </a:p>
          <a:p>
            <a:pPr lvl="1"/>
            <a:r>
              <a:rPr lang="it-IT" dirty="0"/>
              <a:t>nome molto appropriato (</a:t>
            </a:r>
            <a:r>
              <a:rPr lang="it-IT" dirty="0" err="1"/>
              <a:t>cfr</a:t>
            </a:r>
            <a:r>
              <a:rPr lang="it-IT" dirty="0"/>
              <a:t> BD: modello ER)</a:t>
            </a:r>
          </a:p>
          <a:p>
            <a:pPr lvl="1"/>
            <a:r>
              <a:rPr lang="it-IT" dirty="0"/>
              <a:t>in linea di massima corrispondono alle classi del modello di dominio (</a:t>
            </a:r>
            <a:r>
              <a:rPr lang="it-IT" dirty="0" err="1"/>
              <a:t>cfr</a:t>
            </a:r>
            <a:r>
              <a:rPr lang="it-IT" dirty="0"/>
              <a:t> APS)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5653631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by Exception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Il mapping di default per la </a:t>
            </a:r>
            <a:r>
              <a:rPr lang="en-US" dirty="0" err="1"/>
              <a:t>colonna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rappresenta</a:t>
            </a:r>
            <a:r>
              <a:rPr lang="en-US" dirty="0"/>
              <a:t> la foreign key ha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costruito</a:t>
            </a:r>
            <a:r>
              <a:rPr lang="en-US" dirty="0"/>
              <a:t> come segue:</a:t>
            </a:r>
          </a:p>
          <a:p>
            <a:pPr lvl="1"/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tabella</a:t>
            </a:r>
            <a:r>
              <a:rPr lang="en-US" dirty="0"/>
              <a:t> </a:t>
            </a:r>
            <a:r>
              <a:rPr lang="en-US" dirty="0" err="1"/>
              <a:t>corrispondente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entità</a:t>
            </a:r>
            <a:r>
              <a:rPr lang="en-US" dirty="0"/>
              <a:t> </a:t>
            </a:r>
            <a:r>
              <a:rPr lang="en-US" dirty="0" err="1"/>
              <a:t>destinazione</a:t>
            </a:r>
            <a:r>
              <a:rPr lang="en-US" dirty="0"/>
              <a:t>, </a:t>
            </a:r>
            <a:r>
              <a:rPr lang="en-US" dirty="0" err="1"/>
              <a:t>seguito</a:t>
            </a:r>
            <a:r>
              <a:rPr lang="en-US" dirty="0"/>
              <a:t> dal </a:t>
            </a:r>
            <a:r>
              <a:rPr lang="en-US" dirty="0" err="1"/>
              <a:t>simbolo</a:t>
            </a:r>
            <a:r>
              <a:rPr lang="en-US" dirty="0"/>
              <a:t> _ </a:t>
            </a:r>
            <a:r>
              <a:rPr lang="en-US" dirty="0" err="1"/>
              <a:t>seguito</a:t>
            </a:r>
            <a:r>
              <a:rPr lang="en-US" dirty="0"/>
              <a:t> da </a:t>
            </a:r>
            <a:r>
              <a:rPr lang="en-US" dirty="0" err="1"/>
              <a:t>chiave</a:t>
            </a:r>
            <a:r>
              <a:rPr lang="en-US" dirty="0"/>
              <a:t> </a:t>
            </a:r>
            <a:r>
              <a:rPr lang="en-US" dirty="0" err="1"/>
              <a:t>primaria</a:t>
            </a:r>
            <a:r>
              <a:rPr lang="en-US" dirty="0"/>
              <a:t> </a:t>
            </a:r>
            <a:r>
              <a:rPr lang="en-US" dirty="0" err="1"/>
              <a:t>tabella</a:t>
            </a:r>
            <a:r>
              <a:rPr lang="en-US" dirty="0"/>
              <a:t> </a:t>
            </a:r>
            <a:r>
              <a:rPr lang="en-US" dirty="0" err="1"/>
              <a:t>corrispondente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entità</a:t>
            </a:r>
            <a:r>
              <a:rPr lang="en-US" dirty="0"/>
              <a:t> </a:t>
            </a:r>
            <a:r>
              <a:rPr lang="en-US" dirty="0" err="1"/>
              <a:t>sorgente</a:t>
            </a:r>
            <a:endParaRPr lang="en-US" dirty="0"/>
          </a:p>
          <a:p>
            <a:pPr lvl="1"/>
            <a:r>
              <a:rPr lang="en-US" dirty="0"/>
              <a:t>Nel </a:t>
            </a:r>
            <a:r>
              <a:rPr lang="en-US" dirty="0" err="1"/>
              <a:t>nostro</a:t>
            </a:r>
            <a:r>
              <a:rPr lang="en-US" dirty="0"/>
              <a:t> </a:t>
            </a:r>
            <a:r>
              <a:rPr lang="en-US" dirty="0" err="1"/>
              <a:t>esempio</a:t>
            </a:r>
            <a:r>
              <a:rPr lang="en-US" dirty="0"/>
              <a:t>: </a:t>
            </a:r>
            <a:r>
              <a:rPr lang="en-US" b="1" dirty="0" err="1"/>
              <a:t>address_id</a:t>
            </a:r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i="1" dirty="0"/>
              <a:t>Configuration by exception</a:t>
            </a:r>
            <a:r>
              <a:rPr lang="en-US" dirty="0"/>
              <a:t>: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possibile</a:t>
            </a:r>
            <a:r>
              <a:rPr lang="en-US" dirty="0"/>
              <a:t> (</a:t>
            </a:r>
            <a:r>
              <a:rPr lang="en-US" b="1" dirty="0"/>
              <a:t>ma </a:t>
            </a:r>
            <a:r>
              <a:rPr lang="en-US" b="1" dirty="0" err="1"/>
              <a:t>sconsigliato</a:t>
            </a:r>
            <a:r>
              <a:rPr lang="en-US" dirty="0"/>
              <a:t>) </a:t>
            </a:r>
            <a:r>
              <a:rPr lang="en-US" dirty="0" err="1"/>
              <a:t>modificare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 di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colonna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l'annotazione</a:t>
            </a:r>
            <a:r>
              <a:rPr lang="en-US" dirty="0"/>
              <a:t> @</a:t>
            </a:r>
            <a:r>
              <a:rPr lang="en-US" dirty="0" err="1"/>
              <a:t>JoinColumn</a:t>
            </a:r>
            <a:r>
              <a:rPr lang="en-US" dirty="0"/>
              <a:t>(name="</a:t>
            </a:r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colonna</a:t>
            </a:r>
            <a:r>
              <a:rPr lang="en-US" dirty="0"/>
              <a:t>")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posta</a:t>
            </a:r>
            <a:r>
              <a:rPr lang="en-US" dirty="0"/>
              <a:t> </a:t>
            </a:r>
            <a:r>
              <a:rPr lang="en-US" dirty="0" err="1"/>
              <a:t>immediatamente</a:t>
            </a:r>
            <a:r>
              <a:rPr lang="en-US" dirty="0"/>
              <a:t> </a:t>
            </a:r>
            <a:r>
              <a:rPr lang="en-US" dirty="0" err="1"/>
              <a:t>dopo</a:t>
            </a:r>
            <a:r>
              <a:rPr lang="en-US" dirty="0"/>
              <a:t> </a:t>
            </a:r>
            <a:r>
              <a:rPr lang="en-US" dirty="0" err="1"/>
              <a:t>l'annotazione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indica</a:t>
            </a:r>
            <a:r>
              <a:rPr lang="en-US" dirty="0"/>
              <a:t> la </a:t>
            </a:r>
            <a:r>
              <a:rPr lang="en-US" dirty="0" err="1"/>
              <a:t>cardinalità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associazione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nostro</a:t>
            </a:r>
            <a:r>
              <a:rPr lang="en-US" dirty="0"/>
              <a:t> </a:t>
            </a:r>
            <a:r>
              <a:rPr lang="en-US" dirty="0" err="1"/>
              <a:t>esempio</a:t>
            </a:r>
            <a:r>
              <a:rPr lang="en-US" dirty="0"/>
              <a:t>:</a:t>
            </a:r>
            <a:br>
              <a:rPr lang="en-US" dirty="0"/>
            </a:br>
            <a:r>
              <a:rPr lang="en-US" b="1" dirty="0"/>
              <a:t>@</a:t>
            </a:r>
            <a:r>
              <a:rPr lang="en-US" b="1" dirty="0" err="1"/>
              <a:t>OneToOne</a:t>
            </a:r>
            <a:br>
              <a:rPr lang="en-US" b="1" dirty="0"/>
            </a:br>
            <a:r>
              <a:rPr lang="en-US" b="1" dirty="0"/>
              <a:t>@</a:t>
            </a:r>
            <a:r>
              <a:rPr lang="en-US" b="1" dirty="0" err="1"/>
              <a:t>JoinColumn</a:t>
            </a:r>
            <a:r>
              <a:rPr lang="en-US" b="1" dirty="0"/>
              <a:t>(name = "</a:t>
            </a:r>
            <a:r>
              <a:rPr lang="en-US" b="1" dirty="0" err="1"/>
              <a:t>address_fk</a:t>
            </a:r>
            <a:r>
              <a:rPr lang="en-US" b="1" dirty="0"/>
              <a:t>")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3378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unidirezionali</a:t>
            </a:r>
            <a:br>
              <a:rPr lang="en-US" dirty="0"/>
            </a:br>
            <a:r>
              <a:rPr lang="en-US" dirty="0" err="1"/>
              <a:t>OneToMany</a:t>
            </a:r>
            <a:r>
              <a:rPr lang="en-US" dirty="0"/>
              <a:t>: </a:t>
            </a:r>
            <a:r>
              <a:rPr lang="en-US" dirty="0" err="1"/>
              <a:t>Esempio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4430408"/>
              </p:ext>
            </p:extLst>
          </p:nvPr>
        </p:nvGraphicFramePr>
        <p:xfrm>
          <a:off x="1295400" y="3101053"/>
          <a:ext cx="2457490" cy="871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7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Order</a:t>
                      </a:r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 dirty="0"/>
                        <a:t>-id: Long</a:t>
                      </a:r>
                    </a:p>
                    <a:p>
                      <a:r>
                        <a:rPr lang="it-IT" sz="1050" dirty="0"/>
                        <a:t>-</a:t>
                      </a:r>
                      <a:r>
                        <a:rPr lang="it-IT" sz="1050" dirty="0" err="1"/>
                        <a:t>creationTime</a:t>
                      </a:r>
                      <a:r>
                        <a:rPr lang="it-IT" sz="1050" dirty="0"/>
                        <a:t>:</a:t>
                      </a:r>
                      <a:r>
                        <a:rPr lang="it-IT" sz="1050" baseline="0" dirty="0"/>
                        <a:t> </a:t>
                      </a:r>
                      <a:r>
                        <a:rPr lang="it-IT" sz="1050" baseline="0" dirty="0" err="1"/>
                        <a:t>LocalDateTime</a:t>
                      </a:r>
                      <a:endParaRPr lang="it-IT" sz="1050" baseline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3395100"/>
              </p:ext>
            </p:extLst>
          </p:nvPr>
        </p:nvGraphicFramePr>
        <p:xfrm>
          <a:off x="5236170" y="3024855"/>
          <a:ext cx="2015719" cy="1031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 err="1"/>
                        <a:t>OrderLine</a:t>
                      </a:r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 dirty="0"/>
                        <a:t>-id: Long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dirty="0"/>
                        <a:t>-</a:t>
                      </a:r>
                      <a:r>
                        <a:rPr lang="it-IT" sz="1050" dirty="0" err="1"/>
                        <a:t>unitPrice</a:t>
                      </a:r>
                      <a:r>
                        <a:rPr lang="it-IT" sz="1050" dirty="0"/>
                        <a:t>: Double</a:t>
                      </a:r>
                    </a:p>
                    <a:p>
                      <a:r>
                        <a:rPr lang="it-IT" sz="1050" dirty="0"/>
                        <a:t>-</a:t>
                      </a:r>
                      <a:r>
                        <a:rPr lang="it-IT" sz="1050" dirty="0" err="1"/>
                        <a:t>quantity</a:t>
                      </a:r>
                      <a:r>
                        <a:rPr lang="it-IT" sz="1050" dirty="0"/>
                        <a:t>: </a:t>
                      </a:r>
                      <a:r>
                        <a:rPr lang="it-IT" sz="1050" dirty="0" err="1"/>
                        <a:t>Integer</a:t>
                      </a:r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6" name="Connettore 2 5"/>
          <p:cNvCxnSpPr>
            <a:cxnSpLocks/>
            <a:stCxn id="4" idx="3"/>
            <a:endCxn id="5" idx="1"/>
          </p:cNvCxnSpPr>
          <p:nvPr/>
        </p:nvCxnSpPr>
        <p:spPr>
          <a:xfrm>
            <a:off x="3752890" y="3536893"/>
            <a:ext cx="1483280" cy="3812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4673789" y="320153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17922353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/>
              <a:t>Esempio (cont.)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435100"/>
            <a:ext cx="441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package it.uniroma3.siw.model;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+import </a:t>
            </a:r>
            <a:r>
              <a:rPr lang="en-US" sz="1400" dirty="0" err="1"/>
              <a:t>javax.persistence.Entity</a:t>
            </a:r>
            <a:r>
              <a:rPr lang="en-US" sz="1400" dirty="0"/>
              <a:t>;[…]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@Entity</a:t>
            </a:r>
          </a:p>
          <a:p>
            <a:pPr marL="0" indent="0">
              <a:buNone/>
            </a:pPr>
            <a:r>
              <a:rPr lang="en-US" sz="1400" dirty="0"/>
              <a:t>@Table(name = "orders")</a:t>
            </a:r>
          </a:p>
          <a:p>
            <a:pPr marL="0" indent="0">
              <a:buNone/>
            </a:pPr>
            <a:r>
              <a:rPr lang="en-US" sz="1400" dirty="0"/>
              <a:t>@public class </a:t>
            </a:r>
            <a:r>
              <a:rPr lang="en-US" sz="1400" b="1" dirty="0"/>
              <a:t>Order </a:t>
            </a:r>
            <a:r>
              <a:rPr lang="en-US" sz="1400" dirty="0"/>
              <a:t>{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r>
              <a:rPr lang="en-US" sz="1400" dirty="0"/>
              <a:t>    @Id </a:t>
            </a:r>
          </a:p>
          <a:p>
            <a:pPr marL="0" indent="0">
              <a:buNone/>
            </a:pPr>
            <a:r>
              <a:rPr lang="en-US" sz="1400" dirty="0"/>
              <a:t>    @</a:t>
            </a:r>
            <a:r>
              <a:rPr lang="en-US" sz="1400" dirty="0" err="1"/>
              <a:t>GeneratedValue</a:t>
            </a:r>
            <a:r>
              <a:rPr lang="en-US" sz="1400" dirty="0"/>
              <a:t>(strategy = </a:t>
            </a:r>
            <a:r>
              <a:rPr lang="en-US" sz="1400" dirty="0" err="1"/>
              <a:t>GenerationType.</a:t>
            </a:r>
            <a:r>
              <a:rPr lang="en-US" sz="1400" i="1" dirty="0" err="1"/>
              <a:t>AUTO</a:t>
            </a:r>
            <a:r>
              <a:rPr lang="en-US" sz="1400" i="1" dirty="0"/>
              <a:t>)</a:t>
            </a:r>
          </a:p>
          <a:p>
            <a:pPr marL="0" indent="0">
              <a:buNone/>
            </a:pPr>
            <a:r>
              <a:rPr lang="en-US" sz="1400" dirty="0"/>
              <a:t>    private Long id;	</a:t>
            </a:r>
          </a:p>
          <a:p>
            <a:pPr marL="0" indent="0">
              <a:buNone/>
            </a:pPr>
            <a:r>
              <a:rPr lang="en-US" sz="1400" dirty="0"/>
              <a:t>    private </a:t>
            </a:r>
            <a:r>
              <a:rPr lang="en-US" sz="1400" dirty="0" err="1"/>
              <a:t>LocalDateTime</a:t>
            </a:r>
            <a:r>
              <a:rPr lang="en-US" sz="1400" dirty="0"/>
              <a:t> </a:t>
            </a:r>
            <a:r>
              <a:rPr lang="en-US" sz="1400" dirty="0" err="1"/>
              <a:t>creationTime</a:t>
            </a:r>
            <a:r>
              <a:rPr lang="en-US" sz="1400" dirty="0"/>
              <a:t>;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504D"/>
                </a:solidFill>
              </a:rPr>
              <a:t>    @</a:t>
            </a:r>
            <a:r>
              <a:rPr lang="en-US" sz="1400" b="1" dirty="0" err="1">
                <a:solidFill>
                  <a:srgbClr val="C0504D"/>
                </a:solidFill>
              </a:rPr>
              <a:t>OneToMany</a:t>
            </a:r>
            <a:r>
              <a:rPr lang="en-US" sz="1400" b="1" dirty="0">
                <a:solidFill>
                  <a:srgbClr val="C0504D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504D"/>
                </a:solidFill>
              </a:rPr>
              <a:t>    private List&lt;</a:t>
            </a:r>
            <a:r>
              <a:rPr lang="en-US" sz="1400" b="1" dirty="0" err="1">
                <a:solidFill>
                  <a:srgbClr val="C0504D"/>
                </a:solidFill>
              </a:rPr>
              <a:t>OrderLine</a:t>
            </a:r>
            <a:r>
              <a:rPr lang="en-US" sz="1400" b="1" dirty="0">
                <a:solidFill>
                  <a:srgbClr val="C0504D"/>
                </a:solidFill>
              </a:rPr>
              <a:t>&gt; </a:t>
            </a:r>
            <a:r>
              <a:rPr lang="en-US" sz="1400" b="1" dirty="0" err="1">
                <a:solidFill>
                  <a:srgbClr val="C0504D"/>
                </a:solidFill>
              </a:rPr>
              <a:t>orderLines</a:t>
            </a:r>
            <a:r>
              <a:rPr lang="en-US" sz="1400" b="1" dirty="0">
                <a:solidFill>
                  <a:srgbClr val="C0504D"/>
                </a:solidFill>
              </a:rPr>
              <a:t>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…</a:t>
            </a:r>
          </a:p>
          <a:p>
            <a:pPr marL="0" indent="0">
              <a:buNone/>
            </a:pPr>
            <a:r>
              <a:rPr lang="en-US" sz="1400" dirty="0"/>
              <a:t>}	</a:t>
            </a:r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4711700" y="1417638"/>
            <a:ext cx="44323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package it.uniroma3.siw.model;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+import </a:t>
            </a:r>
            <a:r>
              <a:rPr lang="en-US" sz="1400" dirty="0" err="1"/>
              <a:t>javax.persistence.Entity</a:t>
            </a:r>
            <a:r>
              <a:rPr lang="en-US" sz="1400" dirty="0"/>
              <a:t>;[…]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@Entity</a:t>
            </a:r>
          </a:p>
          <a:p>
            <a:pPr marL="0" indent="0">
              <a:buNone/>
            </a:pPr>
            <a:r>
              <a:rPr lang="en-US" sz="1400" dirty="0"/>
              <a:t>public class </a:t>
            </a:r>
            <a:r>
              <a:rPr lang="en-US" sz="1400" b="1" dirty="0" err="1"/>
              <a:t>OrderLine</a:t>
            </a:r>
            <a:r>
              <a:rPr lang="en-US" sz="1400" dirty="0"/>
              <a:t> {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    @Id </a:t>
            </a:r>
          </a:p>
          <a:p>
            <a:pPr marL="0" indent="0">
              <a:buNone/>
            </a:pPr>
            <a:r>
              <a:rPr lang="en-US" sz="1400" dirty="0"/>
              <a:t>    @</a:t>
            </a:r>
            <a:r>
              <a:rPr lang="en-US" sz="1400" dirty="0" err="1"/>
              <a:t>GeneratedValue</a:t>
            </a:r>
            <a:r>
              <a:rPr lang="en-US" sz="1400" dirty="0"/>
              <a:t>(strategy = </a:t>
            </a:r>
            <a:r>
              <a:rPr lang="en-US" sz="1400" dirty="0" err="1"/>
              <a:t>GenerationType.</a:t>
            </a:r>
            <a:r>
              <a:rPr lang="en-US" sz="1400" i="1" dirty="0" err="1"/>
              <a:t>AUTO</a:t>
            </a:r>
            <a:r>
              <a:rPr lang="en-US" sz="1400" i="1" dirty="0"/>
              <a:t>)</a:t>
            </a:r>
          </a:p>
          <a:p>
            <a:pPr marL="0" indent="0">
              <a:buNone/>
            </a:pPr>
            <a:r>
              <a:rPr lang="en-US" sz="1400" dirty="0"/>
              <a:t>    private Long id;</a:t>
            </a:r>
          </a:p>
          <a:p>
            <a:pPr marL="0" indent="0">
              <a:buNone/>
            </a:pPr>
            <a:r>
              <a:rPr lang="en-US" sz="1400" dirty="0"/>
              <a:t>    private int quantity;</a:t>
            </a:r>
          </a:p>
          <a:p>
            <a:pPr marL="0" indent="0">
              <a:buNone/>
            </a:pPr>
            <a:r>
              <a:rPr lang="en-US" sz="1400" dirty="0"/>
              <a:t>    private Float price;</a:t>
            </a:r>
          </a:p>
        </p:txBody>
      </p:sp>
      <p:graphicFrame>
        <p:nvGraphicFramePr>
          <p:cNvPr id="5" name="Segnaposto contenuto 5">
            <a:extLst>
              <a:ext uri="{FF2B5EF4-FFF2-40B4-BE49-F238E27FC236}">
                <a16:creationId xmlns:a16="http://schemas.microsoft.com/office/drawing/2014/main" id="{13B96037-1422-6645-ACF9-2CE6922C30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898434"/>
              </p:ext>
            </p:extLst>
          </p:nvPr>
        </p:nvGraphicFramePr>
        <p:xfrm>
          <a:off x="1436914" y="5592762"/>
          <a:ext cx="2457490" cy="871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7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Order</a:t>
                      </a:r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 dirty="0"/>
                        <a:t>-id: Long</a:t>
                      </a:r>
                    </a:p>
                    <a:p>
                      <a:r>
                        <a:rPr lang="it-IT" sz="1050" dirty="0"/>
                        <a:t>-</a:t>
                      </a:r>
                      <a:r>
                        <a:rPr lang="it-IT" sz="1050" dirty="0" err="1"/>
                        <a:t>creationTime</a:t>
                      </a:r>
                      <a:r>
                        <a:rPr lang="it-IT" sz="1050" dirty="0"/>
                        <a:t>:</a:t>
                      </a:r>
                      <a:r>
                        <a:rPr lang="it-IT" sz="1050" baseline="0" dirty="0"/>
                        <a:t> </a:t>
                      </a:r>
                      <a:r>
                        <a:rPr lang="it-IT" sz="1050" baseline="0" dirty="0" err="1"/>
                        <a:t>LocalDateTime</a:t>
                      </a:r>
                      <a:endParaRPr lang="it-IT" sz="1050" baseline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B211455C-5286-6148-8797-0EC5EC33A8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858139"/>
              </p:ext>
            </p:extLst>
          </p:nvPr>
        </p:nvGraphicFramePr>
        <p:xfrm>
          <a:off x="5377684" y="5440362"/>
          <a:ext cx="2015719" cy="1191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 err="1"/>
                        <a:t>OrderLine</a:t>
                      </a:r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 dirty="0"/>
                        <a:t>-id: Long</a:t>
                      </a:r>
                    </a:p>
                    <a:p>
                      <a:r>
                        <a:rPr lang="it-IT" sz="1050" dirty="0"/>
                        <a:t>-item: </a:t>
                      </a:r>
                      <a:r>
                        <a:rPr lang="it-IT" sz="1050" dirty="0" err="1"/>
                        <a:t>String</a:t>
                      </a:r>
                      <a:endParaRPr lang="it-IT" sz="1050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dirty="0"/>
                        <a:t>-</a:t>
                      </a:r>
                      <a:r>
                        <a:rPr lang="it-IT" sz="1050" dirty="0" err="1"/>
                        <a:t>unitPrice</a:t>
                      </a:r>
                      <a:r>
                        <a:rPr lang="it-IT" sz="1050" dirty="0"/>
                        <a:t>: Double</a:t>
                      </a:r>
                    </a:p>
                    <a:p>
                      <a:r>
                        <a:rPr lang="it-IT" sz="1050" dirty="0"/>
                        <a:t>-</a:t>
                      </a:r>
                      <a:r>
                        <a:rPr lang="it-IT" sz="1050" dirty="0" err="1"/>
                        <a:t>quantity</a:t>
                      </a:r>
                      <a:r>
                        <a:rPr lang="it-IT" sz="1050" dirty="0"/>
                        <a:t>: </a:t>
                      </a:r>
                      <a:r>
                        <a:rPr lang="it-IT" sz="1050" dirty="0" err="1"/>
                        <a:t>Integer</a:t>
                      </a:r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9B0219AF-72EF-374A-AC25-1C2D7151441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894404" y="6028602"/>
            <a:ext cx="1483280" cy="7620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AB5FF09-E2AF-B64F-A486-1BF69D5C9386}"/>
              </a:ext>
            </a:extLst>
          </p:cNvPr>
          <p:cNvSpPr txBox="1"/>
          <p:nvPr/>
        </p:nvSpPr>
        <p:spPr>
          <a:xfrm>
            <a:off x="4752930" y="5625501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21746221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unidirezionali</a:t>
            </a:r>
            <a:br>
              <a:rPr lang="en-US" dirty="0"/>
            </a:br>
            <a:r>
              <a:rPr lang="en-US" dirty="0" err="1"/>
              <a:t>OneToMany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 le </a:t>
            </a:r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unidirezionali</a:t>
            </a:r>
            <a:r>
              <a:rPr lang="en-US" dirty="0"/>
              <a:t> </a:t>
            </a:r>
            <a:r>
              <a:rPr lang="en-US" dirty="0" err="1"/>
              <a:t>OneToMany</a:t>
            </a:r>
            <a:r>
              <a:rPr lang="en-US" dirty="0"/>
              <a:t> JPA </a:t>
            </a:r>
            <a:r>
              <a:rPr lang="en-US" dirty="0" err="1"/>
              <a:t>crea</a:t>
            </a:r>
            <a:r>
              <a:rPr lang="en-US" dirty="0"/>
              <a:t> di default una </a:t>
            </a:r>
            <a:r>
              <a:rPr lang="en-US" dirty="0" err="1"/>
              <a:t>tabella</a:t>
            </a:r>
            <a:r>
              <a:rPr lang="en-US" dirty="0"/>
              <a:t> di join</a:t>
            </a:r>
          </a:p>
          <a:p>
            <a:pPr lvl="1"/>
            <a:r>
              <a:rPr lang="en-US" dirty="0"/>
              <a:t>una </a:t>
            </a:r>
            <a:r>
              <a:rPr lang="en-US" dirty="0" err="1"/>
              <a:t>tabella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contiene</a:t>
            </a:r>
            <a:r>
              <a:rPr lang="en-US" dirty="0"/>
              <a:t> </a:t>
            </a:r>
            <a:r>
              <a:rPr lang="en-US" dirty="0" err="1"/>
              <a:t>coppie</a:t>
            </a:r>
            <a:r>
              <a:rPr lang="en-US" dirty="0"/>
              <a:t> di </a:t>
            </a:r>
            <a:r>
              <a:rPr lang="en-US" dirty="0" err="1"/>
              <a:t>chiavi</a:t>
            </a:r>
            <a:r>
              <a:rPr lang="en-US" dirty="0"/>
              <a:t> </a:t>
            </a:r>
            <a:r>
              <a:rPr lang="en-US" dirty="0" err="1"/>
              <a:t>esterne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due </a:t>
            </a:r>
            <a:r>
              <a:rPr lang="en-US" dirty="0" err="1"/>
              <a:t>tabelle</a:t>
            </a:r>
            <a:r>
              <a:rPr lang="en-US" dirty="0"/>
              <a:t> </a:t>
            </a:r>
            <a:r>
              <a:rPr lang="en-US" dirty="0" err="1"/>
              <a:t>corrispondenti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entità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partecipano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associazione</a:t>
            </a:r>
            <a:r>
              <a:rPr lang="en-US" dirty="0"/>
              <a:t>. </a:t>
            </a:r>
          </a:p>
          <a:p>
            <a:r>
              <a:rPr lang="en-US" dirty="0"/>
              <a:t>Nel </a:t>
            </a:r>
            <a:r>
              <a:rPr lang="en-US" dirty="0" err="1"/>
              <a:t>nostro</a:t>
            </a:r>
            <a:r>
              <a:rPr lang="en-US" dirty="0"/>
              <a:t> </a:t>
            </a:r>
            <a:r>
              <a:rPr lang="en-US" dirty="0" err="1"/>
              <a:t>esempio</a:t>
            </a:r>
            <a:r>
              <a:rPr lang="en-US" dirty="0"/>
              <a:t>, </a:t>
            </a:r>
            <a:r>
              <a:rPr lang="en-US" dirty="0" err="1"/>
              <a:t>vedi</a:t>
            </a:r>
            <a:r>
              <a:rPr lang="en-US" dirty="0"/>
              <a:t> </a:t>
            </a:r>
            <a:r>
              <a:rPr lang="en-US" dirty="0" err="1"/>
              <a:t>prossima</a:t>
            </a:r>
            <a:r>
              <a:rPr lang="en-US" dirty="0"/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1749809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Esempio</a:t>
            </a:r>
            <a:r>
              <a:rPr lang="en-US"/>
              <a:t> (cont.)</a:t>
            </a:r>
          </a:p>
        </p:txBody>
      </p:sp>
      <p:graphicFrame>
        <p:nvGraphicFramePr>
          <p:cNvPr id="5" name="Segnaposto contenut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5877099"/>
              </p:ext>
            </p:extLst>
          </p:nvPr>
        </p:nvGraphicFramePr>
        <p:xfrm>
          <a:off x="234043" y="3138715"/>
          <a:ext cx="3492499" cy="8396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4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085">
                <a:tc gridSpan="3">
                  <a:txBody>
                    <a:bodyPr/>
                    <a:lstStyle/>
                    <a:p>
                      <a:pPr algn="ctr"/>
                      <a:r>
                        <a:rPr lang="it-IT" sz="1200" dirty="0" err="1"/>
                        <a:t>orders</a:t>
                      </a:r>
                      <a:endParaRPr lang="it-IT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bigint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creationtime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timestamp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nullable</a:t>
                      </a:r>
                      <a:r>
                        <a:rPr lang="it-IT" sz="1200" dirty="0"/>
                        <a:t>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Segnaposto contenut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4733133"/>
              </p:ext>
            </p:extLst>
          </p:nvPr>
        </p:nvGraphicFramePr>
        <p:xfrm>
          <a:off x="5352143" y="3138715"/>
          <a:ext cx="3492499" cy="11222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4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085">
                <a:tc gridSpan="3">
                  <a:txBody>
                    <a:bodyPr/>
                    <a:lstStyle/>
                    <a:p>
                      <a:pPr algn="ctr"/>
                      <a:r>
                        <a:rPr lang="it-IT" sz="1200" dirty="0" err="1"/>
                        <a:t>orderline</a:t>
                      </a:r>
                      <a:endParaRPr lang="it-IT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bigint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quantity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int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nullable</a:t>
                      </a:r>
                      <a:r>
                        <a:rPr lang="it-IT" sz="1200" dirty="0"/>
                        <a:t>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price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real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nullable</a:t>
                      </a:r>
                      <a:r>
                        <a:rPr lang="it-IT" sz="1200" dirty="0"/>
                        <a:t>=</a:t>
                      </a:r>
                      <a:r>
                        <a:rPr lang="it-IT" sz="1200" dirty="0" err="1"/>
                        <a:t>true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Segnaposto contenut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314324"/>
              </p:ext>
            </p:extLst>
          </p:nvPr>
        </p:nvGraphicFramePr>
        <p:xfrm>
          <a:off x="2532743" y="5297715"/>
          <a:ext cx="4089400" cy="1188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33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085">
                <a:tc gridSpan="3">
                  <a:txBody>
                    <a:bodyPr/>
                    <a:lstStyle/>
                    <a:p>
                      <a:pPr algn="ctr"/>
                      <a:r>
                        <a:rPr lang="it-IT" sz="1200" dirty="0" err="1"/>
                        <a:t>orders_orderline</a:t>
                      </a:r>
                      <a:endParaRPr lang="it-IT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dirty="0" err="1"/>
                        <a:t>orders_id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bigint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nullable</a:t>
                      </a:r>
                      <a:r>
                        <a:rPr lang="it-IT" sz="1200" dirty="0"/>
                        <a:t>=false</a:t>
                      </a:r>
                    </a:p>
                    <a:p>
                      <a:r>
                        <a:rPr lang="it-IT" sz="1200" b="1" dirty="0"/>
                        <a:t>FK </a:t>
                      </a:r>
                      <a:r>
                        <a:rPr lang="it-IT" sz="1200" b="1" dirty="0" err="1"/>
                        <a:t>orders.id</a:t>
                      </a:r>
                      <a:endParaRPr lang="it-IT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dirty="0" err="1"/>
                        <a:t>orderslines_id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bigint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nullable</a:t>
                      </a:r>
                      <a:r>
                        <a:rPr lang="it-IT" sz="1200" dirty="0"/>
                        <a:t>=false</a:t>
                      </a:r>
                    </a:p>
                    <a:p>
                      <a:r>
                        <a:rPr lang="it-IT" sz="1200" b="1" dirty="0"/>
                        <a:t>FK </a:t>
                      </a:r>
                      <a:r>
                        <a:rPr lang="it-IT" sz="1200" b="1" dirty="0" err="1"/>
                        <a:t>orderline.id</a:t>
                      </a:r>
                      <a:endParaRPr lang="it-IT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C50BD5-5E5D-B842-A1A2-722E50AA8FBA}"/>
              </a:ext>
            </a:extLst>
          </p:cNvPr>
          <p:cNvSpPr txBox="1"/>
          <p:nvPr/>
        </p:nvSpPr>
        <p:spPr>
          <a:xfrm>
            <a:off x="2382105" y="1802378"/>
            <a:ext cx="437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le </a:t>
            </a:r>
            <a:r>
              <a:rPr lang="en-US" dirty="0" err="1"/>
              <a:t>tabelle</a:t>
            </a:r>
            <a:r>
              <a:rPr lang="en-US" dirty="0"/>
              <a:t> generate dal mapping</a:t>
            </a:r>
          </a:p>
        </p:txBody>
      </p:sp>
    </p:spTree>
    <p:extLst>
      <p:ext uri="{BB962C8B-B14F-4D97-AF65-F5344CB8AC3E}">
        <p14:creationId xmlns:p14="http://schemas.microsoft.com/office/powerpoint/2010/main" val="5212556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by Exception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cambiato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 di default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tabella</a:t>
            </a:r>
            <a:r>
              <a:rPr lang="en-US" dirty="0"/>
              <a:t> </a:t>
            </a:r>
            <a:r>
              <a:rPr lang="en-US" dirty="0" err="1"/>
              <a:t>corrispondente</a:t>
            </a:r>
            <a:r>
              <a:rPr lang="en-US" dirty="0"/>
              <a:t> </a:t>
            </a:r>
            <a:r>
              <a:rPr lang="en-US" dirty="0" err="1"/>
              <a:t>all'entità</a:t>
            </a:r>
            <a:r>
              <a:rPr lang="en-US" dirty="0"/>
              <a:t> Order </a:t>
            </a:r>
            <a:r>
              <a:rPr lang="en-US" dirty="0" err="1"/>
              <a:t>perchè</a:t>
            </a:r>
            <a:r>
              <a:rPr lang="en-US" dirty="0"/>
              <a:t> in Postgres Order </a:t>
            </a:r>
            <a:r>
              <a:rPr lang="en-US" dirty="0" err="1"/>
              <a:t>è</a:t>
            </a:r>
            <a:r>
              <a:rPr lang="en-US" dirty="0"/>
              <a:t> una </a:t>
            </a:r>
            <a:r>
              <a:rPr lang="en-US" dirty="0" err="1"/>
              <a:t>parola</a:t>
            </a:r>
            <a:r>
              <a:rPr lang="en-US" dirty="0"/>
              <a:t> </a:t>
            </a:r>
            <a:r>
              <a:rPr lang="en-US" dirty="0" err="1"/>
              <a:t>chiave</a:t>
            </a:r>
            <a:endParaRPr lang="en-US" dirty="0"/>
          </a:p>
          <a:p>
            <a:r>
              <a:rPr lang="en-US" dirty="0"/>
              <a:t>Il </a:t>
            </a:r>
            <a:r>
              <a:rPr lang="en-US" dirty="0" err="1"/>
              <a:t>nome</a:t>
            </a:r>
            <a:r>
              <a:rPr lang="en-US" dirty="0"/>
              <a:t> (di default)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tabella</a:t>
            </a:r>
            <a:r>
              <a:rPr lang="en-US" dirty="0"/>
              <a:t> di join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formato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concatenazione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nomi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due </a:t>
            </a:r>
            <a:r>
              <a:rPr lang="en-US" dirty="0" err="1"/>
              <a:t>tabelle</a:t>
            </a:r>
            <a:r>
              <a:rPr lang="en-US" dirty="0"/>
              <a:t>, </a:t>
            </a:r>
            <a:r>
              <a:rPr lang="en-US" dirty="0" err="1"/>
              <a:t>separati</a:t>
            </a:r>
            <a:r>
              <a:rPr lang="en-US" dirty="0"/>
              <a:t> dal </a:t>
            </a:r>
            <a:r>
              <a:rPr lang="en-US" dirty="0" err="1"/>
              <a:t>simbolo</a:t>
            </a:r>
            <a:r>
              <a:rPr lang="en-US" dirty="0"/>
              <a:t> _</a:t>
            </a: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3171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unidirezionali</a:t>
            </a:r>
            <a:br>
              <a:rPr lang="en-US" dirty="0"/>
            </a:br>
            <a:r>
              <a:rPr lang="en-US" dirty="0" err="1"/>
              <a:t>OneToMany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Dalla </a:t>
            </a:r>
            <a:r>
              <a:rPr lang="en-US" dirty="0" err="1"/>
              <a:t>progettazione</a:t>
            </a:r>
            <a:r>
              <a:rPr lang="en-US" dirty="0"/>
              <a:t> </a:t>
            </a:r>
            <a:r>
              <a:rPr lang="en-US" dirty="0" err="1"/>
              <a:t>logica</a:t>
            </a:r>
            <a:r>
              <a:rPr lang="en-US" dirty="0"/>
              <a:t> </a:t>
            </a:r>
            <a:r>
              <a:rPr lang="en-US" dirty="0" err="1"/>
              <a:t>studiata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corso</a:t>
            </a:r>
            <a:r>
              <a:rPr lang="en-US" dirty="0"/>
              <a:t> "</a:t>
            </a:r>
            <a:r>
              <a:rPr lang="en-US" dirty="0" err="1"/>
              <a:t>Basi</a:t>
            </a:r>
            <a:r>
              <a:rPr lang="en-US" dirty="0"/>
              <a:t> di </a:t>
            </a:r>
            <a:r>
              <a:rPr lang="en-US" dirty="0" err="1"/>
              <a:t>dati</a:t>
            </a:r>
            <a:r>
              <a:rPr lang="en-US" dirty="0"/>
              <a:t>" </a:t>
            </a:r>
            <a:r>
              <a:rPr lang="en-US" dirty="0" err="1"/>
              <a:t>sappiamo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per le </a:t>
            </a:r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OneToMany</a:t>
            </a:r>
            <a:r>
              <a:rPr lang="en-US" dirty="0"/>
              <a:t> la </a:t>
            </a:r>
            <a:r>
              <a:rPr lang="en-US" dirty="0" err="1"/>
              <a:t>tabella</a:t>
            </a:r>
            <a:r>
              <a:rPr lang="en-US" dirty="0"/>
              <a:t> di join non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necessaria</a:t>
            </a:r>
            <a:r>
              <a:rPr lang="en-US" dirty="0"/>
              <a:t>: </a:t>
            </a:r>
            <a:r>
              <a:rPr lang="en-US" dirty="0" err="1"/>
              <a:t>l'associazione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rappresentare</a:t>
            </a:r>
            <a:r>
              <a:rPr lang="en-US" dirty="0"/>
              <a:t> con una </a:t>
            </a:r>
            <a:r>
              <a:rPr lang="en-US" dirty="0" err="1"/>
              <a:t>chiave</a:t>
            </a:r>
            <a:r>
              <a:rPr lang="en-US" dirty="0"/>
              <a:t> </a:t>
            </a:r>
            <a:r>
              <a:rPr lang="en-US" dirty="0" err="1"/>
              <a:t>esterna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tabella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"many"</a:t>
            </a:r>
          </a:p>
          <a:p>
            <a:r>
              <a:rPr lang="en-US" dirty="0"/>
              <a:t>Per </a:t>
            </a:r>
            <a:r>
              <a:rPr lang="en-US" dirty="0" err="1"/>
              <a:t>forzare</a:t>
            </a:r>
            <a:r>
              <a:rPr lang="en-US" dirty="0"/>
              <a:t> la </a:t>
            </a:r>
            <a:r>
              <a:rPr lang="en-US" dirty="0" err="1"/>
              <a:t>creazione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foreign key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tabella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specificato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colonna</a:t>
            </a:r>
            <a:r>
              <a:rPr lang="en-US" dirty="0"/>
              <a:t> di join </a:t>
            </a:r>
            <a:r>
              <a:rPr lang="en-US" dirty="0" err="1"/>
              <a:t>attraverso</a:t>
            </a:r>
            <a:r>
              <a:rPr lang="en-US" dirty="0"/>
              <a:t> </a:t>
            </a:r>
            <a:r>
              <a:rPr lang="en-US" dirty="0" err="1"/>
              <a:t>l'annotazione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rgbClr val="C0504D"/>
                </a:solidFill>
              </a:rPr>
              <a:t>@</a:t>
            </a:r>
            <a:r>
              <a:rPr lang="en-US" b="1" dirty="0" err="1">
                <a:solidFill>
                  <a:srgbClr val="C0504D"/>
                </a:solidFill>
              </a:rPr>
              <a:t>JoinColumn</a:t>
            </a:r>
            <a:r>
              <a:rPr lang="en-US" b="1" dirty="0">
                <a:solidFill>
                  <a:srgbClr val="C0504D"/>
                </a:solidFill>
              </a:rPr>
              <a:t>(name = "</a:t>
            </a:r>
            <a:r>
              <a:rPr lang="en-US" b="1" dirty="0" err="1">
                <a:solidFill>
                  <a:srgbClr val="C0504D"/>
                </a:solidFill>
              </a:rPr>
              <a:t>nome</a:t>
            </a:r>
            <a:r>
              <a:rPr lang="en-US" b="1" dirty="0">
                <a:solidFill>
                  <a:srgbClr val="C0504D"/>
                </a:solidFill>
              </a:rPr>
              <a:t> </a:t>
            </a:r>
            <a:r>
              <a:rPr lang="en-US" b="1" dirty="0" err="1">
                <a:solidFill>
                  <a:srgbClr val="C0504D"/>
                </a:solidFill>
              </a:rPr>
              <a:t>colonna</a:t>
            </a:r>
            <a:r>
              <a:rPr lang="en-US" b="1" dirty="0">
                <a:solidFill>
                  <a:srgbClr val="C0504D"/>
                </a:solidFill>
              </a:rPr>
              <a:t> FK")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messa</a:t>
            </a:r>
            <a:r>
              <a:rPr lang="en-US" dirty="0"/>
              <a:t> </a:t>
            </a:r>
            <a:r>
              <a:rPr lang="en-US" dirty="0" err="1"/>
              <a:t>ubito</a:t>
            </a:r>
            <a:r>
              <a:rPr lang="en-US" dirty="0"/>
              <a:t> </a:t>
            </a:r>
            <a:r>
              <a:rPr lang="en-US" dirty="0" err="1"/>
              <a:t>dopo</a:t>
            </a:r>
            <a:r>
              <a:rPr lang="en-US" dirty="0"/>
              <a:t> </a:t>
            </a:r>
            <a:r>
              <a:rPr lang="en-US" dirty="0" err="1"/>
              <a:t>l'annotazione</a:t>
            </a:r>
            <a:r>
              <a:rPr lang="en-US" dirty="0"/>
              <a:t> </a:t>
            </a:r>
            <a:r>
              <a:rPr lang="en-US" b="1" dirty="0">
                <a:solidFill>
                  <a:srgbClr val="C0504D"/>
                </a:solidFill>
              </a:rPr>
              <a:t>@</a:t>
            </a:r>
            <a:r>
              <a:rPr lang="en-US" b="1" dirty="0" err="1">
                <a:solidFill>
                  <a:srgbClr val="C0504D"/>
                </a:solidFill>
              </a:rPr>
              <a:t>OneToMany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683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Esempio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443038"/>
            <a:ext cx="441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package it.uniroma3.siw.model;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+ import </a:t>
            </a:r>
            <a:r>
              <a:rPr lang="en-US" sz="1400" dirty="0" err="1"/>
              <a:t>java.util.ArrayList</a:t>
            </a:r>
            <a:r>
              <a:rPr lang="en-US" sz="1400" dirty="0"/>
              <a:t>;[…]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@Entity</a:t>
            </a:r>
          </a:p>
          <a:p>
            <a:pPr marL="0" indent="0">
              <a:buNone/>
            </a:pPr>
            <a:r>
              <a:rPr lang="en-US" sz="1400" dirty="0"/>
              <a:t>@Table(name = "orders")</a:t>
            </a:r>
          </a:p>
          <a:p>
            <a:pPr marL="0" indent="0">
              <a:buNone/>
            </a:pPr>
            <a:r>
              <a:rPr lang="en-US" sz="1400" dirty="0"/>
              <a:t>public class </a:t>
            </a:r>
            <a:r>
              <a:rPr lang="en-US" sz="1400" b="1" dirty="0"/>
              <a:t>Order</a:t>
            </a:r>
            <a:r>
              <a:rPr lang="en-US" sz="1400" dirty="0"/>
              <a:t> {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r>
              <a:rPr lang="en-US" sz="1400" dirty="0"/>
              <a:t>    @Id </a:t>
            </a:r>
          </a:p>
          <a:p>
            <a:pPr marL="0" indent="0">
              <a:buNone/>
            </a:pPr>
            <a:r>
              <a:rPr lang="en-US" sz="1400" dirty="0"/>
              <a:t>    @</a:t>
            </a:r>
            <a:r>
              <a:rPr lang="en-US" sz="1400" dirty="0" err="1"/>
              <a:t>GeneratedValue</a:t>
            </a:r>
            <a:r>
              <a:rPr lang="en-US" sz="1400" dirty="0"/>
              <a:t>(strategy = </a:t>
            </a:r>
            <a:r>
              <a:rPr lang="en-US" sz="1400" dirty="0" err="1"/>
              <a:t>GenerationType.</a:t>
            </a:r>
            <a:r>
              <a:rPr lang="en-US" sz="1400" i="1" dirty="0" err="1"/>
              <a:t>AUTO</a:t>
            </a:r>
            <a:r>
              <a:rPr lang="en-US" sz="1400" i="1" dirty="0"/>
              <a:t>)</a:t>
            </a:r>
          </a:p>
          <a:p>
            <a:pPr marL="0" indent="0">
              <a:buNone/>
            </a:pPr>
            <a:r>
              <a:rPr lang="en-US" sz="1400" dirty="0"/>
              <a:t>    private Long id;	</a:t>
            </a:r>
          </a:p>
          <a:p>
            <a:pPr marL="0" indent="0">
              <a:buNone/>
            </a:pPr>
            <a:r>
              <a:rPr lang="en-US" sz="1400" dirty="0"/>
              <a:t>    private </a:t>
            </a:r>
            <a:r>
              <a:rPr lang="en-US" sz="1400" dirty="0" err="1"/>
              <a:t>LocalDateTime</a:t>
            </a:r>
            <a:r>
              <a:rPr lang="en-US" sz="1400" dirty="0"/>
              <a:t> </a:t>
            </a:r>
            <a:r>
              <a:rPr lang="en-US" sz="1400" dirty="0" err="1"/>
              <a:t>creationTime</a:t>
            </a:r>
            <a:r>
              <a:rPr lang="en-US" sz="1400" dirty="0"/>
              <a:t>;</a:t>
            </a:r>
          </a:p>
          <a:p>
            <a:pPr marL="0" indent="0">
              <a:buNone/>
            </a:pPr>
            <a:r>
              <a:rPr lang="en-US" sz="1400" dirty="0"/>
              <a:t>    private </a:t>
            </a:r>
            <a:r>
              <a:rPr lang="en-US" sz="1400" dirty="0" err="1"/>
              <a:t>LocalDateTime</a:t>
            </a:r>
            <a:r>
              <a:rPr lang="en-US" sz="1400" dirty="0"/>
              <a:t> </a:t>
            </a:r>
            <a:r>
              <a:rPr lang="en-US" sz="1400" dirty="0" err="1"/>
              <a:t>deliveryDate</a:t>
            </a:r>
            <a:r>
              <a:rPr lang="en-US" sz="1400" dirty="0"/>
              <a:t>;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b="1" dirty="0">
                <a:solidFill>
                  <a:srgbClr val="C0504D"/>
                </a:solidFill>
              </a:rPr>
              <a:t>@</a:t>
            </a:r>
            <a:r>
              <a:rPr lang="en-US" sz="1400" b="1" dirty="0" err="1">
                <a:solidFill>
                  <a:srgbClr val="C0504D"/>
                </a:solidFill>
              </a:rPr>
              <a:t>OneToMany</a:t>
            </a:r>
            <a:endParaRPr lang="en-US" sz="1400" b="1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C0504D"/>
                </a:solidFill>
              </a:rPr>
              <a:t>    @</a:t>
            </a:r>
            <a:r>
              <a:rPr lang="en-US" sz="1400" b="1" dirty="0" err="1">
                <a:solidFill>
                  <a:srgbClr val="C0504D"/>
                </a:solidFill>
              </a:rPr>
              <a:t>JoinColumn</a:t>
            </a:r>
            <a:r>
              <a:rPr lang="en-US" sz="1400" b="1" dirty="0">
                <a:solidFill>
                  <a:srgbClr val="C0504D"/>
                </a:solidFill>
              </a:rPr>
              <a:t>(name = "</a:t>
            </a:r>
            <a:r>
              <a:rPr lang="en-US" sz="1400" b="1" dirty="0" err="1">
                <a:solidFill>
                  <a:srgbClr val="C0504D"/>
                </a:solidFill>
              </a:rPr>
              <a:t>orders_id</a:t>
            </a:r>
            <a:r>
              <a:rPr lang="en-US" sz="1400" b="1" dirty="0">
                <a:solidFill>
                  <a:srgbClr val="C0504D"/>
                </a:solidFill>
              </a:rPr>
              <a:t>")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504D"/>
                </a:solidFill>
              </a:rPr>
              <a:t>    private List&lt;</a:t>
            </a:r>
            <a:r>
              <a:rPr lang="en-US" sz="1400" b="1" dirty="0" err="1">
                <a:solidFill>
                  <a:srgbClr val="C0504D"/>
                </a:solidFill>
              </a:rPr>
              <a:t>OrderLine</a:t>
            </a:r>
            <a:r>
              <a:rPr lang="en-US" sz="1400" b="1" dirty="0">
                <a:solidFill>
                  <a:srgbClr val="C0504D"/>
                </a:solidFill>
              </a:rPr>
              <a:t>&gt; </a:t>
            </a:r>
            <a:r>
              <a:rPr lang="en-US" sz="1400" b="1" dirty="0" err="1">
                <a:solidFill>
                  <a:srgbClr val="C0504D"/>
                </a:solidFill>
              </a:rPr>
              <a:t>orderLines</a:t>
            </a:r>
            <a:r>
              <a:rPr lang="en-US" sz="1400" b="1" dirty="0">
                <a:solidFill>
                  <a:srgbClr val="C0504D"/>
                </a:solidFill>
              </a:rPr>
              <a:t>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…</a:t>
            </a:r>
          </a:p>
          <a:p>
            <a:pPr marL="0" indent="0">
              <a:buNone/>
            </a:pPr>
            <a:r>
              <a:rPr lang="en-US" sz="1400" dirty="0"/>
              <a:t>}	</a:t>
            </a:r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4711700" y="1417638"/>
            <a:ext cx="44323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package it.uniroma3.siw.model;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+import </a:t>
            </a:r>
            <a:r>
              <a:rPr lang="en-US" sz="1400" dirty="0" err="1"/>
              <a:t>javax.persistence.Entity</a:t>
            </a:r>
            <a:r>
              <a:rPr lang="en-US" sz="1400" dirty="0"/>
              <a:t>;[…]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@Entity</a:t>
            </a:r>
          </a:p>
          <a:p>
            <a:pPr marL="0" indent="0">
              <a:buNone/>
            </a:pPr>
            <a:r>
              <a:rPr lang="en-US" sz="1400" dirty="0"/>
              <a:t>public class </a:t>
            </a:r>
            <a:r>
              <a:rPr lang="en-US" sz="1400" b="1" dirty="0" err="1"/>
              <a:t>OrderLine</a:t>
            </a:r>
            <a:r>
              <a:rPr lang="en-US" sz="1400" dirty="0"/>
              <a:t> {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    @Id </a:t>
            </a:r>
          </a:p>
          <a:p>
            <a:pPr marL="0" indent="0">
              <a:buNone/>
            </a:pPr>
            <a:r>
              <a:rPr lang="en-US" sz="1400" dirty="0"/>
              <a:t>    @</a:t>
            </a:r>
            <a:r>
              <a:rPr lang="en-US" sz="1400" dirty="0" err="1"/>
              <a:t>GeneratedValue</a:t>
            </a:r>
            <a:r>
              <a:rPr lang="en-US" sz="1400" dirty="0"/>
              <a:t>(strategy = </a:t>
            </a:r>
            <a:r>
              <a:rPr lang="en-US" sz="1400" dirty="0" err="1"/>
              <a:t>GenerationType.</a:t>
            </a:r>
            <a:r>
              <a:rPr lang="en-US" sz="1400" i="1" dirty="0" err="1"/>
              <a:t>AUTO</a:t>
            </a:r>
            <a:r>
              <a:rPr lang="en-US" sz="1400" i="1" dirty="0"/>
              <a:t>)</a:t>
            </a:r>
          </a:p>
          <a:p>
            <a:pPr marL="0" indent="0">
              <a:buNone/>
            </a:pPr>
            <a:r>
              <a:rPr lang="en-US" sz="1400" dirty="0"/>
              <a:t>    private Long id;</a:t>
            </a:r>
          </a:p>
          <a:p>
            <a:pPr marL="0" indent="0">
              <a:buNone/>
            </a:pPr>
            <a:r>
              <a:rPr lang="en-US" sz="1400" dirty="0"/>
              <a:t>    private int quantity;</a:t>
            </a:r>
          </a:p>
          <a:p>
            <a:pPr marL="0" indent="0">
              <a:buNone/>
            </a:pPr>
            <a:r>
              <a:rPr lang="en-US" sz="1400" dirty="0"/>
              <a:t>    private Float price;</a:t>
            </a:r>
          </a:p>
        </p:txBody>
      </p:sp>
      <p:sp>
        <p:nvSpPr>
          <p:cNvPr id="5" name="Freccia destra 4"/>
          <p:cNvSpPr/>
          <p:nvPr/>
        </p:nvSpPr>
        <p:spPr>
          <a:xfrm>
            <a:off x="0" y="4945062"/>
            <a:ext cx="546100" cy="4699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68543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Esempio</a:t>
            </a:r>
            <a:r>
              <a:rPr lang="en-US"/>
              <a:t> (cont.)</a:t>
            </a:r>
          </a:p>
        </p:txBody>
      </p:sp>
      <p:graphicFrame>
        <p:nvGraphicFramePr>
          <p:cNvPr id="5" name="Segnaposto contenut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945333"/>
              </p:ext>
            </p:extLst>
          </p:nvPr>
        </p:nvGraphicFramePr>
        <p:xfrm>
          <a:off x="234043" y="3138715"/>
          <a:ext cx="3492499" cy="8396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4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085">
                <a:tc gridSpan="3">
                  <a:txBody>
                    <a:bodyPr/>
                    <a:lstStyle/>
                    <a:p>
                      <a:pPr algn="ctr"/>
                      <a:r>
                        <a:rPr lang="it-IT" sz="1200" dirty="0" err="1"/>
                        <a:t>orders</a:t>
                      </a:r>
                      <a:endParaRPr lang="it-IT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bigint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creationtime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timestamp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nullable</a:t>
                      </a:r>
                      <a:r>
                        <a:rPr lang="it-IT" sz="1200" dirty="0"/>
                        <a:t>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Segnaposto contenut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955640"/>
              </p:ext>
            </p:extLst>
          </p:nvPr>
        </p:nvGraphicFramePr>
        <p:xfrm>
          <a:off x="5352143" y="3138715"/>
          <a:ext cx="3492499" cy="18621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4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085">
                <a:tc gridSpan="3">
                  <a:txBody>
                    <a:bodyPr/>
                    <a:lstStyle/>
                    <a:p>
                      <a:pPr algn="ctr"/>
                      <a:r>
                        <a:rPr lang="it-IT" sz="1200" dirty="0" err="1"/>
                        <a:t>orderline</a:t>
                      </a:r>
                      <a:endParaRPr lang="it-IT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bigint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varchar</a:t>
                      </a:r>
                      <a:r>
                        <a:rPr lang="it-IT" sz="120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quantity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int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price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real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nullable</a:t>
                      </a:r>
                      <a:r>
                        <a:rPr lang="it-IT" sz="1200" dirty="0"/>
                        <a:t>=</a:t>
                      </a:r>
                      <a:r>
                        <a:rPr lang="it-IT" sz="1200" dirty="0" err="1"/>
                        <a:t>true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dirty="0" err="1"/>
                        <a:t>orders_id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bigint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nullable</a:t>
                      </a:r>
                      <a:r>
                        <a:rPr lang="it-IT" sz="1200" dirty="0"/>
                        <a:t>=false</a:t>
                      </a:r>
                    </a:p>
                    <a:p>
                      <a:r>
                        <a:rPr lang="it-IT" sz="1200" b="1" dirty="0"/>
                        <a:t>FK </a:t>
                      </a:r>
                      <a:r>
                        <a:rPr lang="it-IT" sz="1200" b="1" dirty="0" err="1"/>
                        <a:t>orders.id</a:t>
                      </a:r>
                      <a:endParaRPr lang="it-IT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9537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C50BD5-5E5D-B842-A1A2-722E50AA8FBA}"/>
              </a:ext>
            </a:extLst>
          </p:cNvPr>
          <p:cNvSpPr txBox="1"/>
          <p:nvPr/>
        </p:nvSpPr>
        <p:spPr>
          <a:xfrm>
            <a:off x="2382105" y="1802378"/>
            <a:ext cx="437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le </a:t>
            </a:r>
            <a:r>
              <a:rPr lang="en-US" dirty="0" err="1"/>
              <a:t>tabelle</a:t>
            </a:r>
            <a:r>
              <a:rPr lang="en-US" dirty="0"/>
              <a:t> generate dal mapping</a:t>
            </a:r>
          </a:p>
        </p:txBody>
      </p:sp>
      <p:sp>
        <p:nvSpPr>
          <p:cNvPr id="8" name="Freccia destra 7">
            <a:extLst>
              <a:ext uri="{FF2B5EF4-FFF2-40B4-BE49-F238E27FC236}">
                <a16:creationId xmlns:a16="http://schemas.microsoft.com/office/drawing/2014/main" id="{A1DA33ED-62F3-3D4E-87FA-7F2C4609E6E1}"/>
              </a:ext>
            </a:extLst>
          </p:cNvPr>
          <p:cNvSpPr/>
          <p:nvPr/>
        </p:nvSpPr>
        <p:spPr>
          <a:xfrm>
            <a:off x="4713513" y="4530943"/>
            <a:ext cx="546100" cy="4699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7655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Associazioni</a:t>
            </a:r>
            <a:r>
              <a:rPr lang="en-US"/>
              <a:t> </a:t>
            </a:r>
            <a:r>
              <a:rPr lang="en-US" err="1"/>
              <a:t>bidirezionali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it-CH" dirty="0"/>
              <a:t>In una associazione bidirezionale, le due entità coinvolte hanno un riferimento (o una collezione di riferimenti) l'una all'altra</a:t>
            </a:r>
          </a:p>
          <a:p>
            <a:r>
              <a:rPr lang="it-CH" dirty="0">
                <a:highlight>
                  <a:srgbClr val="FFFF00"/>
                </a:highlight>
              </a:rPr>
              <a:t>E' fondamentale esprimere la reciprocità dei riferimenti: i riferimenti nelle due entità rappresentano la stessa associazione</a:t>
            </a:r>
          </a:p>
          <a:p>
            <a:r>
              <a:rPr lang="en-US" dirty="0"/>
              <a:t>Nel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unidirezionali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non </a:t>
            </a:r>
            <a:r>
              <a:rPr lang="en-US" dirty="0" err="1"/>
              <a:t>si</a:t>
            </a:r>
            <a:r>
              <a:rPr lang="en-US" dirty="0"/>
              <a:t> pone, </a:t>
            </a:r>
            <a:r>
              <a:rPr lang="en-US" dirty="0" err="1"/>
              <a:t>perchè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riferimento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uno</a:t>
            </a:r>
            <a:r>
              <a:rPr lang="en-US" dirty="0"/>
              <a:t> solo (</a:t>
            </a:r>
            <a:r>
              <a:rPr lang="en-US" dirty="0" err="1"/>
              <a:t>quello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entità</a:t>
            </a:r>
            <a:r>
              <a:rPr lang="en-US" dirty="0"/>
              <a:t> </a:t>
            </a:r>
            <a:r>
              <a:rPr lang="en-US" dirty="0" err="1"/>
              <a:t>sorgente</a:t>
            </a:r>
            <a:r>
              <a:rPr lang="en-US" dirty="0"/>
              <a:t>)</a:t>
            </a:r>
          </a:p>
          <a:p>
            <a:endParaRPr lang="it-CH" dirty="0"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3554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/>
              <a:t>Entity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noProof="0" dirty="0"/>
              <a:t>Un oggetto istanza di un'entità può essere</a:t>
            </a:r>
          </a:p>
          <a:p>
            <a:pPr lvl="1"/>
            <a:r>
              <a:rPr lang="it-IT" noProof="0" dirty="0"/>
              <a:t>aggiunto nel database</a:t>
            </a:r>
          </a:p>
          <a:p>
            <a:pPr lvl="1"/>
            <a:r>
              <a:rPr lang="it-IT" noProof="0" dirty="0"/>
              <a:t>recuperato dal database</a:t>
            </a:r>
          </a:p>
          <a:p>
            <a:pPr lvl="1"/>
            <a:r>
              <a:rPr lang="it-IT" noProof="0" dirty="0"/>
              <a:t>aggiornato nel database</a:t>
            </a:r>
          </a:p>
          <a:p>
            <a:pPr lvl="1"/>
            <a:r>
              <a:rPr lang="it-IT" noProof="0" dirty="0"/>
              <a:t>cancellato dal database</a:t>
            </a:r>
          </a:p>
          <a:p>
            <a:r>
              <a:rPr lang="it-IT" dirty="0"/>
              <a:t>In pratica le operazioni CRUD</a:t>
            </a:r>
            <a:endParaRPr lang="it-IT" noProof="0" dirty="0"/>
          </a:p>
          <a:p>
            <a:r>
              <a:rPr lang="it-IT" noProof="0" dirty="0"/>
              <a:t>JPA (in generale un ORM) offre il supporto per manipolare le entità</a:t>
            </a:r>
          </a:p>
          <a:p>
            <a:pPr lvl="1"/>
            <a:r>
              <a:rPr lang="it-IT" dirty="0"/>
              <a:t>permette di definire il </a:t>
            </a:r>
            <a:r>
              <a:rPr lang="it-IT" dirty="0" err="1"/>
              <a:t>mapping</a:t>
            </a:r>
            <a:r>
              <a:rPr lang="it-IT" dirty="0"/>
              <a:t> tra classi Java e tabelle relazionali</a:t>
            </a:r>
          </a:p>
          <a:p>
            <a:pPr lvl="1"/>
            <a:r>
              <a:rPr lang="it-IT" dirty="0"/>
              <a:t>o</a:t>
            </a:r>
            <a:r>
              <a:rPr lang="it-IT" noProof="0" dirty="0" err="1"/>
              <a:t>ffre</a:t>
            </a:r>
            <a:r>
              <a:rPr lang="it-IT" noProof="0" dirty="0"/>
              <a:t> librerie per gestire le operazioni CRUD sugli oggetti istanza di un'entità</a:t>
            </a:r>
          </a:p>
        </p:txBody>
      </p:sp>
    </p:spTree>
    <p:extLst>
      <p:ext uri="{BB962C8B-B14F-4D97-AF65-F5344CB8AC3E}">
        <p14:creationId xmlns:p14="http://schemas.microsoft.com/office/powerpoint/2010/main" val="11020642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Esempio</a:t>
            </a:r>
            <a:endParaRPr lang="en-US"/>
          </a:p>
        </p:txBody>
      </p:sp>
      <p:graphicFrame>
        <p:nvGraphicFramePr>
          <p:cNvPr id="12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0757034"/>
              </p:ext>
            </p:extLst>
          </p:nvPr>
        </p:nvGraphicFramePr>
        <p:xfrm>
          <a:off x="2418937" y="1594070"/>
          <a:ext cx="1553290" cy="1351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err="1"/>
                        <a:t>Customer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 dirty="0"/>
                        <a:t>-id: Long</a:t>
                      </a:r>
                    </a:p>
                    <a:p>
                      <a:r>
                        <a:rPr lang="it-IT" sz="1050" dirty="0"/>
                        <a:t>-</a:t>
                      </a:r>
                      <a:r>
                        <a:rPr lang="it-IT" sz="1050" dirty="0" err="1"/>
                        <a:t>firstName</a:t>
                      </a:r>
                      <a:r>
                        <a:rPr lang="it-IT" sz="1050" dirty="0"/>
                        <a:t>:</a:t>
                      </a:r>
                      <a:r>
                        <a:rPr lang="it-IT" sz="1050" baseline="0" dirty="0"/>
                        <a:t>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</a:t>
                      </a:r>
                      <a:r>
                        <a:rPr lang="it-IT" sz="1050" baseline="0" dirty="0" err="1"/>
                        <a:t>lastName</a:t>
                      </a:r>
                      <a:r>
                        <a:rPr lang="it-IT" sz="1050" baseline="0" dirty="0"/>
                        <a:t>: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-email: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</a:t>
                      </a:r>
                      <a:r>
                        <a:rPr lang="it-IT" sz="1050" baseline="0" dirty="0" err="1"/>
                        <a:t>dateOfBirth</a:t>
                      </a:r>
                      <a:r>
                        <a:rPr lang="it-IT" sz="1050" baseline="0" dirty="0"/>
                        <a:t>: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843336"/>
              </p:ext>
            </p:extLst>
          </p:nvPr>
        </p:nvGraphicFramePr>
        <p:xfrm>
          <a:off x="5442807" y="1835370"/>
          <a:ext cx="2015719" cy="871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Order</a:t>
                      </a:r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 dirty="0"/>
                        <a:t>-id: Long</a:t>
                      </a:r>
                    </a:p>
                    <a:p>
                      <a:r>
                        <a:rPr lang="it-IT" sz="1050" dirty="0"/>
                        <a:t>-</a:t>
                      </a:r>
                      <a:r>
                        <a:rPr lang="it-IT" sz="1050" dirty="0" err="1"/>
                        <a:t>creationTime</a:t>
                      </a:r>
                      <a:r>
                        <a:rPr lang="it-IT" sz="1050" dirty="0"/>
                        <a:t>: </a:t>
                      </a:r>
                      <a:r>
                        <a:rPr lang="it-IT" sz="1050" dirty="0" err="1"/>
                        <a:t>String</a:t>
                      </a:r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4" name="Connettore 2 13"/>
          <p:cNvCxnSpPr>
            <a:stCxn id="12" idx="3"/>
            <a:endCxn id="13" idx="1"/>
          </p:cNvCxnSpPr>
          <p:nvPr/>
        </p:nvCxnSpPr>
        <p:spPr>
          <a:xfrm>
            <a:off x="3972227" y="2269940"/>
            <a:ext cx="1470580" cy="1270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/>
          <p:cNvSpPr txBox="1"/>
          <p:nvPr/>
        </p:nvSpPr>
        <p:spPr>
          <a:xfrm>
            <a:off x="4905826" y="1910450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0..*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F40778C-EF68-0147-8749-F0754840E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7856" y="2575651"/>
            <a:ext cx="3577944" cy="26510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public class </a:t>
            </a:r>
            <a:r>
              <a:rPr lang="en-US" sz="1400" b="1" dirty="0"/>
              <a:t>Order</a:t>
            </a:r>
            <a:r>
              <a:rPr lang="en-US" sz="1400" dirty="0"/>
              <a:t> {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	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    private Long id;	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    private </a:t>
            </a:r>
            <a:r>
              <a:rPr lang="en-US" sz="1400" dirty="0" err="1"/>
              <a:t>LocalDateTime</a:t>
            </a:r>
            <a:r>
              <a:rPr lang="en-US" sz="1400" dirty="0"/>
              <a:t> </a:t>
            </a:r>
            <a:r>
              <a:rPr lang="en-US" sz="1400" dirty="0" err="1"/>
              <a:t>creationTime</a:t>
            </a:r>
            <a:r>
              <a:rPr lang="en-US" sz="1400" dirty="0"/>
              <a:t>;</a:t>
            </a:r>
            <a:endParaRPr lang="en-US" dirty="0"/>
          </a:p>
          <a:p>
            <a:pPr marL="0" indent="0">
              <a:buNone/>
            </a:pPr>
            <a:r>
              <a:rPr lang="en-US" sz="1400" b="1" dirty="0"/>
              <a:t>   </a:t>
            </a:r>
            <a:r>
              <a:rPr lang="en-US" sz="1400" b="1" dirty="0">
                <a:solidFill>
                  <a:srgbClr val="C0504D"/>
                </a:solidFill>
              </a:rPr>
              <a:t> private Customer customer;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…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}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1F5962A-45C4-C144-A15B-3B3395A39D31}"/>
              </a:ext>
            </a:extLst>
          </p:cNvPr>
          <p:cNvSpPr txBox="1"/>
          <p:nvPr/>
        </p:nvSpPr>
        <p:spPr>
          <a:xfrm>
            <a:off x="454525" y="2098678"/>
            <a:ext cx="255986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public class </a:t>
            </a:r>
            <a:r>
              <a:rPr lang="en-US" sz="1400" b="1" dirty="0"/>
              <a:t>Customer</a:t>
            </a:r>
            <a:r>
              <a:rPr lang="en-US" sz="1400" dirty="0"/>
              <a:t> {</a:t>
            </a:r>
          </a:p>
          <a:p>
            <a:endParaRPr lang="en-US" sz="1400" dirty="0"/>
          </a:p>
          <a:p>
            <a:r>
              <a:rPr lang="en-US" sz="1400" dirty="0"/>
              <a:t>    private Long id;</a:t>
            </a:r>
          </a:p>
          <a:p>
            <a:r>
              <a:rPr lang="en-US" sz="1400" dirty="0"/>
              <a:t>    private String </a:t>
            </a:r>
            <a:r>
              <a:rPr lang="en-US" sz="1400" dirty="0" err="1"/>
              <a:t>firstName</a:t>
            </a:r>
            <a:r>
              <a:rPr lang="en-US" sz="1400" dirty="0"/>
              <a:t>;</a:t>
            </a:r>
          </a:p>
          <a:p>
            <a:r>
              <a:rPr lang="en-US" sz="1400" dirty="0"/>
              <a:t>    private String </a:t>
            </a:r>
            <a:r>
              <a:rPr lang="en-US" sz="1400" dirty="0" err="1"/>
              <a:t>lastName</a:t>
            </a:r>
            <a:r>
              <a:rPr lang="en-US" sz="1400" dirty="0"/>
              <a:t>;</a:t>
            </a:r>
          </a:p>
          <a:p>
            <a:r>
              <a:rPr lang="en-US" sz="1400" dirty="0"/>
              <a:t>    private String email;</a:t>
            </a:r>
          </a:p>
          <a:p>
            <a:r>
              <a:rPr lang="en-US" sz="1400" dirty="0"/>
              <a:t>    private </a:t>
            </a:r>
            <a:r>
              <a:rPr lang="en-US" sz="1400" dirty="0" err="1"/>
              <a:t>LocalDate</a:t>
            </a:r>
            <a:r>
              <a:rPr lang="en-US" sz="1400" dirty="0"/>
              <a:t> </a:t>
            </a:r>
            <a:r>
              <a:rPr lang="en-US" sz="1400" dirty="0" err="1"/>
              <a:t>dateOfBirth</a:t>
            </a:r>
            <a:r>
              <a:rPr lang="en-US" sz="1400" dirty="0"/>
              <a:t>;</a:t>
            </a:r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private Address address;</a:t>
            </a:r>
            <a:endParaRPr lang="en-US" sz="1400" b="1" dirty="0">
              <a:solidFill>
                <a:srgbClr val="C0504D"/>
              </a:solidFill>
            </a:endParaRPr>
          </a:p>
          <a:p>
            <a:r>
              <a:rPr lang="en-US" sz="1400" b="1" dirty="0">
                <a:solidFill>
                  <a:srgbClr val="C0504D"/>
                </a:solidFill>
              </a:rPr>
              <a:t>    private List&lt;Order&gt; orders;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/>
              <a:t>}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81AFD1-64A7-374E-947B-F25B2FFBCADC}"/>
              </a:ext>
            </a:extLst>
          </p:cNvPr>
          <p:cNvSpPr txBox="1"/>
          <p:nvPr/>
        </p:nvSpPr>
        <p:spPr>
          <a:xfrm>
            <a:off x="2590800" y="6096000"/>
            <a:ext cx="325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Esprimono</a:t>
            </a:r>
            <a:r>
              <a:rPr lang="en-US" dirty="0">
                <a:highlight>
                  <a:srgbClr val="FFFF00"/>
                </a:highlight>
              </a:rPr>
              <a:t> la </a:t>
            </a:r>
            <a:r>
              <a:rPr lang="en-US" dirty="0" err="1">
                <a:highlight>
                  <a:srgbClr val="FFFF00"/>
                </a:highlight>
              </a:rPr>
              <a:t>stessa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associazione</a:t>
            </a: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818DF4F5-6348-F549-A91E-6307ECC325FB}"/>
              </a:ext>
            </a:extLst>
          </p:cNvPr>
          <p:cNvCxnSpPr/>
          <p:nvPr/>
        </p:nvCxnSpPr>
        <p:spPr>
          <a:xfrm flipV="1">
            <a:off x="4572000" y="4158343"/>
            <a:ext cx="1045029" cy="17852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DBB7D1B-82F9-F148-8A27-87379932296D}"/>
              </a:ext>
            </a:extLst>
          </p:cNvPr>
          <p:cNvCxnSpPr/>
          <p:nvPr/>
        </p:nvCxnSpPr>
        <p:spPr>
          <a:xfrm flipH="1" flipV="1">
            <a:off x="2460171" y="4768736"/>
            <a:ext cx="1163715" cy="1088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6534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Associazioni</a:t>
            </a:r>
            <a:r>
              <a:rPr lang="en-US"/>
              <a:t> </a:t>
            </a:r>
            <a:r>
              <a:rPr lang="en-US" err="1"/>
              <a:t>bidirezionali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it-CH" dirty="0"/>
              <a:t>Prima di vedere la sintassi JPA per esprimere la reciprocità dei riferimenti di una associazione bidirezionale, dobbiamo introdurre una semplice terminologia</a:t>
            </a:r>
          </a:p>
          <a:p>
            <a:r>
              <a:rPr lang="it-CH" dirty="0"/>
              <a:t>Nelle associazioni bidirezionali distinguiamo le due entità coinvolte in: </a:t>
            </a:r>
          </a:p>
          <a:p>
            <a:pPr lvl="1"/>
            <a:r>
              <a:rPr lang="it-CH" dirty="0"/>
              <a:t>parte </a:t>
            </a:r>
            <a:r>
              <a:rPr lang="it-CH" i="1" dirty="0"/>
              <a:t>proprietaria (owning side)</a:t>
            </a:r>
            <a:r>
              <a:rPr lang="it-CH" dirty="0"/>
              <a:t> </a:t>
            </a:r>
          </a:p>
          <a:p>
            <a:pPr lvl="1"/>
            <a:r>
              <a:rPr lang="it-CH" dirty="0"/>
              <a:t>parte </a:t>
            </a:r>
            <a:r>
              <a:rPr lang="it-CH" i="1" dirty="0"/>
              <a:t>inversa </a:t>
            </a:r>
            <a:r>
              <a:rPr lang="it-CH" dirty="0"/>
              <a:t>(</a:t>
            </a:r>
            <a:r>
              <a:rPr lang="it-CH" i="1" dirty="0"/>
              <a:t>inverse side</a:t>
            </a:r>
            <a:r>
              <a:rPr lang="it-CH" dirty="0"/>
              <a:t>)</a:t>
            </a:r>
            <a:endParaRPr lang="it-CH" dirty="0">
              <a:cs typeface="Calibri"/>
            </a:endParaRPr>
          </a:p>
          <a:p>
            <a:r>
              <a:rPr lang="it-CH" dirty="0"/>
              <a:t>La parte </a:t>
            </a:r>
            <a:r>
              <a:rPr lang="it-CH" b="1" dirty="0">
                <a:highlight>
                  <a:srgbClr val="FFFF00"/>
                </a:highlight>
              </a:rPr>
              <a:t>proprietaria</a:t>
            </a:r>
            <a:r>
              <a:rPr lang="it-CH" dirty="0"/>
              <a:t> è l'entità a cui corrisponde la tabella con la </a:t>
            </a:r>
            <a:r>
              <a:rPr lang="it-CH" b="1" dirty="0">
                <a:highlight>
                  <a:srgbClr val="FFFF00"/>
                </a:highlight>
              </a:rPr>
              <a:t>foreign key</a:t>
            </a:r>
            <a:r>
              <a:rPr lang="it-CH" b="1" dirty="0"/>
              <a:t> </a:t>
            </a:r>
            <a:r>
              <a:rPr lang="it-CH" dirty="0"/>
              <a:t>che rappresenta l'associazione nel database</a:t>
            </a:r>
          </a:p>
          <a:p>
            <a:pPr lvl="1"/>
            <a:r>
              <a:rPr lang="it-CH" dirty="0">
                <a:cs typeface="Calibri"/>
              </a:rPr>
              <a:t>In una associazione one-to-many è la </a:t>
            </a:r>
            <a:r>
              <a:rPr lang="it-CH" dirty="0">
                <a:highlight>
                  <a:srgbClr val="FFFF00"/>
                </a:highlight>
                <a:cs typeface="Calibri"/>
              </a:rPr>
              <a:t>parte many</a:t>
            </a:r>
          </a:p>
        </p:txBody>
      </p:sp>
    </p:spTree>
    <p:extLst>
      <p:ext uri="{BB962C8B-B14F-4D97-AF65-F5344CB8AC3E}">
        <p14:creationId xmlns:p14="http://schemas.microsoft.com/office/powerpoint/2010/main" val="20359584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Esempio</a:t>
            </a:r>
            <a:r>
              <a:rPr lang="en-US"/>
              <a:t> (cont.)</a:t>
            </a:r>
          </a:p>
        </p:txBody>
      </p:sp>
      <p:graphicFrame>
        <p:nvGraphicFramePr>
          <p:cNvPr id="4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4674711"/>
              </p:ext>
            </p:extLst>
          </p:nvPr>
        </p:nvGraphicFramePr>
        <p:xfrm>
          <a:off x="2201225" y="2160120"/>
          <a:ext cx="1553290" cy="1351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err="1"/>
                        <a:t>Customer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-id: Long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firstName</a:t>
                      </a:r>
                      <a:r>
                        <a:rPr lang="it-IT" sz="1050"/>
                        <a:t>:</a:t>
                      </a:r>
                      <a:r>
                        <a:rPr lang="it-IT" sz="1050" baseline="0"/>
                        <a:t>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</a:t>
                      </a:r>
                      <a:r>
                        <a:rPr lang="it-IT" sz="1050" baseline="0" err="1"/>
                        <a:t>lastName</a:t>
                      </a:r>
                      <a:r>
                        <a:rPr lang="it-IT" sz="1050" baseline="0"/>
                        <a:t>: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-email: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</a:t>
                      </a:r>
                      <a:r>
                        <a:rPr lang="it-IT" sz="1050" baseline="0" err="1"/>
                        <a:t>dateOfBirth</a:t>
                      </a:r>
                      <a:r>
                        <a:rPr lang="it-IT" sz="1050" baseline="0"/>
                        <a:t>: </a:t>
                      </a:r>
                      <a:r>
                        <a:rPr lang="it-IT" sz="1050" baseline="0" err="1"/>
                        <a:t>String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6674346"/>
              </p:ext>
            </p:extLst>
          </p:nvPr>
        </p:nvGraphicFramePr>
        <p:xfrm>
          <a:off x="5225095" y="2401420"/>
          <a:ext cx="2015719" cy="871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Order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-id: Long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creationTime</a:t>
                      </a:r>
                      <a:r>
                        <a:rPr lang="it-IT" sz="1050"/>
                        <a:t>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6" name="Connettore 2 5"/>
          <p:cNvCxnSpPr>
            <a:stCxn id="4" idx="3"/>
            <a:endCxn id="5" idx="1"/>
          </p:cNvCxnSpPr>
          <p:nvPr/>
        </p:nvCxnSpPr>
        <p:spPr>
          <a:xfrm>
            <a:off x="3754515" y="2835990"/>
            <a:ext cx="1470580" cy="1270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4688114" y="2476500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0..*</a:t>
            </a:r>
          </a:p>
        </p:txBody>
      </p:sp>
      <p:graphicFrame>
        <p:nvGraphicFramePr>
          <p:cNvPr id="8" name="Segnaposto contenuto 6"/>
          <p:cNvGraphicFramePr>
            <a:graphicFrameLocks/>
          </p:cNvGraphicFramePr>
          <p:nvPr/>
        </p:nvGraphicFramePr>
        <p:xfrm>
          <a:off x="698500" y="4031490"/>
          <a:ext cx="3492499" cy="18621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4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085">
                <a:tc gridSpan="3">
                  <a:txBody>
                    <a:bodyPr/>
                    <a:lstStyle/>
                    <a:p>
                      <a:pPr algn="ctr"/>
                      <a:r>
                        <a:rPr lang="it-IT" sz="1200"/>
                        <a:t>CUSTOMER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bigint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  <a:p>
                      <a:r>
                        <a:rPr lang="it-IT" sz="120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firstname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varchar</a:t>
                      </a:r>
                      <a:r>
                        <a:rPr lang="it-IT" sz="120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lastname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varchar</a:t>
                      </a:r>
                      <a:r>
                        <a:rPr lang="it-IT" sz="120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varchar</a:t>
                      </a:r>
                      <a:r>
                        <a:rPr lang="it-IT" sz="120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</a:t>
                      </a:r>
                      <a:r>
                        <a:rPr lang="it-IT" sz="1200" err="1"/>
                        <a:t>true</a:t>
                      </a:r>
                      <a:endParaRPr lang="it-IT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dateofbirth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varchar</a:t>
                      </a:r>
                      <a:r>
                        <a:rPr lang="it-IT" sz="120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</a:t>
                      </a:r>
                      <a:r>
                        <a:rPr lang="it-IT" sz="1200" err="1"/>
                        <a:t>true</a:t>
                      </a:r>
                      <a:endParaRPr lang="it-IT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Segnaposto contenuto 6"/>
          <p:cNvGraphicFramePr>
            <a:graphicFrameLocks/>
          </p:cNvGraphicFramePr>
          <p:nvPr/>
        </p:nvGraphicFramePr>
        <p:xfrm>
          <a:off x="4889500" y="4221384"/>
          <a:ext cx="3924300" cy="14713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75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3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4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085">
                <a:tc gridSpan="3">
                  <a:txBody>
                    <a:bodyPr/>
                    <a:lstStyle/>
                    <a:p>
                      <a:pPr algn="ctr"/>
                      <a:r>
                        <a:rPr lang="it-IT" sz="1200"/>
                        <a:t>ORDER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bigint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  <a:p>
                      <a:r>
                        <a:rPr lang="it-IT" sz="120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creaationtime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varchar</a:t>
                      </a:r>
                      <a:r>
                        <a:rPr lang="it-IT" sz="120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b="1" err="1"/>
                        <a:t>customer_id</a:t>
                      </a:r>
                      <a:endParaRPr lang="it-IT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1" err="1"/>
                        <a:t>bigint</a:t>
                      </a:r>
                      <a:endParaRPr lang="it-IT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1" err="1"/>
                        <a:t>nullable</a:t>
                      </a:r>
                      <a:r>
                        <a:rPr lang="it-IT" sz="1200" b="1"/>
                        <a:t>=</a:t>
                      </a:r>
                      <a:r>
                        <a:rPr lang="it-IT" sz="1200" b="1" err="1"/>
                        <a:t>true</a:t>
                      </a:r>
                      <a:endParaRPr lang="it-IT" sz="1200" b="1"/>
                    </a:p>
                    <a:p>
                      <a:r>
                        <a:rPr lang="it-IT" sz="1200" b="1"/>
                        <a:t>FK </a:t>
                      </a:r>
                      <a:r>
                        <a:rPr lang="it-IT" sz="1200" b="1" err="1"/>
                        <a:t>customer.id</a:t>
                      </a:r>
                      <a:endParaRPr lang="it-IT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D306594C-5A06-4E40-A00B-9011729A9AB1}"/>
              </a:ext>
            </a:extLst>
          </p:cNvPr>
          <p:cNvSpPr txBox="1"/>
          <p:nvPr/>
        </p:nvSpPr>
        <p:spPr>
          <a:xfrm>
            <a:off x="6054848" y="6007203"/>
            <a:ext cx="1849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highlight>
                  <a:srgbClr val="FFFF00"/>
                </a:highlight>
              </a:rPr>
              <a:t>Parte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proprietaria</a:t>
            </a:r>
            <a:endParaRPr lang="en-US" dirty="0">
              <a:highlight>
                <a:srgbClr val="FFFF00"/>
              </a:highlight>
            </a:endParaRPr>
          </a:p>
          <a:p>
            <a:pPr algn="ctr"/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c'è</a:t>
            </a:r>
            <a:r>
              <a:rPr lang="en-US" dirty="0">
                <a:highlight>
                  <a:srgbClr val="FFFF00"/>
                </a:highlight>
              </a:rPr>
              <a:t> la FK)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CF6D2B0-BF20-A647-A051-D5FFE423EAD2}"/>
              </a:ext>
            </a:extLst>
          </p:cNvPr>
          <p:cNvSpPr txBox="1"/>
          <p:nvPr/>
        </p:nvSpPr>
        <p:spPr>
          <a:xfrm>
            <a:off x="1643841" y="6007203"/>
            <a:ext cx="139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Parte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inversa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336228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Associazioni</a:t>
            </a:r>
            <a:r>
              <a:rPr lang="en-US"/>
              <a:t> </a:t>
            </a:r>
            <a:r>
              <a:rPr lang="en-US" err="1"/>
              <a:t>bidirezionali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JPA, </a:t>
            </a:r>
            <a:r>
              <a:rPr lang="it-CH" dirty="0"/>
              <a:t>per esprimere la reciprocità dei riferimenti di una associazione bidirezionale</a:t>
            </a:r>
            <a:r>
              <a:rPr lang="en-US" dirty="0"/>
              <a:t>: </a:t>
            </a:r>
          </a:p>
          <a:p>
            <a:pPr lvl="1"/>
            <a:r>
              <a:rPr lang="en-US" b="1" dirty="0" err="1"/>
              <a:t>nell'entità</a:t>
            </a:r>
            <a:r>
              <a:rPr lang="en-US" b="1" dirty="0"/>
              <a:t> </a:t>
            </a:r>
            <a:r>
              <a:rPr lang="en-US" b="1" dirty="0" err="1"/>
              <a:t>della</a:t>
            </a:r>
            <a:r>
              <a:rPr lang="en-US" b="1" dirty="0"/>
              <a:t> </a:t>
            </a:r>
            <a:r>
              <a:rPr lang="en-US" b="1" dirty="0" err="1"/>
              <a:t>parte</a:t>
            </a:r>
            <a:r>
              <a:rPr lang="en-US" b="1" dirty="0"/>
              <a:t> </a:t>
            </a:r>
            <a:r>
              <a:rPr lang="en-US" b="1" dirty="0" err="1"/>
              <a:t>inversa</a:t>
            </a:r>
            <a:r>
              <a:rPr lang="en-US" dirty="0"/>
              <a:t> </a:t>
            </a:r>
            <a:r>
              <a:rPr lang="en-US" dirty="0" err="1"/>
              <a:t>adorniamo</a:t>
            </a:r>
            <a:r>
              <a:rPr lang="en-US" dirty="0"/>
              <a:t> </a:t>
            </a:r>
            <a:r>
              <a:rPr lang="en-US" dirty="0" err="1"/>
              <a:t>l'annotazione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indica</a:t>
            </a:r>
            <a:r>
              <a:rPr lang="en-US" dirty="0"/>
              <a:t> la </a:t>
            </a:r>
            <a:r>
              <a:rPr lang="en-US" dirty="0" err="1"/>
              <a:t>cardinalità</a:t>
            </a:r>
            <a:r>
              <a:rPr lang="en-US" dirty="0"/>
              <a:t> con la </a:t>
            </a:r>
            <a:r>
              <a:rPr lang="en-US" dirty="0" err="1"/>
              <a:t>l'attributo</a:t>
            </a:r>
            <a:r>
              <a:rPr lang="en-US" dirty="0"/>
              <a:t> mapped-by</a:t>
            </a:r>
            <a:br>
              <a:rPr lang="en-US" dirty="0"/>
            </a:br>
            <a:r>
              <a:rPr lang="en-US" b="1" dirty="0">
                <a:solidFill>
                  <a:srgbClr val="C0504D"/>
                </a:solidFill>
              </a:rPr>
              <a:t>(mapped-by = "</a:t>
            </a:r>
            <a:r>
              <a:rPr lang="en-US" b="1" dirty="0" err="1">
                <a:solidFill>
                  <a:srgbClr val="C0504D"/>
                </a:solidFill>
              </a:rPr>
              <a:t>attributo</a:t>
            </a:r>
            <a:r>
              <a:rPr lang="en-US" b="1" dirty="0">
                <a:solidFill>
                  <a:srgbClr val="C0504D"/>
                </a:solidFill>
              </a:rPr>
              <a:t> </a:t>
            </a:r>
            <a:r>
              <a:rPr lang="en-US" b="1" dirty="0" err="1">
                <a:solidFill>
                  <a:srgbClr val="C0504D"/>
                </a:solidFill>
              </a:rPr>
              <a:t>della</a:t>
            </a:r>
            <a:r>
              <a:rPr lang="en-US" b="1" dirty="0">
                <a:solidFill>
                  <a:srgbClr val="C0504D"/>
                </a:solidFill>
              </a:rPr>
              <a:t> owner side </a:t>
            </a:r>
            <a:r>
              <a:rPr lang="en-US" b="1" dirty="0" err="1">
                <a:solidFill>
                  <a:srgbClr val="C0504D"/>
                </a:solidFill>
              </a:rPr>
              <a:t>che</a:t>
            </a:r>
            <a:r>
              <a:rPr lang="en-US" b="1" dirty="0">
                <a:solidFill>
                  <a:srgbClr val="C0504D"/>
                </a:solidFill>
              </a:rPr>
              <a:t> </a:t>
            </a:r>
            <a:r>
              <a:rPr lang="en-US" b="1" dirty="0" err="1">
                <a:solidFill>
                  <a:srgbClr val="C0504D"/>
                </a:solidFill>
              </a:rPr>
              <a:t>implementa</a:t>
            </a:r>
            <a:r>
              <a:rPr lang="en-US" b="1" dirty="0">
                <a:solidFill>
                  <a:srgbClr val="C0504D"/>
                </a:solidFill>
              </a:rPr>
              <a:t> </a:t>
            </a:r>
            <a:r>
              <a:rPr lang="en-US" b="1" dirty="0" err="1">
                <a:solidFill>
                  <a:srgbClr val="C0504D"/>
                </a:solidFill>
              </a:rPr>
              <a:t>l'associazione</a:t>
            </a:r>
            <a:r>
              <a:rPr lang="en-US" b="1" dirty="0">
                <a:solidFill>
                  <a:srgbClr val="C0504D"/>
                </a:solidFill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1413320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Esempio</a:t>
            </a:r>
            <a:r>
              <a:rPr lang="en-US"/>
              <a:t> (cont.)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Parte </a:t>
            </a:r>
            <a:r>
              <a:rPr lang="en-US" err="1"/>
              <a:t>proprietaria</a:t>
            </a:r>
            <a:r>
              <a:rPr lang="en-US"/>
              <a:t>: Order</a:t>
            </a:r>
          </a:p>
          <a:p>
            <a:r>
              <a:rPr lang="en-US"/>
              <a:t>Parte </a:t>
            </a:r>
            <a:r>
              <a:rPr lang="en-US" err="1"/>
              <a:t>inversa</a:t>
            </a:r>
            <a:r>
              <a:rPr lang="en-US"/>
              <a:t>: Customer </a:t>
            </a:r>
          </a:p>
          <a:p>
            <a:r>
              <a:rPr lang="en-US" err="1"/>
              <a:t>Quindi</a:t>
            </a:r>
            <a:r>
              <a:rPr lang="en-US"/>
              <a:t>:</a:t>
            </a:r>
          </a:p>
          <a:p>
            <a:pPr lvl="1"/>
            <a:r>
              <a:rPr lang="en-US" err="1"/>
              <a:t>nella</a:t>
            </a:r>
            <a:r>
              <a:rPr lang="en-US"/>
              <a:t> </a:t>
            </a:r>
            <a:r>
              <a:rPr lang="en-US" err="1"/>
              <a:t>classe</a:t>
            </a:r>
            <a:r>
              <a:rPr lang="en-US"/>
              <a:t> Order</a:t>
            </a:r>
            <a:br>
              <a:rPr lang="en-US"/>
            </a:br>
            <a:r>
              <a:rPr lang="en-US" b="1"/>
              <a:t>@</a:t>
            </a:r>
            <a:r>
              <a:rPr lang="en-US" b="1" err="1"/>
              <a:t>ManyToOne</a:t>
            </a:r>
            <a:br>
              <a:rPr lang="en-US" b="1"/>
            </a:br>
            <a:r>
              <a:rPr lang="en-US" b="1"/>
              <a:t>private Customer customer;</a:t>
            </a:r>
            <a:endParaRPr lang="en-US"/>
          </a:p>
          <a:p>
            <a:pPr lvl="1"/>
            <a:r>
              <a:rPr lang="en-US" err="1"/>
              <a:t>nella</a:t>
            </a:r>
            <a:r>
              <a:rPr lang="en-US"/>
              <a:t> </a:t>
            </a:r>
            <a:r>
              <a:rPr lang="en-US" err="1"/>
              <a:t>classe</a:t>
            </a:r>
            <a:r>
              <a:rPr lang="en-US"/>
              <a:t> Customer</a:t>
            </a:r>
            <a:br>
              <a:rPr lang="en-US"/>
            </a:br>
            <a:r>
              <a:rPr lang="en-US" b="1"/>
              <a:t>@</a:t>
            </a:r>
            <a:r>
              <a:rPr lang="en-US" b="1" err="1"/>
              <a:t>OneToMany</a:t>
            </a:r>
            <a:r>
              <a:rPr lang="en-US" b="1"/>
              <a:t>(</a:t>
            </a:r>
            <a:r>
              <a:rPr lang="en-US" b="1" err="1"/>
              <a:t>mappedBy</a:t>
            </a:r>
            <a:r>
              <a:rPr lang="en-US" b="1"/>
              <a:t> = "customer")</a:t>
            </a:r>
            <a:br>
              <a:rPr lang="en-US" b="1"/>
            </a:br>
            <a:r>
              <a:rPr lang="en-US" b="1"/>
              <a:t>private List&lt;Order&gt; orders;</a:t>
            </a:r>
          </a:p>
        </p:txBody>
      </p:sp>
      <p:sp>
        <p:nvSpPr>
          <p:cNvPr id="4" name="Freccia bidirezionale orizzontale 3"/>
          <p:cNvSpPr/>
          <p:nvPr/>
        </p:nvSpPr>
        <p:spPr>
          <a:xfrm rot="1607096">
            <a:off x="4598245" y="4835715"/>
            <a:ext cx="1503048" cy="233345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0474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Esempio</a:t>
            </a:r>
            <a:r>
              <a:rPr lang="en-US"/>
              <a:t> (cont.)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06085" y="1417638"/>
            <a:ext cx="56261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package it.uniroma3.siw.model;</a:t>
            </a:r>
            <a:endParaRPr lang="it-IT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+import </a:t>
            </a:r>
            <a:r>
              <a:rPr lang="en-US" sz="1400" dirty="0" err="1"/>
              <a:t>javax.persistence.Entity</a:t>
            </a:r>
            <a:r>
              <a:rPr lang="en-US" sz="1400" dirty="0"/>
              <a:t>;[…]</a:t>
            </a:r>
            <a:endParaRPr lang="en-US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@Entity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@Table(name = "orders")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public class </a:t>
            </a:r>
            <a:r>
              <a:rPr lang="en-US" sz="1400" b="1" dirty="0"/>
              <a:t>Order</a:t>
            </a:r>
            <a:r>
              <a:rPr lang="en-US" sz="1400" dirty="0"/>
              <a:t> {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	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    @Id 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    @</a:t>
            </a:r>
            <a:r>
              <a:rPr lang="en-US" sz="1400" dirty="0" err="1"/>
              <a:t>GeneratedValue</a:t>
            </a:r>
            <a:r>
              <a:rPr lang="en-US" sz="1400" dirty="0"/>
              <a:t>(strategy = </a:t>
            </a:r>
            <a:r>
              <a:rPr lang="en-US" sz="1400" dirty="0" err="1"/>
              <a:t>GenerationType.</a:t>
            </a:r>
            <a:r>
              <a:rPr lang="en-US" sz="1400" i="1" dirty="0" err="1"/>
              <a:t>AUTO</a:t>
            </a:r>
            <a:r>
              <a:rPr lang="en-US" sz="1400" i="1" dirty="0"/>
              <a:t>)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    private Long id;	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    @Column(nullable = false)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    private </a:t>
            </a:r>
            <a:r>
              <a:rPr lang="en-US" sz="1400" dirty="0" err="1"/>
              <a:t>LocalDateTime</a:t>
            </a:r>
            <a:r>
              <a:rPr lang="en-US" sz="1400" dirty="0"/>
              <a:t> </a:t>
            </a:r>
            <a:r>
              <a:rPr lang="en-US" sz="1400" dirty="0" err="1"/>
              <a:t>creationTime</a:t>
            </a:r>
            <a:r>
              <a:rPr lang="en-US" sz="1400" dirty="0"/>
              <a:t>;</a:t>
            </a:r>
            <a:endParaRPr lang="en-US" dirty="0"/>
          </a:p>
          <a:p>
            <a:pPr marL="0" indent="0">
              <a:buNone/>
            </a:pPr>
            <a:r>
              <a:rPr lang="en-US" sz="1400" b="1" dirty="0"/>
              <a:t>   </a:t>
            </a:r>
            <a:r>
              <a:rPr lang="en-US" sz="1400" b="1" dirty="0">
                <a:solidFill>
                  <a:srgbClr val="C0504D"/>
                </a:solidFill>
              </a:rPr>
              <a:t> @</a:t>
            </a:r>
            <a:r>
              <a:rPr lang="en-US" sz="1400" b="1" dirty="0" err="1">
                <a:solidFill>
                  <a:srgbClr val="C0504D"/>
                </a:solidFill>
              </a:rPr>
              <a:t>ManyToOne</a:t>
            </a:r>
            <a:endParaRPr lang="en-US" sz="1400" b="1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C0504D"/>
                </a:solidFill>
              </a:rPr>
              <a:t>    private Customer customer;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…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}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454525" y="1412876"/>
            <a:ext cx="425156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package it.uniroma3.siw.model;</a:t>
            </a:r>
          </a:p>
          <a:p>
            <a:endParaRPr lang="en-US" sz="1400" dirty="0"/>
          </a:p>
          <a:p>
            <a:r>
              <a:rPr lang="en-US" sz="1400" dirty="0"/>
              <a:t>+import </a:t>
            </a:r>
            <a:r>
              <a:rPr lang="en-US" sz="1400" dirty="0" err="1"/>
              <a:t>javax.persistence.Entity</a:t>
            </a:r>
            <a:r>
              <a:rPr lang="en-US" sz="1400" dirty="0"/>
              <a:t>;[…]</a:t>
            </a:r>
          </a:p>
          <a:p>
            <a:endParaRPr lang="en-US" sz="1400" dirty="0"/>
          </a:p>
          <a:p>
            <a:r>
              <a:rPr lang="en-US" sz="1400" dirty="0"/>
              <a:t>@Entity</a:t>
            </a:r>
          </a:p>
          <a:p>
            <a:r>
              <a:rPr lang="en-US" sz="1400" dirty="0"/>
              <a:t>public class </a:t>
            </a:r>
            <a:r>
              <a:rPr lang="en-US" sz="1400" b="1" dirty="0"/>
              <a:t>Customer</a:t>
            </a:r>
            <a:r>
              <a:rPr lang="en-US" sz="1400" dirty="0"/>
              <a:t> {</a:t>
            </a:r>
          </a:p>
          <a:p>
            <a:endParaRPr lang="en-US" sz="1400" dirty="0"/>
          </a:p>
          <a:p>
            <a:r>
              <a:rPr lang="en-US" sz="1400" dirty="0"/>
              <a:t>    @Id</a:t>
            </a:r>
          </a:p>
          <a:p>
            <a:r>
              <a:rPr lang="en-US" sz="1400" dirty="0"/>
              <a:t>    @</a:t>
            </a:r>
            <a:r>
              <a:rPr lang="en-US" sz="1400" dirty="0" err="1"/>
              <a:t>GeneratedValue</a:t>
            </a:r>
            <a:r>
              <a:rPr lang="en-US" sz="1400" dirty="0"/>
              <a:t>(strategy = </a:t>
            </a:r>
            <a:r>
              <a:rPr lang="en-US" sz="1400" dirty="0" err="1"/>
              <a:t>GenerationType.</a:t>
            </a:r>
            <a:r>
              <a:rPr lang="en-US" sz="1400" i="1" dirty="0" err="1"/>
              <a:t>AUTO</a:t>
            </a:r>
            <a:r>
              <a:rPr lang="en-US" sz="1400" i="1" dirty="0"/>
              <a:t>)</a:t>
            </a:r>
          </a:p>
          <a:p>
            <a:r>
              <a:rPr lang="en-US" sz="1400" dirty="0"/>
              <a:t>    private Long id;</a:t>
            </a:r>
          </a:p>
          <a:p>
            <a:r>
              <a:rPr lang="en-US" sz="1400" dirty="0"/>
              <a:t>    @Column(nullable = false)</a:t>
            </a:r>
          </a:p>
          <a:p>
            <a:r>
              <a:rPr lang="en-US" sz="1400" dirty="0"/>
              <a:t>    private String </a:t>
            </a:r>
            <a:r>
              <a:rPr lang="en-US" sz="1400" dirty="0" err="1"/>
              <a:t>firstName</a:t>
            </a:r>
            <a:r>
              <a:rPr lang="en-US" sz="1400" dirty="0"/>
              <a:t>;</a:t>
            </a:r>
          </a:p>
          <a:p>
            <a:r>
              <a:rPr lang="en-US" sz="1400" dirty="0"/>
              <a:t>    @Column(nullable = false)</a:t>
            </a:r>
          </a:p>
          <a:p>
            <a:r>
              <a:rPr lang="en-US" sz="1400" dirty="0"/>
              <a:t>    private String </a:t>
            </a:r>
            <a:r>
              <a:rPr lang="en-US" sz="1400" dirty="0" err="1"/>
              <a:t>lastName</a:t>
            </a:r>
            <a:r>
              <a:rPr lang="en-US" sz="1400" dirty="0"/>
              <a:t>;</a:t>
            </a:r>
          </a:p>
          <a:p>
            <a:r>
              <a:rPr lang="en-US" sz="1400" dirty="0"/>
              <a:t>    private String email;</a:t>
            </a:r>
          </a:p>
          <a:p>
            <a:r>
              <a:rPr lang="en-US" sz="1400" dirty="0"/>
              <a:t>    private </a:t>
            </a:r>
            <a:r>
              <a:rPr lang="en-US" sz="1400" dirty="0" err="1"/>
              <a:t>LocalDate</a:t>
            </a:r>
            <a:r>
              <a:rPr lang="en-US" sz="1400" dirty="0"/>
              <a:t> </a:t>
            </a:r>
            <a:r>
              <a:rPr lang="en-US" sz="1400" dirty="0" err="1"/>
              <a:t>dateOfBirth</a:t>
            </a:r>
            <a:r>
              <a:rPr lang="en-US" sz="1400" dirty="0"/>
              <a:t>;</a:t>
            </a:r>
          </a:p>
          <a:p>
            <a:r>
              <a:rPr lang="en-US" sz="1400" dirty="0"/>
              <a:t>    @</a:t>
            </a:r>
            <a:r>
              <a:rPr lang="en-US" sz="1400" dirty="0" err="1"/>
              <a:t>OneToOne</a:t>
            </a:r>
            <a:endParaRPr lang="en-US" sz="1400" dirty="0"/>
          </a:p>
          <a:p>
            <a:r>
              <a:rPr lang="en-US" sz="1400" dirty="0"/>
              <a:t>    private Address address;</a:t>
            </a:r>
          </a:p>
          <a:p>
            <a:r>
              <a:rPr lang="en-US" sz="1400" b="1" dirty="0">
                <a:solidFill>
                  <a:srgbClr val="C0504D"/>
                </a:solidFill>
              </a:rPr>
              <a:t>    @</a:t>
            </a:r>
            <a:r>
              <a:rPr lang="en-US" sz="1400" b="1" dirty="0" err="1">
                <a:solidFill>
                  <a:srgbClr val="C0504D"/>
                </a:solidFill>
              </a:rPr>
              <a:t>OneToMany</a:t>
            </a:r>
            <a:r>
              <a:rPr lang="en-US" sz="1400" b="1" dirty="0">
                <a:solidFill>
                  <a:srgbClr val="C0504D"/>
                </a:solidFill>
              </a:rPr>
              <a:t>(</a:t>
            </a:r>
            <a:r>
              <a:rPr lang="en-US" sz="1400" b="1" dirty="0" err="1">
                <a:solidFill>
                  <a:srgbClr val="C0504D"/>
                </a:solidFill>
              </a:rPr>
              <a:t>mappedBy</a:t>
            </a:r>
            <a:r>
              <a:rPr lang="en-US" sz="1400" b="1" dirty="0">
                <a:solidFill>
                  <a:srgbClr val="C0504D"/>
                </a:solidFill>
              </a:rPr>
              <a:t> = "customer")</a:t>
            </a:r>
          </a:p>
          <a:p>
            <a:r>
              <a:rPr lang="en-US" sz="1400" b="1" dirty="0">
                <a:solidFill>
                  <a:srgbClr val="C0504D"/>
                </a:solidFill>
              </a:rPr>
              <a:t>    private List&lt;Order&gt; orders;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89955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Esempio</a:t>
            </a:r>
            <a:r>
              <a:rPr lang="en-US" dirty="0"/>
              <a:t> (cont.)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76800" y="1751270"/>
            <a:ext cx="56261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package it.uniroma3.siw.model;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+import </a:t>
            </a:r>
            <a:r>
              <a:rPr lang="en-US" sz="1400" dirty="0" err="1"/>
              <a:t>javax.persistence.Entity</a:t>
            </a:r>
            <a:r>
              <a:rPr lang="en-US" sz="1400" dirty="0"/>
              <a:t>;[…]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@Entity</a:t>
            </a:r>
          </a:p>
          <a:p>
            <a:pPr marL="0" indent="0">
              <a:buNone/>
            </a:pPr>
            <a:r>
              <a:rPr lang="en-US" sz="1400" dirty="0"/>
              <a:t>@Table(name = "orders")</a:t>
            </a:r>
          </a:p>
          <a:p>
            <a:pPr marL="0" indent="0">
              <a:buNone/>
            </a:pPr>
            <a:r>
              <a:rPr lang="en-US" sz="1400" dirty="0"/>
              <a:t>public class </a:t>
            </a:r>
            <a:r>
              <a:rPr lang="en-US" sz="1400" b="1" dirty="0"/>
              <a:t>Order</a:t>
            </a:r>
            <a:r>
              <a:rPr lang="en-US" sz="1400" dirty="0"/>
              <a:t> {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r>
              <a:rPr lang="en-US" sz="1400" dirty="0"/>
              <a:t>    @Id </a:t>
            </a:r>
          </a:p>
          <a:p>
            <a:pPr marL="0" indent="0">
              <a:buNone/>
            </a:pPr>
            <a:r>
              <a:rPr lang="en-US" sz="1400" dirty="0"/>
              <a:t>    @</a:t>
            </a:r>
            <a:r>
              <a:rPr lang="en-US" sz="1400" dirty="0" err="1"/>
              <a:t>GeneratedValue</a:t>
            </a:r>
            <a:r>
              <a:rPr lang="en-US" sz="1400" dirty="0"/>
              <a:t>(strategy = </a:t>
            </a:r>
            <a:r>
              <a:rPr lang="en-US" sz="1400" dirty="0" err="1"/>
              <a:t>GenerationType.</a:t>
            </a:r>
            <a:r>
              <a:rPr lang="en-US" sz="1400" i="1" dirty="0" err="1"/>
              <a:t>AUTO</a:t>
            </a:r>
            <a:r>
              <a:rPr lang="en-US" sz="1400" i="1" dirty="0"/>
              <a:t>)</a:t>
            </a:r>
          </a:p>
          <a:p>
            <a:pPr marL="0" indent="0">
              <a:buNone/>
            </a:pPr>
            <a:r>
              <a:rPr lang="en-US" sz="1400" dirty="0"/>
              <a:t>    private Long id;	</a:t>
            </a:r>
          </a:p>
          <a:p>
            <a:pPr marL="0" indent="0">
              <a:buNone/>
            </a:pPr>
            <a:r>
              <a:rPr lang="en-US" sz="1400" dirty="0"/>
              <a:t>    @Column(nullable = false)</a:t>
            </a:r>
          </a:p>
          <a:p>
            <a:pPr marL="0" indent="0">
              <a:buNone/>
            </a:pPr>
            <a:r>
              <a:rPr lang="en-US" sz="1400" dirty="0"/>
              <a:t>    private </a:t>
            </a:r>
            <a:r>
              <a:rPr lang="en-US" sz="1400" dirty="0" err="1"/>
              <a:t>LocalDateTime</a:t>
            </a:r>
            <a:r>
              <a:rPr lang="en-US" sz="1400" dirty="0"/>
              <a:t> </a:t>
            </a:r>
            <a:r>
              <a:rPr lang="en-US" sz="1400" dirty="0" err="1"/>
              <a:t>creationTime</a:t>
            </a:r>
            <a:r>
              <a:rPr lang="en-US" sz="1400" dirty="0"/>
              <a:t>;</a:t>
            </a:r>
          </a:p>
          <a:p>
            <a:pPr marL="0" indent="0">
              <a:buNone/>
            </a:pPr>
            <a:r>
              <a:rPr lang="en-US" sz="1400" b="1" dirty="0"/>
              <a:t>   </a:t>
            </a:r>
            <a:r>
              <a:rPr lang="en-US" sz="1400" b="1" dirty="0">
                <a:solidFill>
                  <a:schemeClr val="accent2"/>
                </a:solidFill>
              </a:rPr>
              <a:t> @</a:t>
            </a:r>
            <a:r>
              <a:rPr lang="en-US" sz="1400" b="1" dirty="0" err="1">
                <a:solidFill>
                  <a:schemeClr val="accent2"/>
                </a:solidFill>
              </a:rPr>
              <a:t>ManyToOne</a:t>
            </a:r>
            <a:endParaRPr lang="en-US" sz="14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accent2"/>
                </a:solidFill>
              </a:rPr>
              <a:t>    private Customer customer;</a:t>
            </a:r>
          </a:p>
          <a:p>
            <a:pPr marL="0" indent="0">
              <a:buNone/>
            </a:pPr>
            <a:r>
              <a:rPr lang="en-US" sz="1400" dirty="0"/>
              <a:t>…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457200" y="1751270"/>
            <a:ext cx="425156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package it.uniroma3.siw.model;</a:t>
            </a:r>
          </a:p>
          <a:p>
            <a:endParaRPr lang="en-US" sz="1400" dirty="0"/>
          </a:p>
          <a:p>
            <a:r>
              <a:rPr lang="en-US" sz="1400" dirty="0"/>
              <a:t>+import </a:t>
            </a:r>
            <a:r>
              <a:rPr lang="en-US" sz="1400" dirty="0" err="1"/>
              <a:t>javax.persistence.Entity</a:t>
            </a:r>
            <a:r>
              <a:rPr lang="en-US" sz="1400" dirty="0"/>
              <a:t>;[…]</a:t>
            </a:r>
          </a:p>
          <a:p>
            <a:endParaRPr lang="en-US" sz="1400" dirty="0"/>
          </a:p>
          <a:p>
            <a:r>
              <a:rPr lang="en-US" sz="1400" dirty="0"/>
              <a:t>@Entity</a:t>
            </a:r>
          </a:p>
          <a:p>
            <a:r>
              <a:rPr lang="en-US" sz="1400" dirty="0"/>
              <a:t>public class </a:t>
            </a:r>
            <a:r>
              <a:rPr lang="en-US" sz="1400" b="1" dirty="0"/>
              <a:t>Customer</a:t>
            </a:r>
            <a:r>
              <a:rPr lang="en-US" sz="1400" dirty="0"/>
              <a:t> {</a:t>
            </a:r>
          </a:p>
          <a:p>
            <a:endParaRPr lang="en-US" sz="1400" dirty="0"/>
          </a:p>
          <a:p>
            <a:r>
              <a:rPr lang="en-US" sz="1400" dirty="0"/>
              <a:t>    @Id</a:t>
            </a:r>
          </a:p>
          <a:p>
            <a:r>
              <a:rPr lang="en-US" sz="1400" dirty="0"/>
              <a:t>    @</a:t>
            </a:r>
            <a:r>
              <a:rPr lang="en-US" sz="1400" dirty="0" err="1"/>
              <a:t>GeneratedValue</a:t>
            </a:r>
            <a:r>
              <a:rPr lang="en-US" sz="1400" dirty="0"/>
              <a:t>(strategy = </a:t>
            </a:r>
            <a:r>
              <a:rPr lang="en-US" sz="1400" dirty="0" err="1"/>
              <a:t>GenerationType.</a:t>
            </a:r>
            <a:r>
              <a:rPr lang="en-US" sz="1400" i="1" dirty="0" err="1"/>
              <a:t>AUTO</a:t>
            </a:r>
            <a:r>
              <a:rPr lang="en-US" sz="1400" i="1" dirty="0"/>
              <a:t>)</a:t>
            </a:r>
          </a:p>
          <a:p>
            <a:r>
              <a:rPr lang="en-US" sz="1400" dirty="0"/>
              <a:t>    private Long id;</a:t>
            </a:r>
          </a:p>
          <a:p>
            <a:r>
              <a:rPr lang="en-US" sz="1400" dirty="0"/>
              <a:t>    @Column(nullable = false)</a:t>
            </a:r>
          </a:p>
          <a:p>
            <a:r>
              <a:rPr lang="en-US" sz="1400" dirty="0"/>
              <a:t>    private String </a:t>
            </a:r>
            <a:r>
              <a:rPr lang="en-US" sz="1400" dirty="0" err="1"/>
              <a:t>firstName</a:t>
            </a:r>
            <a:r>
              <a:rPr lang="en-US" sz="1400" dirty="0"/>
              <a:t>;</a:t>
            </a:r>
          </a:p>
          <a:p>
            <a:r>
              <a:rPr lang="en-US" sz="1400" dirty="0"/>
              <a:t>    @Column(nullable = false)</a:t>
            </a:r>
          </a:p>
          <a:p>
            <a:r>
              <a:rPr lang="en-US" sz="1400" dirty="0"/>
              <a:t>    private String </a:t>
            </a:r>
            <a:r>
              <a:rPr lang="en-US" sz="1400" dirty="0" err="1"/>
              <a:t>lastName</a:t>
            </a:r>
            <a:r>
              <a:rPr lang="en-US" sz="1400" dirty="0"/>
              <a:t>;</a:t>
            </a:r>
          </a:p>
          <a:p>
            <a:r>
              <a:rPr lang="en-US" sz="1400" dirty="0"/>
              <a:t>    private String email;</a:t>
            </a:r>
          </a:p>
          <a:p>
            <a:r>
              <a:rPr lang="en-US" sz="1400" dirty="0"/>
              <a:t>    private </a:t>
            </a:r>
            <a:r>
              <a:rPr lang="en-US" sz="1400" dirty="0" err="1"/>
              <a:t>LocalDate</a:t>
            </a:r>
            <a:r>
              <a:rPr lang="en-US" sz="1400" dirty="0"/>
              <a:t> </a:t>
            </a:r>
            <a:r>
              <a:rPr lang="en-US" sz="1400" dirty="0" err="1"/>
              <a:t>dateOfBirth</a:t>
            </a:r>
            <a:r>
              <a:rPr lang="en-US" sz="1400" dirty="0"/>
              <a:t>;</a:t>
            </a:r>
          </a:p>
          <a:p>
            <a:r>
              <a:rPr lang="en-US" sz="1400" dirty="0"/>
              <a:t>    @</a:t>
            </a:r>
            <a:r>
              <a:rPr lang="en-US" sz="1400" dirty="0" err="1"/>
              <a:t>OneToOne</a:t>
            </a:r>
            <a:endParaRPr lang="en-US" sz="1400" dirty="0"/>
          </a:p>
          <a:p>
            <a:r>
              <a:rPr lang="en-US" sz="1400" dirty="0"/>
              <a:t>    private Address address;</a:t>
            </a:r>
          </a:p>
          <a:p>
            <a:r>
              <a:rPr lang="en-US" sz="1400" b="1" dirty="0">
                <a:solidFill>
                  <a:srgbClr val="C0504D"/>
                </a:solidFill>
                <a:highlight>
                  <a:srgbClr val="FFFF00"/>
                </a:highlight>
              </a:rPr>
              <a:t>    @</a:t>
            </a:r>
            <a:r>
              <a:rPr lang="en-US" sz="1400" b="1" dirty="0" err="1">
                <a:solidFill>
                  <a:srgbClr val="C0504D"/>
                </a:solidFill>
                <a:highlight>
                  <a:srgbClr val="FFFF00"/>
                </a:highlight>
              </a:rPr>
              <a:t>OneToMany</a:t>
            </a:r>
            <a:endParaRPr lang="en-US" sz="1400" b="1" dirty="0">
              <a:solidFill>
                <a:srgbClr val="C0504D"/>
              </a:solidFill>
              <a:highlight>
                <a:srgbClr val="FFFF00"/>
              </a:highlight>
            </a:endParaRPr>
          </a:p>
          <a:p>
            <a:r>
              <a:rPr lang="en-US" sz="1400" b="1" dirty="0">
                <a:solidFill>
                  <a:srgbClr val="C0504D"/>
                </a:solidFill>
                <a:highlight>
                  <a:srgbClr val="FFFF00"/>
                </a:highlight>
              </a:rPr>
              <a:t>    private List&lt;Order&gt; orders;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/>
              <a:t>}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457200" y="1232972"/>
            <a:ext cx="372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Cosa </a:t>
            </a:r>
            <a:r>
              <a:rPr lang="en-US" dirty="0" err="1">
                <a:highlight>
                  <a:srgbClr val="FFFF00"/>
                </a:highlight>
              </a:rPr>
              <a:t>succede</a:t>
            </a:r>
            <a:r>
              <a:rPr lang="en-US" dirty="0">
                <a:highlight>
                  <a:srgbClr val="FFFF00"/>
                </a:highlight>
              </a:rPr>
              <a:t> se </a:t>
            </a:r>
            <a:r>
              <a:rPr lang="en-US" dirty="0" err="1">
                <a:highlight>
                  <a:srgbClr val="FFFF00"/>
                </a:highlight>
              </a:rPr>
              <a:t>togliamo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il</a:t>
            </a:r>
            <a:r>
              <a:rPr lang="en-US" dirty="0">
                <a:highlight>
                  <a:srgbClr val="FFFF00"/>
                </a:highlight>
              </a:rPr>
              <a:t> mapping?</a:t>
            </a:r>
          </a:p>
        </p:txBody>
      </p:sp>
    </p:spTree>
    <p:extLst>
      <p:ext uri="{BB962C8B-B14F-4D97-AF65-F5344CB8AC3E}">
        <p14:creationId xmlns:p14="http://schemas.microsoft.com/office/powerpoint/2010/main" val="11602924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523E55-27E5-0E43-9184-44591A4B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Perchè</a:t>
            </a:r>
            <a:r>
              <a:rPr lang="en-US" dirty="0"/>
              <a:t> serve </a:t>
            </a:r>
            <a:r>
              <a:rPr lang="en-US" dirty="0" err="1"/>
              <a:t>il</a:t>
            </a:r>
            <a:r>
              <a:rPr lang="en-US" dirty="0"/>
              <a:t> mapping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4B373B-7CE9-5E4B-B346-5A5C8950D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Consideriamo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seguente</a:t>
            </a:r>
            <a:r>
              <a:rPr lang="en-US" dirty="0"/>
              <a:t> schema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Ci </a:t>
            </a:r>
            <a:r>
              <a:rPr lang="en-US" dirty="0" err="1"/>
              <a:t>sono</a:t>
            </a:r>
            <a:r>
              <a:rPr lang="en-US" dirty="0"/>
              <a:t> due </a:t>
            </a:r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Customer e Order</a:t>
            </a:r>
          </a:p>
          <a:p>
            <a:r>
              <a:rPr lang="en-US" dirty="0" err="1"/>
              <a:t>Vediamo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corrispondente</a:t>
            </a:r>
            <a:r>
              <a:rPr lang="en-US" dirty="0"/>
              <a:t> (</a:t>
            </a:r>
            <a:r>
              <a:rPr lang="en-US" dirty="0" err="1"/>
              <a:t>prossima</a:t>
            </a:r>
            <a:r>
              <a:rPr lang="en-US" dirty="0"/>
              <a:t> slide)</a:t>
            </a:r>
          </a:p>
        </p:txBody>
      </p:sp>
      <p:graphicFrame>
        <p:nvGraphicFramePr>
          <p:cNvPr id="4" name="Segnaposto contenuto 5">
            <a:extLst>
              <a:ext uri="{FF2B5EF4-FFF2-40B4-BE49-F238E27FC236}">
                <a16:creationId xmlns:a16="http://schemas.microsoft.com/office/drawing/2014/main" id="{34CDB83A-A48F-3A4F-8E17-65869E3BF9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1924203"/>
              </p:ext>
            </p:extLst>
          </p:nvPr>
        </p:nvGraphicFramePr>
        <p:xfrm>
          <a:off x="1548130" y="2562892"/>
          <a:ext cx="1553290" cy="1351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err="1"/>
                        <a:t>Customer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-id: Long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firstName</a:t>
                      </a:r>
                      <a:r>
                        <a:rPr lang="it-IT" sz="1050"/>
                        <a:t>:</a:t>
                      </a:r>
                      <a:r>
                        <a:rPr lang="it-IT" sz="1050" baseline="0"/>
                        <a:t>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</a:t>
                      </a:r>
                      <a:r>
                        <a:rPr lang="it-IT" sz="1050" baseline="0" err="1"/>
                        <a:t>lastName</a:t>
                      </a:r>
                      <a:r>
                        <a:rPr lang="it-IT" sz="1050" baseline="0"/>
                        <a:t>: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-email: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</a:t>
                      </a:r>
                      <a:r>
                        <a:rPr lang="it-IT" sz="1050" baseline="0" err="1"/>
                        <a:t>dateOfBirth</a:t>
                      </a:r>
                      <a:r>
                        <a:rPr lang="it-IT" sz="1050" baseline="0"/>
                        <a:t>: </a:t>
                      </a:r>
                      <a:r>
                        <a:rPr lang="it-IT" sz="1050" baseline="0" err="1"/>
                        <a:t>String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Segnaposto contenuto 5">
            <a:extLst>
              <a:ext uri="{FF2B5EF4-FFF2-40B4-BE49-F238E27FC236}">
                <a16:creationId xmlns:a16="http://schemas.microsoft.com/office/drawing/2014/main" id="{CB3D55D4-74C2-954B-AF5C-D8B2DD0778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5876180"/>
              </p:ext>
            </p:extLst>
          </p:nvPr>
        </p:nvGraphicFramePr>
        <p:xfrm>
          <a:off x="4572000" y="2804192"/>
          <a:ext cx="2015719" cy="871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Order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-id: Long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creationTime</a:t>
                      </a:r>
                      <a:r>
                        <a:rPr lang="it-IT" sz="1050"/>
                        <a:t>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DB9443DA-FFB9-7543-8C81-0C6D45220AE0}"/>
              </a:ext>
            </a:extLst>
          </p:cNvPr>
          <p:cNvCxnSpPr/>
          <p:nvPr/>
        </p:nvCxnSpPr>
        <p:spPr>
          <a:xfrm>
            <a:off x="3101420" y="3063938"/>
            <a:ext cx="1470580" cy="1270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759BC4E-EE45-3C4E-B0BF-266C4E66E56C}"/>
              </a:ext>
            </a:extLst>
          </p:cNvPr>
          <p:cNvSpPr txBox="1"/>
          <p:nvPr/>
        </p:nvSpPr>
        <p:spPr>
          <a:xfrm>
            <a:off x="4035019" y="2694606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0..*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4D54325-0A7A-6E4D-B887-F17BEB574376}"/>
              </a:ext>
            </a:extLst>
          </p:cNvPr>
          <p:cNvCxnSpPr/>
          <p:nvPr/>
        </p:nvCxnSpPr>
        <p:spPr>
          <a:xfrm>
            <a:off x="3101420" y="3440154"/>
            <a:ext cx="1470580" cy="1270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41A0D9C-DB03-7241-BB0F-CEC720E663FC}"/>
              </a:ext>
            </a:extLst>
          </p:cNvPr>
          <p:cNvSpPr txBox="1"/>
          <p:nvPr/>
        </p:nvSpPr>
        <p:spPr>
          <a:xfrm>
            <a:off x="4035019" y="3080664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0..*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FA9A0C1-3D95-4046-B894-4A72401C56E2}"/>
              </a:ext>
            </a:extLst>
          </p:cNvPr>
          <p:cNvSpPr txBox="1"/>
          <p:nvPr/>
        </p:nvSpPr>
        <p:spPr>
          <a:xfrm>
            <a:off x="3142270" y="2718578"/>
            <a:ext cx="10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payment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C568AC3-6124-8143-8B6C-92C465EB0F5F}"/>
              </a:ext>
            </a:extLst>
          </p:cNvPr>
          <p:cNvSpPr txBox="1"/>
          <p:nvPr/>
        </p:nvSpPr>
        <p:spPr>
          <a:xfrm>
            <a:off x="3178769" y="3116131"/>
            <a:ext cx="826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deliver</a:t>
            </a:r>
          </a:p>
        </p:txBody>
      </p:sp>
    </p:spTree>
    <p:extLst>
      <p:ext uri="{BB962C8B-B14F-4D97-AF65-F5344CB8AC3E}">
        <p14:creationId xmlns:p14="http://schemas.microsoft.com/office/powerpoint/2010/main" val="25380798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Perchè</a:t>
            </a:r>
            <a:r>
              <a:rPr lang="en-US" dirty="0"/>
              <a:t> serve </a:t>
            </a:r>
            <a:r>
              <a:rPr lang="en-US" dirty="0" err="1"/>
              <a:t>il</a:t>
            </a:r>
            <a:r>
              <a:rPr lang="en-US" dirty="0"/>
              <a:t> mapping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044263" y="1320384"/>
            <a:ext cx="56261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dirty="0"/>
              <a:t>package it.uniroma3.siw;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+import </a:t>
            </a:r>
            <a:r>
              <a:rPr lang="en-US" sz="1400" dirty="0" err="1"/>
              <a:t>javax.persistence.Entity</a:t>
            </a:r>
            <a:r>
              <a:rPr lang="en-US" sz="1400" dirty="0"/>
              <a:t>;[…]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@Entity</a:t>
            </a:r>
          </a:p>
          <a:p>
            <a:pPr marL="0" indent="0">
              <a:buNone/>
            </a:pPr>
            <a:r>
              <a:rPr lang="en-US" sz="1400" dirty="0"/>
              <a:t>@Table(name = "orders")</a:t>
            </a:r>
          </a:p>
          <a:p>
            <a:pPr marL="0" indent="0">
              <a:buNone/>
            </a:pPr>
            <a:r>
              <a:rPr lang="en-US" sz="1400" dirty="0"/>
              <a:t>public class </a:t>
            </a:r>
            <a:r>
              <a:rPr lang="en-US" sz="1400" b="1" dirty="0"/>
              <a:t>Order</a:t>
            </a:r>
            <a:r>
              <a:rPr lang="en-US" sz="1400" dirty="0"/>
              <a:t> {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r>
              <a:rPr lang="en-US" sz="1400" dirty="0"/>
              <a:t>    @Id </a:t>
            </a:r>
          </a:p>
          <a:p>
            <a:pPr marL="0" indent="0">
              <a:buNone/>
            </a:pPr>
            <a:r>
              <a:rPr lang="en-US" sz="1400" dirty="0"/>
              <a:t>    @</a:t>
            </a:r>
            <a:r>
              <a:rPr lang="en-US" sz="1400" dirty="0" err="1"/>
              <a:t>GeneratedValue</a:t>
            </a:r>
            <a:r>
              <a:rPr lang="en-US" sz="1400" dirty="0"/>
              <a:t>(strategy = </a:t>
            </a:r>
            <a:r>
              <a:rPr lang="en-US" sz="1400" dirty="0" err="1"/>
              <a:t>GenerationType.</a:t>
            </a:r>
            <a:r>
              <a:rPr lang="en-US" sz="1400" i="1" dirty="0" err="1"/>
              <a:t>AUTO</a:t>
            </a:r>
            <a:r>
              <a:rPr lang="en-US" sz="1400" i="1" dirty="0"/>
              <a:t>)</a:t>
            </a:r>
          </a:p>
          <a:p>
            <a:pPr marL="0" indent="0">
              <a:buNone/>
            </a:pPr>
            <a:r>
              <a:rPr lang="en-US" sz="1400" dirty="0"/>
              <a:t>    private Long id;	</a:t>
            </a:r>
          </a:p>
          <a:p>
            <a:pPr marL="0" indent="0">
              <a:buNone/>
            </a:pPr>
            <a:r>
              <a:rPr lang="en-US" sz="1400" dirty="0"/>
              <a:t>    @Column(nullable = false)</a:t>
            </a:r>
          </a:p>
          <a:p>
            <a:pPr marL="0" indent="0">
              <a:buNone/>
            </a:pPr>
            <a:r>
              <a:rPr lang="en-US" sz="1400" dirty="0"/>
              <a:t>    private </a:t>
            </a:r>
            <a:r>
              <a:rPr lang="en-US" sz="1400" dirty="0" err="1"/>
              <a:t>LocalDateTime</a:t>
            </a:r>
            <a:r>
              <a:rPr lang="en-US" sz="1400" dirty="0"/>
              <a:t> </a:t>
            </a:r>
            <a:r>
              <a:rPr lang="en-US" sz="1400" dirty="0" err="1"/>
              <a:t>creationTime</a:t>
            </a:r>
            <a:r>
              <a:rPr lang="en-US" sz="1400" dirty="0"/>
              <a:t>;</a:t>
            </a:r>
          </a:p>
          <a:p>
            <a:pPr marL="0" indent="0">
              <a:buNone/>
            </a:pPr>
            <a:r>
              <a:rPr lang="en-US" sz="1400" b="1" dirty="0"/>
              <a:t>   </a:t>
            </a:r>
            <a:r>
              <a:rPr lang="en-US" sz="1400" b="1" dirty="0">
                <a:solidFill>
                  <a:schemeClr val="accent2"/>
                </a:solidFill>
              </a:rPr>
              <a:t> @</a:t>
            </a:r>
            <a:r>
              <a:rPr lang="en-US" sz="1400" b="1" dirty="0" err="1">
                <a:solidFill>
                  <a:schemeClr val="accent2"/>
                </a:solidFill>
              </a:rPr>
              <a:t>ManyToOne</a:t>
            </a:r>
            <a:endParaRPr lang="en-US" sz="14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accent2"/>
                </a:solidFill>
              </a:rPr>
              <a:t>    private Customer </a:t>
            </a:r>
            <a:r>
              <a:rPr lang="en-US" sz="1400" b="1" dirty="0">
                <a:solidFill>
                  <a:schemeClr val="accent2"/>
                </a:solidFill>
                <a:highlight>
                  <a:srgbClr val="FFFF00"/>
                </a:highlight>
              </a:rPr>
              <a:t>payer</a:t>
            </a:r>
            <a:r>
              <a:rPr lang="en-US" sz="1400" b="1" dirty="0">
                <a:solidFill>
                  <a:schemeClr val="accent2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2"/>
                </a:solidFill>
              </a:rPr>
              <a:t>    @</a:t>
            </a:r>
            <a:r>
              <a:rPr lang="en-US" sz="1400" b="1" dirty="0" err="1">
                <a:solidFill>
                  <a:schemeClr val="accent2"/>
                </a:solidFill>
              </a:rPr>
              <a:t>ManyToOne</a:t>
            </a:r>
            <a:endParaRPr lang="en-US" sz="14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accent2"/>
                </a:solidFill>
              </a:rPr>
              <a:t>    private Customer </a:t>
            </a:r>
            <a:r>
              <a:rPr lang="en-US" sz="1400" b="1" dirty="0">
                <a:solidFill>
                  <a:schemeClr val="accent2"/>
                </a:solidFill>
                <a:highlight>
                  <a:srgbClr val="00FF00"/>
                </a:highlight>
              </a:rPr>
              <a:t>deliver</a:t>
            </a:r>
            <a:r>
              <a:rPr lang="en-US" sz="1400" b="1" dirty="0">
                <a:solidFill>
                  <a:schemeClr val="accent2"/>
                </a:solidFill>
              </a:rPr>
              <a:t>;</a:t>
            </a:r>
          </a:p>
          <a:p>
            <a:pPr marL="0" indent="0">
              <a:buNone/>
            </a:pPr>
            <a:endParaRPr lang="en-US" sz="14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sz="1400" dirty="0"/>
              <a:t>…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328228" y="1320384"/>
            <a:ext cx="4251560" cy="5262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package it.uniroma3.siw;</a:t>
            </a:r>
          </a:p>
          <a:p>
            <a:endParaRPr lang="en-US" sz="1400" dirty="0"/>
          </a:p>
          <a:p>
            <a:r>
              <a:rPr lang="en-US" sz="1400" dirty="0"/>
              <a:t>+import </a:t>
            </a:r>
            <a:r>
              <a:rPr lang="en-US" sz="1400" dirty="0" err="1"/>
              <a:t>javax.persistence.Entity</a:t>
            </a:r>
            <a:r>
              <a:rPr lang="en-US" sz="1400" dirty="0"/>
              <a:t>;[…]</a:t>
            </a:r>
          </a:p>
          <a:p>
            <a:endParaRPr lang="en-US" sz="1400" dirty="0"/>
          </a:p>
          <a:p>
            <a:r>
              <a:rPr lang="en-US" sz="1400" dirty="0"/>
              <a:t>@Entity</a:t>
            </a:r>
          </a:p>
          <a:p>
            <a:r>
              <a:rPr lang="en-US" sz="1400" dirty="0"/>
              <a:t>public class </a:t>
            </a:r>
            <a:r>
              <a:rPr lang="en-US" sz="1400" b="1" dirty="0"/>
              <a:t>Customer</a:t>
            </a:r>
            <a:r>
              <a:rPr lang="en-US" sz="1400" dirty="0"/>
              <a:t> {</a:t>
            </a:r>
          </a:p>
          <a:p>
            <a:endParaRPr lang="en-US" sz="1400" dirty="0"/>
          </a:p>
          <a:p>
            <a:r>
              <a:rPr lang="en-US" sz="1400" dirty="0"/>
              <a:t>    @Id</a:t>
            </a:r>
          </a:p>
          <a:p>
            <a:r>
              <a:rPr lang="en-US" sz="1400" dirty="0"/>
              <a:t>    @</a:t>
            </a:r>
            <a:r>
              <a:rPr lang="en-US" sz="1400" dirty="0" err="1"/>
              <a:t>GeneratedValue</a:t>
            </a:r>
            <a:r>
              <a:rPr lang="en-US" sz="1400" dirty="0"/>
              <a:t>(strategy = </a:t>
            </a:r>
            <a:r>
              <a:rPr lang="en-US" sz="1400" dirty="0" err="1"/>
              <a:t>GenerationType.</a:t>
            </a:r>
            <a:r>
              <a:rPr lang="en-US" sz="1400" i="1" dirty="0" err="1"/>
              <a:t>AUTO</a:t>
            </a:r>
            <a:r>
              <a:rPr lang="en-US" sz="1400" i="1" dirty="0"/>
              <a:t>)</a:t>
            </a:r>
          </a:p>
          <a:p>
            <a:r>
              <a:rPr lang="en-US" sz="1400" dirty="0"/>
              <a:t>    private Long id;</a:t>
            </a:r>
          </a:p>
          <a:p>
            <a:r>
              <a:rPr lang="en-US" sz="1400" dirty="0"/>
              <a:t>    @Column(nullable = false)</a:t>
            </a:r>
          </a:p>
          <a:p>
            <a:r>
              <a:rPr lang="en-US" sz="1400" dirty="0"/>
              <a:t>    private String </a:t>
            </a:r>
            <a:r>
              <a:rPr lang="en-US" sz="1400" dirty="0" err="1"/>
              <a:t>firstName</a:t>
            </a:r>
            <a:r>
              <a:rPr lang="en-US" sz="1400" dirty="0"/>
              <a:t>;</a:t>
            </a:r>
          </a:p>
          <a:p>
            <a:r>
              <a:rPr lang="en-US" sz="1400" dirty="0"/>
              <a:t>    @Column(nullable = false)</a:t>
            </a:r>
          </a:p>
          <a:p>
            <a:r>
              <a:rPr lang="en-US" sz="1400" dirty="0"/>
              <a:t>    private String </a:t>
            </a:r>
            <a:r>
              <a:rPr lang="en-US" sz="1400" dirty="0" err="1"/>
              <a:t>lastName</a:t>
            </a:r>
            <a:r>
              <a:rPr lang="en-US" sz="1400" dirty="0"/>
              <a:t>;</a:t>
            </a:r>
          </a:p>
          <a:p>
            <a:r>
              <a:rPr lang="en-US" sz="1400" dirty="0"/>
              <a:t>    private String email;</a:t>
            </a:r>
          </a:p>
          <a:p>
            <a:r>
              <a:rPr lang="en-US" sz="1400" dirty="0"/>
              <a:t>    private </a:t>
            </a:r>
            <a:r>
              <a:rPr lang="en-US" sz="1400" dirty="0" err="1"/>
              <a:t>LocalDate</a:t>
            </a:r>
            <a:r>
              <a:rPr lang="en-US" sz="1400" dirty="0"/>
              <a:t> </a:t>
            </a:r>
            <a:r>
              <a:rPr lang="en-US" sz="1400" dirty="0" err="1"/>
              <a:t>dateOfBirth</a:t>
            </a:r>
            <a:r>
              <a:rPr lang="en-US" sz="1400" dirty="0"/>
              <a:t>;</a:t>
            </a:r>
          </a:p>
          <a:p>
            <a:r>
              <a:rPr lang="en-US" sz="1400" dirty="0"/>
              <a:t>    @</a:t>
            </a:r>
            <a:r>
              <a:rPr lang="en-US" sz="1400" dirty="0" err="1"/>
              <a:t>OneToOne</a:t>
            </a:r>
            <a:endParaRPr lang="en-US" sz="1400" dirty="0"/>
          </a:p>
          <a:p>
            <a:r>
              <a:rPr lang="en-US" sz="1400" dirty="0"/>
              <a:t>    private Address address;</a:t>
            </a:r>
          </a:p>
          <a:p>
            <a:r>
              <a:rPr lang="en-US" sz="1400" b="1" dirty="0">
                <a:solidFill>
                  <a:srgbClr val="C0504D"/>
                </a:solidFill>
              </a:rPr>
              <a:t>    @</a:t>
            </a:r>
            <a:r>
              <a:rPr lang="en-US" sz="1400" b="1" dirty="0" err="1">
                <a:solidFill>
                  <a:srgbClr val="C0504D"/>
                </a:solidFill>
              </a:rPr>
              <a:t>OneToMany</a:t>
            </a:r>
            <a:r>
              <a:rPr lang="en-US" sz="1400" b="1" dirty="0">
                <a:solidFill>
                  <a:srgbClr val="C0504D"/>
                </a:solidFill>
              </a:rPr>
              <a:t>(</a:t>
            </a:r>
            <a:r>
              <a:rPr lang="en-US" sz="1400" b="1" dirty="0" err="1">
                <a:solidFill>
                  <a:srgbClr val="C0504D"/>
                </a:solidFill>
                <a:highlight>
                  <a:srgbClr val="FFFF00"/>
                </a:highlight>
              </a:rPr>
              <a:t>mappedBy</a:t>
            </a:r>
            <a:r>
              <a:rPr lang="en-US" sz="1400" b="1" dirty="0">
                <a:solidFill>
                  <a:srgbClr val="C0504D"/>
                </a:solidFill>
                <a:highlight>
                  <a:srgbClr val="FFFF00"/>
                </a:highlight>
              </a:rPr>
              <a:t> = "payer"</a:t>
            </a:r>
            <a:r>
              <a:rPr lang="en-US" sz="1400" b="1" dirty="0">
                <a:solidFill>
                  <a:srgbClr val="C0504D"/>
                </a:solidFill>
              </a:rPr>
              <a:t>)</a:t>
            </a:r>
          </a:p>
          <a:p>
            <a:r>
              <a:rPr lang="en-US" sz="1400" b="1" dirty="0">
                <a:solidFill>
                  <a:srgbClr val="C0504D"/>
                </a:solidFill>
              </a:rPr>
              <a:t>    private List&lt;Order&gt; </a:t>
            </a:r>
            <a:r>
              <a:rPr lang="en-US" sz="1400" b="1" dirty="0" err="1">
                <a:solidFill>
                  <a:srgbClr val="C0504D"/>
                </a:solidFill>
              </a:rPr>
              <a:t>payedOrders</a:t>
            </a:r>
            <a:r>
              <a:rPr lang="en-US" sz="1400" b="1" dirty="0">
                <a:solidFill>
                  <a:srgbClr val="C0504D"/>
                </a:solidFill>
              </a:rPr>
              <a:t>;</a:t>
            </a:r>
          </a:p>
          <a:p>
            <a:r>
              <a:rPr lang="en-US" sz="1400" b="1" dirty="0">
                <a:solidFill>
                  <a:srgbClr val="C0504D"/>
                </a:solidFill>
              </a:rPr>
              <a:t>    @</a:t>
            </a:r>
            <a:r>
              <a:rPr lang="en-US" sz="1400" b="1" dirty="0" err="1">
                <a:solidFill>
                  <a:srgbClr val="C0504D"/>
                </a:solidFill>
              </a:rPr>
              <a:t>OneToMany</a:t>
            </a:r>
            <a:r>
              <a:rPr lang="en-US" sz="1400" b="1" dirty="0">
                <a:solidFill>
                  <a:srgbClr val="C0504D"/>
                </a:solidFill>
              </a:rPr>
              <a:t>(</a:t>
            </a:r>
            <a:r>
              <a:rPr lang="en-US" sz="1400" b="1" dirty="0" err="1">
                <a:solidFill>
                  <a:srgbClr val="C0504D"/>
                </a:solidFill>
                <a:highlight>
                  <a:srgbClr val="00FF00"/>
                </a:highlight>
              </a:rPr>
              <a:t>mappedBy</a:t>
            </a:r>
            <a:r>
              <a:rPr lang="en-US" sz="1400" b="1" dirty="0">
                <a:solidFill>
                  <a:srgbClr val="C0504D"/>
                </a:solidFill>
                <a:highlight>
                  <a:srgbClr val="00FF00"/>
                </a:highlight>
              </a:rPr>
              <a:t> = "deliver"</a:t>
            </a:r>
            <a:r>
              <a:rPr lang="en-US" sz="1400" b="1" dirty="0">
                <a:solidFill>
                  <a:srgbClr val="C0504D"/>
                </a:solidFill>
              </a:rPr>
              <a:t>)</a:t>
            </a:r>
          </a:p>
          <a:p>
            <a:r>
              <a:rPr lang="en-US" sz="1400" b="1" dirty="0">
                <a:solidFill>
                  <a:srgbClr val="C0504D"/>
                </a:solidFill>
              </a:rPr>
              <a:t>    private List&lt;Order&gt; orders;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/>
              <a:t>}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687226" y="6214030"/>
            <a:ext cx="824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Senza </a:t>
            </a:r>
            <a:r>
              <a:rPr lang="en-US" dirty="0" err="1">
                <a:highlight>
                  <a:srgbClr val="00FFFF"/>
                </a:highlight>
              </a:rPr>
              <a:t>specificare</a:t>
            </a:r>
            <a:r>
              <a:rPr lang="en-US" dirty="0">
                <a:highlight>
                  <a:srgbClr val="00FFFF"/>
                </a:highlight>
              </a:rPr>
              <a:t> </a:t>
            </a:r>
            <a:r>
              <a:rPr lang="en-US" dirty="0" err="1">
                <a:highlight>
                  <a:srgbClr val="00FFFF"/>
                </a:highlight>
              </a:rPr>
              <a:t>mappedBy</a:t>
            </a:r>
            <a:r>
              <a:rPr lang="en-US" dirty="0">
                <a:highlight>
                  <a:srgbClr val="00FFFF"/>
                </a:highlight>
              </a:rPr>
              <a:t> non </a:t>
            </a:r>
            <a:r>
              <a:rPr lang="en-US" dirty="0" err="1">
                <a:highlight>
                  <a:srgbClr val="00FFFF"/>
                </a:highlight>
              </a:rPr>
              <a:t>sarebbe</a:t>
            </a:r>
            <a:r>
              <a:rPr lang="en-US" dirty="0">
                <a:highlight>
                  <a:srgbClr val="00FFFF"/>
                </a:highlight>
              </a:rPr>
              <a:t> </a:t>
            </a:r>
            <a:r>
              <a:rPr lang="en-US" dirty="0" err="1">
                <a:highlight>
                  <a:srgbClr val="00FFFF"/>
                </a:highlight>
              </a:rPr>
              <a:t>possibile</a:t>
            </a:r>
            <a:r>
              <a:rPr lang="en-US" dirty="0">
                <a:highlight>
                  <a:srgbClr val="00FFFF"/>
                </a:highlight>
              </a:rPr>
              <a:t> </a:t>
            </a:r>
            <a:r>
              <a:rPr lang="en-US" dirty="0" err="1">
                <a:highlight>
                  <a:srgbClr val="00FFFF"/>
                </a:highlight>
              </a:rPr>
              <a:t>capire</a:t>
            </a:r>
            <a:r>
              <a:rPr lang="en-US" dirty="0">
                <a:highlight>
                  <a:srgbClr val="00FFFF"/>
                </a:highlight>
              </a:rPr>
              <a:t> la </a:t>
            </a:r>
            <a:r>
              <a:rPr lang="en-US" dirty="0" err="1">
                <a:highlight>
                  <a:srgbClr val="00FFFF"/>
                </a:highlight>
              </a:rPr>
              <a:t>semantica</a:t>
            </a:r>
            <a:r>
              <a:rPr lang="en-US" dirty="0">
                <a:highlight>
                  <a:srgbClr val="00FFFF"/>
                </a:highlight>
              </a:rPr>
              <a:t> </a:t>
            </a:r>
            <a:r>
              <a:rPr lang="en-US" dirty="0" err="1">
                <a:highlight>
                  <a:srgbClr val="00FFFF"/>
                </a:highlight>
              </a:rPr>
              <a:t>dei</a:t>
            </a:r>
            <a:r>
              <a:rPr lang="en-US" dirty="0">
                <a:highlight>
                  <a:srgbClr val="00FFFF"/>
                </a:highlight>
              </a:rPr>
              <a:t> </a:t>
            </a:r>
            <a:r>
              <a:rPr lang="en-US" dirty="0" err="1">
                <a:highlight>
                  <a:srgbClr val="00FFFF"/>
                </a:highlight>
              </a:rPr>
              <a:t>riferimenti</a:t>
            </a:r>
            <a:endParaRPr lang="en-US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301983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Mettiamo</a:t>
            </a:r>
            <a:r>
              <a:rPr lang="en-US"/>
              <a:t> </a:t>
            </a:r>
            <a:r>
              <a:rPr lang="en-US" err="1"/>
              <a:t>tutto</a:t>
            </a:r>
            <a:r>
              <a:rPr lang="en-US"/>
              <a:t> in </a:t>
            </a:r>
            <a:r>
              <a:rPr lang="en-US" err="1"/>
              <a:t>pratica</a:t>
            </a:r>
            <a:endParaRPr lang="en-US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" b="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615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/>
              <a:t>Object-Relational-Mapping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noProof="0" dirty="0"/>
              <a:t>Obiettivo: creare una corrispondenza tra classi e tabelle</a:t>
            </a:r>
          </a:p>
          <a:p>
            <a:r>
              <a:rPr lang="it-IT" noProof="0" dirty="0"/>
              <a:t>Questa corrispondenza offre una "vista" OO agli sviluppatori, consentendogli di usare in maniera trasparente entità (oggetti persistiti) anziché tabelle</a:t>
            </a:r>
          </a:p>
        </p:txBody>
      </p:sp>
    </p:spTree>
    <p:extLst>
      <p:ext uri="{BB962C8B-B14F-4D97-AF65-F5344CB8AC3E}">
        <p14:creationId xmlns:p14="http://schemas.microsoft.com/office/powerpoint/2010/main" val="39864439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Esercizio</a:t>
            </a:r>
            <a:r>
              <a:rPr lang="en-US" dirty="0"/>
              <a:t> 2 (5/12) </a:t>
            </a:r>
            <a:br>
              <a:rPr lang="en-US" dirty="0"/>
            </a:br>
            <a:r>
              <a:rPr lang="en-US" sz="2200" dirty="0"/>
              <a:t>class diagram per </a:t>
            </a:r>
            <a:r>
              <a:rPr lang="en-US" sz="2200" dirty="0" err="1"/>
              <a:t>il</a:t>
            </a:r>
            <a:r>
              <a:rPr lang="en-US" sz="2200" dirty="0"/>
              <a:t> punto 11</a:t>
            </a:r>
            <a:br>
              <a:rPr lang="en-US" sz="2200" dirty="0"/>
            </a:br>
            <a:r>
              <a:rPr lang="en-US" sz="2200" dirty="0"/>
              <a:t>(</a:t>
            </a:r>
            <a:r>
              <a:rPr lang="en-US" sz="2200" dirty="0" err="1"/>
              <a:t>vedi</a:t>
            </a:r>
            <a:r>
              <a:rPr lang="en-US" sz="2200" dirty="0"/>
              <a:t> </a:t>
            </a:r>
            <a:r>
              <a:rPr lang="en-US" sz="2200" dirty="0" err="1"/>
              <a:t>prossima</a:t>
            </a:r>
            <a:r>
              <a:rPr lang="en-US" sz="2200" dirty="0"/>
              <a:t> slide)</a:t>
            </a:r>
          </a:p>
        </p:txBody>
      </p:sp>
      <p:graphicFrame>
        <p:nvGraphicFramePr>
          <p:cNvPr id="10" name="Segnaposto contenuto 5"/>
          <p:cNvGraphicFramePr>
            <a:graphicFrameLocks/>
          </p:cNvGraphicFramePr>
          <p:nvPr/>
        </p:nvGraphicFramePr>
        <p:xfrm>
          <a:off x="345654" y="3301633"/>
          <a:ext cx="2011095" cy="871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Order</a:t>
                      </a:r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 dirty="0"/>
                        <a:t>-id: Long</a:t>
                      </a:r>
                    </a:p>
                    <a:p>
                      <a:r>
                        <a:rPr lang="it-IT" sz="1050" dirty="0"/>
                        <a:t>-</a:t>
                      </a:r>
                      <a:r>
                        <a:rPr lang="it-IT" sz="1050" dirty="0" err="1"/>
                        <a:t>creationTime</a:t>
                      </a:r>
                      <a:r>
                        <a:rPr lang="it-IT" sz="1050" dirty="0"/>
                        <a:t>:</a:t>
                      </a:r>
                      <a:r>
                        <a:rPr lang="it-IT" sz="1050" baseline="0" dirty="0"/>
                        <a:t> </a:t>
                      </a:r>
                      <a:r>
                        <a:rPr lang="it-IT" sz="1050" baseline="0" dirty="0" err="1"/>
                        <a:t>LocalDateTime</a:t>
                      </a:r>
                      <a:endParaRPr lang="it-IT" sz="1050" baseline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5"/>
          <p:cNvGraphicFramePr>
            <a:graphicFrameLocks/>
          </p:cNvGraphicFramePr>
          <p:nvPr/>
        </p:nvGraphicFramePr>
        <p:xfrm>
          <a:off x="3518939" y="3217258"/>
          <a:ext cx="2015719" cy="1031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err="1"/>
                        <a:t>OrderLine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-id: Long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unitPrice</a:t>
                      </a:r>
                      <a:r>
                        <a:rPr lang="it-IT" sz="1050"/>
                        <a:t>: Float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quantity</a:t>
                      </a:r>
                      <a:r>
                        <a:rPr lang="it-IT" sz="1050"/>
                        <a:t>: </a:t>
                      </a:r>
                      <a:r>
                        <a:rPr lang="it-IT" sz="1050" err="1"/>
                        <a:t>Integer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Connettore 2 11"/>
          <p:cNvCxnSpPr>
            <a:cxnSpLocks/>
            <a:stCxn id="10" idx="3"/>
            <a:endCxn id="11" idx="1"/>
          </p:cNvCxnSpPr>
          <p:nvPr/>
        </p:nvCxnSpPr>
        <p:spPr>
          <a:xfrm flipV="1">
            <a:off x="2356749" y="3733108"/>
            <a:ext cx="1162190" cy="4365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2943858" y="3406638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0..*</a:t>
            </a:r>
          </a:p>
        </p:txBody>
      </p:sp>
      <p:graphicFrame>
        <p:nvGraphicFramePr>
          <p:cNvPr id="17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3192321"/>
              </p:ext>
            </p:extLst>
          </p:nvPr>
        </p:nvGraphicFramePr>
        <p:xfrm>
          <a:off x="345654" y="4999527"/>
          <a:ext cx="2011095" cy="1671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err="1"/>
                        <a:t>Customer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 dirty="0"/>
                        <a:t>-id: Long</a:t>
                      </a:r>
                    </a:p>
                    <a:p>
                      <a:r>
                        <a:rPr lang="it-IT" sz="1050" dirty="0"/>
                        <a:t>-</a:t>
                      </a:r>
                      <a:r>
                        <a:rPr lang="it-IT" sz="1050" dirty="0" err="1"/>
                        <a:t>firstName</a:t>
                      </a:r>
                      <a:r>
                        <a:rPr lang="it-IT" sz="1050" dirty="0"/>
                        <a:t>:</a:t>
                      </a:r>
                      <a:r>
                        <a:rPr lang="it-IT" sz="1050" baseline="0" dirty="0"/>
                        <a:t>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</a:t>
                      </a:r>
                      <a:r>
                        <a:rPr lang="it-IT" sz="1050" baseline="0" dirty="0" err="1"/>
                        <a:t>lastName</a:t>
                      </a:r>
                      <a:r>
                        <a:rPr lang="it-IT" sz="1050" baseline="0" dirty="0"/>
                        <a:t>: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-email: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</a:t>
                      </a:r>
                      <a:r>
                        <a:rPr lang="it-IT" sz="1050" baseline="0" dirty="0" err="1"/>
                        <a:t>phoneNumber</a:t>
                      </a:r>
                      <a:r>
                        <a:rPr lang="it-IT" sz="1050" baseline="0" dirty="0"/>
                        <a:t>: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</a:t>
                      </a:r>
                      <a:r>
                        <a:rPr lang="it-IT" sz="1050" baseline="0" dirty="0" err="1"/>
                        <a:t>dateOfBirth</a:t>
                      </a:r>
                      <a:r>
                        <a:rPr lang="it-IT" sz="1050" baseline="0" dirty="0"/>
                        <a:t>: </a:t>
                      </a:r>
                      <a:r>
                        <a:rPr lang="it-IT" sz="1050" baseline="0" dirty="0" err="1"/>
                        <a:t>LocalDate</a:t>
                      </a:r>
                      <a:endParaRPr lang="it-IT" sz="1050" baseline="0" dirty="0"/>
                    </a:p>
                    <a:p>
                      <a:endParaRPr lang="it-IT" sz="1050" baseline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Segnaposto contenuto 5"/>
          <p:cNvGraphicFramePr>
            <a:graphicFrameLocks/>
          </p:cNvGraphicFramePr>
          <p:nvPr/>
        </p:nvGraphicFramePr>
        <p:xfrm>
          <a:off x="6836181" y="5079538"/>
          <a:ext cx="2015719" cy="1511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err="1"/>
                        <a:t>Address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-id: Long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street</a:t>
                      </a:r>
                      <a:r>
                        <a:rPr lang="it-IT" sz="1050"/>
                        <a:t>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  <a:p>
                      <a:r>
                        <a:rPr lang="it-IT" sz="1050"/>
                        <a:t>-city: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  <a:p>
                      <a:r>
                        <a:rPr lang="it-IT" sz="1050"/>
                        <a:t>-state:</a:t>
                      </a:r>
                      <a:r>
                        <a:rPr lang="it-IT" sz="1050" baseline="0"/>
                        <a:t>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</a:t>
                      </a:r>
                      <a:r>
                        <a:rPr lang="it-IT" sz="1050" baseline="0" err="1"/>
                        <a:t>zipcode</a:t>
                      </a:r>
                      <a:r>
                        <a:rPr lang="it-IT" sz="1050" baseline="0"/>
                        <a:t>: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-country: </a:t>
                      </a:r>
                      <a:r>
                        <a:rPr lang="it-IT" sz="1050" baseline="0" err="1"/>
                        <a:t>String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Connettore 2 18"/>
          <p:cNvCxnSpPr>
            <a:cxnSpLocks/>
            <a:stCxn id="17" idx="3"/>
            <a:endCxn id="18" idx="1"/>
          </p:cNvCxnSpPr>
          <p:nvPr/>
        </p:nvCxnSpPr>
        <p:spPr>
          <a:xfrm>
            <a:off x="2356749" y="5835417"/>
            <a:ext cx="4479432" cy="1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10A9647-9BFC-274E-B6BD-94EE4E33A1D2}"/>
              </a:ext>
            </a:extLst>
          </p:cNvPr>
          <p:cNvSpPr txBox="1"/>
          <p:nvPr/>
        </p:nvSpPr>
        <p:spPr>
          <a:xfrm>
            <a:off x="339640" y="1322516"/>
            <a:ext cx="25982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Continuiamo</a:t>
            </a:r>
            <a:r>
              <a:rPr lang="en-US" sz="2800" dirty="0"/>
              <a:t> a </a:t>
            </a:r>
            <a:r>
              <a:rPr lang="en-US" sz="2800" dirty="0" err="1"/>
              <a:t>lavorare</a:t>
            </a:r>
            <a:r>
              <a:rPr lang="en-US" sz="2800" dirty="0"/>
              <a:t> </a:t>
            </a:r>
            <a:r>
              <a:rPr lang="en-US" sz="2800" dirty="0" err="1"/>
              <a:t>sul</a:t>
            </a:r>
            <a:r>
              <a:rPr lang="en-US" sz="2800" dirty="0"/>
              <a:t> </a:t>
            </a:r>
            <a:r>
              <a:rPr lang="en-US" sz="2800" dirty="0" err="1"/>
              <a:t>progetto</a:t>
            </a:r>
            <a:r>
              <a:rPr lang="en-US" sz="2800" dirty="0"/>
              <a:t> Eclipse </a:t>
            </a:r>
            <a:r>
              <a:rPr lang="en-US" sz="2800" b="1" dirty="0"/>
              <a:t>siw-jpa-es2</a:t>
            </a:r>
            <a:endParaRPr lang="en-US" sz="2800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F60A379E-EDCE-A14A-8984-8E7C1E103971}"/>
              </a:ext>
            </a:extLst>
          </p:cNvPr>
          <p:cNvCxnSpPr>
            <a:cxnSpLocks/>
          </p:cNvCxnSpPr>
          <p:nvPr/>
        </p:nvCxnSpPr>
        <p:spPr>
          <a:xfrm flipV="1">
            <a:off x="1351201" y="4173314"/>
            <a:ext cx="0" cy="826213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F1F4E55-FAD3-DE43-8076-AB16AB40C51C}"/>
              </a:ext>
            </a:extLst>
          </p:cNvPr>
          <p:cNvSpPr txBox="1"/>
          <p:nvPr/>
        </p:nvSpPr>
        <p:spPr>
          <a:xfrm>
            <a:off x="1332166" y="4215929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0..*</a:t>
            </a:r>
          </a:p>
        </p:txBody>
      </p:sp>
    </p:spTree>
    <p:extLst>
      <p:ext uri="{BB962C8B-B14F-4D97-AF65-F5344CB8AC3E}">
        <p14:creationId xmlns:p14="http://schemas.microsoft.com/office/powerpoint/2010/main" val="17267859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61339E-656F-6F4B-81D1-66A08752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2 (6/12)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DA1D8D-0E94-8348-8FAF-4054A8532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11. </a:t>
            </a:r>
            <a:r>
              <a:rPr lang="en-US" sz="2400" dirty="0" err="1"/>
              <a:t>Aggiungere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codice</a:t>
            </a:r>
            <a:r>
              <a:rPr lang="en-US" sz="2400" dirty="0"/>
              <a:t>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classi</a:t>
            </a:r>
            <a:r>
              <a:rPr lang="en-US" sz="2400" dirty="0"/>
              <a:t> </a:t>
            </a:r>
            <a:r>
              <a:rPr lang="en-US" sz="2400" b="1" dirty="0"/>
              <a:t>Order</a:t>
            </a:r>
            <a:r>
              <a:rPr lang="en-US" sz="2400" dirty="0"/>
              <a:t> e </a:t>
            </a:r>
            <a:r>
              <a:rPr lang="en-US" sz="2400" b="1" dirty="0" err="1"/>
              <a:t>OrderLine</a:t>
            </a:r>
            <a:r>
              <a:rPr lang="en-US" sz="2400" dirty="0"/>
              <a:t> e </a:t>
            </a:r>
            <a:r>
              <a:rPr lang="en-US" sz="2400" dirty="0" err="1"/>
              <a:t>modificare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codice</a:t>
            </a:r>
            <a:r>
              <a:rPr lang="en-US" sz="2400" dirty="0"/>
              <a:t> </a:t>
            </a:r>
            <a:r>
              <a:rPr lang="en-US" sz="2400" dirty="0" err="1"/>
              <a:t>della</a:t>
            </a:r>
            <a:r>
              <a:rPr lang="en-US" sz="2400" dirty="0"/>
              <a:t> </a:t>
            </a:r>
            <a:r>
              <a:rPr lang="en-US" sz="2400" dirty="0" err="1"/>
              <a:t>classe</a:t>
            </a:r>
            <a:r>
              <a:rPr lang="en-US" sz="2400" dirty="0"/>
              <a:t> </a:t>
            </a:r>
            <a:r>
              <a:rPr lang="en-US" sz="2400" b="1" dirty="0"/>
              <a:t>Customer</a:t>
            </a:r>
            <a:r>
              <a:rPr lang="en-US" sz="2400" dirty="0"/>
              <a:t> </a:t>
            </a:r>
            <a:r>
              <a:rPr lang="en-US" sz="2400" dirty="0" err="1"/>
              <a:t>rappresentate</a:t>
            </a:r>
            <a:r>
              <a:rPr lang="en-US" sz="2400" dirty="0"/>
              <a:t> </a:t>
            </a:r>
            <a:r>
              <a:rPr lang="en-US" sz="2400" dirty="0" err="1"/>
              <a:t>nel</a:t>
            </a:r>
            <a:r>
              <a:rPr lang="en-US" sz="2400" dirty="0"/>
              <a:t> class </a:t>
            </a:r>
            <a:br>
              <a:rPr lang="en-US" sz="2400" dirty="0"/>
            </a:br>
            <a:r>
              <a:rPr lang="en-US" sz="2400" dirty="0"/>
              <a:t>       diagram </a:t>
            </a:r>
            <a:r>
              <a:rPr lang="en-US" sz="2400" dirty="0" err="1"/>
              <a:t>della</a:t>
            </a:r>
            <a:r>
              <a:rPr lang="en-US" sz="2400" dirty="0"/>
              <a:t> slide </a:t>
            </a:r>
            <a:r>
              <a:rPr lang="en-US" sz="2400" dirty="0" err="1"/>
              <a:t>precedente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12. </a:t>
            </a:r>
            <a:r>
              <a:rPr lang="en-US" sz="2400" dirty="0" err="1"/>
              <a:t>Quante</a:t>
            </a:r>
            <a:r>
              <a:rPr lang="en-US" sz="2400" dirty="0"/>
              <a:t> </a:t>
            </a:r>
            <a:r>
              <a:rPr lang="en-US" sz="2400" dirty="0" err="1"/>
              <a:t>tabelle</a:t>
            </a:r>
            <a:r>
              <a:rPr lang="en-US" sz="2400" dirty="0"/>
              <a:t> ci </a:t>
            </a:r>
            <a:r>
              <a:rPr lang="en-US" sz="2400" dirty="0" err="1"/>
              <a:t>aspettiamo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saranno</a:t>
            </a:r>
            <a:r>
              <a:rPr lang="en-US" sz="2400" dirty="0"/>
              <a:t> create da JPA? 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dirty="0" err="1"/>
              <a:t>Scrivere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numero</a:t>
            </a:r>
            <a:r>
              <a:rPr lang="en-US" sz="2400" dirty="0"/>
              <a:t> di un </a:t>
            </a:r>
            <a:r>
              <a:rPr lang="en-US" sz="2400" dirty="0" err="1"/>
              <a:t>foglio</a:t>
            </a:r>
            <a:r>
              <a:rPr lang="en-US" sz="2400" dirty="0"/>
              <a:t> di carta. </a:t>
            </a:r>
            <a:r>
              <a:rPr lang="en-US" sz="2400" dirty="0" err="1"/>
              <a:t>Sullo</a:t>
            </a:r>
            <a:r>
              <a:rPr lang="en-US" sz="2400" dirty="0"/>
              <a:t> </a:t>
            </a:r>
            <a:r>
              <a:rPr lang="en-US" sz="2400" dirty="0" err="1"/>
              <a:t>stesso</a:t>
            </a:r>
            <a:r>
              <a:rPr lang="en-US" sz="2400" dirty="0"/>
              <a:t> </a:t>
            </a:r>
            <a:r>
              <a:rPr lang="en-US" sz="2400" dirty="0" err="1"/>
              <a:t>foglio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dirty="0" err="1"/>
              <a:t>scrivere</a:t>
            </a:r>
            <a:r>
              <a:rPr lang="en-US" sz="2400" dirty="0"/>
              <a:t> lo schema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tabelle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ci </a:t>
            </a:r>
            <a:r>
              <a:rPr lang="en-US" sz="2400" dirty="0" err="1"/>
              <a:t>aspettiamo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dirty="0" err="1"/>
              <a:t>saranno</a:t>
            </a:r>
            <a:r>
              <a:rPr lang="en-US" sz="2400" dirty="0"/>
              <a:t> create da JPA. </a:t>
            </a:r>
          </a:p>
          <a:p>
            <a:pPr marL="0" indent="0">
              <a:buNone/>
            </a:pPr>
            <a:r>
              <a:rPr lang="en-US" sz="2400" dirty="0"/>
              <a:t>13. </a:t>
            </a:r>
            <a:r>
              <a:rPr lang="en-US" sz="2400" dirty="0" err="1"/>
              <a:t>Eseguire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programma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(</a:t>
            </a:r>
            <a:r>
              <a:rPr lang="en-US" sz="2400" dirty="0" err="1"/>
              <a:t>tasto</a:t>
            </a:r>
            <a:r>
              <a:rPr lang="en-US" sz="2400" dirty="0"/>
              <a:t> </a:t>
            </a:r>
            <a:r>
              <a:rPr lang="en-US" sz="2400" dirty="0" err="1"/>
              <a:t>destro</a:t>
            </a:r>
            <a:r>
              <a:rPr lang="en-US" sz="2400" dirty="0"/>
              <a:t> </a:t>
            </a:r>
            <a:r>
              <a:rPr lang="en-US" sz="2400" dirty="0" err="1"/>
              <a:t>sulla</a:t>
            </a:r>
            <a:r>
              <a:rPr lang="en-US" sz="2400" dirty="0"/>
              <a:t> </a:t>
            </a:r>
            <a:r>
              <a:rPr lang="en-US" sz="2400" dirty="0" err="1"/>
              <a:t>classe</a:t>
            </a:r>
            <a:r>
              <a:rPr lang="en-US" sz="2400" dirty="0"/>
              <a:t> Main -&gt; Run As -&gt; Java Application)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14. </a:t>
            </a:r>
            <a:r>
              <a:rPr lang="en-US" sz="2400" dirty="0" err="1"/>
              <a:t>Controllare</a:t>
            </a:r>
            <a:r>
              <a:rPr lang="en-US" sz="2400" dirty="0"/>
              <a:t> lo schema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tabelle</a:t>
            </a:r>
            <a:r>
              <a:rPr lang="en-US" sz="2400" dirty="0"/>
              <a:t> create dal JPA 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dirty="0" err="1"/>
              <a:t>nel</a:t>
            </a:r>
            <a:r>
              <a:rPr lang="en-US" sz="2400" dirty="0"/>
              <a:t> database</a:t>
            </a:r>
            <a:r>
              <a:rPr lang="en-US" sz="2400" b="1" dirty="0"/>
              <a:t> products </a:t>
            </a:r>
            <a:r>
              <a:rPr lang="en-US" sz="2400" dirty="0"/>
              <a:t>e </a:t>
            </a:r>
            <a:r>
              <a:rPr lang="en-US" sz="2400" dirty="0" err="1"/>
              <a:t>confrontarle</a:t>
            </a:r>
            <a:r>
              <a:rPr lang="en-US" sz="2400" dirty="0"/>
              <a:t> con lo schema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dirty="0" err="1"/>
              <a:t>abbiamo</a:t>
            </a:r>
            <a:r>
              <a:rPr lang="en-US" sz="2400" dirty="0"/>
              <a:t> </a:t>
            </a:r>
            <a:r>
              <a:rPr lang="en-US" sz="2400" dirty="0" err="1"/>
              <a:t>scritto</a:t>
            </a:r>
            <a:r>
              <a:rPr lang="en-US" sz="2400" dirty="0"/>
              <a:t> al punto 12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Per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passi</a:t>
            </a:r>
            <a:r>
              <a:rPr lang="en-US" sz="2400" dirty="0"/>
              <a:t> </a:t>
            </a:r>
            <a:r>
              <a:rPr lang="en-US" sz="2400" dirty="0" err="1"/>
              <a:t>successivi</a:t>
            </a:r>
            <a:r>
              <a:rPr lang="en-US" sz="2400" dirty="0"/>
              <a:t>, </a:t>
            </a:r>
            <a:r>
              <a:rPr lang="en-US" sz="2400" dirty="0" err="1"/>
              <a:t>vedi</a:t>
            </a:r>
            <a:r>
              <a:rPr lang="en-US" sz="2400" dirty="0"/>
              <a:t> le </a:t>
            </a:r>
            <a:r>
              <a:rPr lang="en-US" sz="2400" dirty="0" err="1"/>
              <a:t>prossime</a:t>
            </a:r>
            <a:r>
              <a:rPr lang="en-US" sz="2400" dirty="0"/>
              <a:t> slide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0101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61339E-656F-6F4B-81D1-66A08752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2 (7/12)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DA1D8D-0E94-8348-8FAF-4054A8532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11-bis. Se </a:t>
            </a:r>
            <a:r>
              <a:rPr lang="en-US" sz="2400" dirty="0" err="1"/>
              <a:t>abbiamo</a:t>
            </a:r>
            <a:r>
              <a:rPr lang="en-US" sz="2400" dirty="0"/>
              <a:t> </a:t>
            </a:r>
            <a:r>
              <a:rPr lang="en-US" sz="2400" dirty="0" err="1"/>
              <a:t>svolto</a:t>
            </a:r>
            <a:r>
              <a:rPr lang="en-US" sz="2400" dirty="0"/>
              <a:t> </a:t>
            </a:r>
            <a:r>
              <a:rPr lang="en-US" sz="2400" dirty="0" err="1"/>
              <a:t>correttamente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mapping </a:t>
            </a:r>
            <a:r>
              <a:rPr lang="en-US" sz="2400" dirty="0" err="1"/>
              <a:t>della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      </a:t>
            </a:r>
            <a:r>
              <a:rPr lang="en-US" sz="2400" dirty="0" err="1"/>
              <a:t>associazione</a:t>
            </a:r>
            <a:r>
              <a:rPr lang="en-US" sz="2400" dirty="0"/>
              <a:t> </a:t>
            </a:r>
            <a:r>
              <a:rPr lang="en-US" sz="2400" dirty="0" err="1"/>
              <a:t>tra</a:t>
            </a:r>
            <a:r>
              <a:rPr lang="en-US" sz="2400" dirty="0"/>
              <a:t> Customer e Order, </a:t>
            </a:r>
            <a:r>
              <a:rPr lang="en-US" sz="2400" dirty="0" err="1"/>
              <a:t>nella</a:t>
            </a:r>
            <a:r>
              <a:rPr lang="en-US" sz="2400" dirty="0"/>
              <a:t> </a:t>
            </a:r>
            <a:r>
              <a:rPr lang="en-US" sz="2400" dirty="0" err="1"/>
              <a:t>classe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      </a:t>
            </a:r>
            <a:r>
              <a:rPr lang="en-US" sz="2400" b="1" dirty="0"/>
              <a:t>Customer</a:t>
            </a:r>
            <a:r>
              <a:rPr lang="en-US" sz="2400" dirty="0"/>
              <a:t> </a:t>
            </a:r>
            <a:r>
              <a:rPr lang="en-US" sz="2400" dirty="0" err="1"/>
              <a:t>abbiamo</a:t>
            </a:r>
            <a:r>
              <a:rPr lang="en-US" sz="2400" dirty="0"/>
              <a:t> </a:t>
            </a:r>
            <a:r>
              <a:rPr lang="en-US" sz="2400" dirty="0" err="1"/>
              <a:t>usato</a:t>
            </a:r>
            <a:r>
              <a:rPr lang="en-US" sz="2400" dirty="0"/>
              <a:t> </a:t>
            </a:r>
            <a:r>
              <a:rPr lang="en-US" sz="2400" dirty="0" err="1"/>
              <a:t>l'attributo</a:t>
            </a:r>
            <a:r>
              <a:rPr lang="en-US" sz="2400" dirty="0"/>
              <a:t> </a:t>
            </a:r>
            <a:r>
              <a:rPr lang="en-US" sz="2400" dirty="0" err="1"/>
              <a:t>mappedBy</a:t>
            </a:r>
            <a:r>
              <a:rPr lang="en-US" sz="2400" dirty="0"/>
              <a:t> </a:t>
            </a:r>
            <a:r>
              <a:rPr lang="en-US" sz="2400" dirty="0" err="1"/>
              <a:t>nella</a:t>
            </a:r>
            <a:r>
              <a:rPr lang="en-US" sz="2400" dirty="0"/>
              <a:t> </a:t>
            </a:r>
            <a:r>
              <a:rPr lang="en-US" sz="2400" dirty="0" err="1"/>
              <a:t>relazione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      one-to-many. </a:t>
            </a:r>
            <a:r>
              <a:rPr lang="en-US" sz="2400" dirty="0" err="1"/>
              <a:t>Provare</a:t>
            </a:r>
            <a:r>
              <a:rPr lang="en-US" sz="2400" dirty="0"/>
              <a:t> a </a:t>
            </a:r>
            <a:r>
              <a:rPr lang="en-US" sz="2400" dirty="0" err="1"/>
              <a:t>rimuovere</a:t>
            </a:r>
            <a:r>
              <a:rPr lang="en-US" sz="2400" dirty="0"/>
              <a:t> </a:t>
            </a:r>
            <a:r>
              <a:rPr lang="en-US" sz="2400" dirty="0" err="1"/>
              <a:t>l'attributo</a:t>
            </a:r>
            <a:r>
              <a:rPr lang="en-US" sz="2400" dirty="0"/>
              <a:t> </a:t>
            </a:r>
            <a:r>
              <a:rPr lang="en-US" sz="2400" dirty="0" err="1"/>
              <a:t>mappedBy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12-bis. </a:t>
            </a:r>
            <a:r>
              <a:rPr lang="en-US" sz="2400" dirty="0" err="1"/>
              <a:t>Quante</a:t>
            </a:r>
            <a:r>
              <a:rPr lang="en-US" sz="2400" dirty="0"/>
              <a:t> </a:t>
            </a:r>
            <a:r>
              <a:rPr lang="en-US" sz="2400" dirty="0" err="1"/>
              <a:t>tabelle</a:t>
            </a:r>
            <a:r>
              <a:rPr lang="en-US" sz="2400" dirty="0"/>
              <a:t> ci </a:t>
            </a:r>
            <a:r>
              <a:rPr lang="en-US" sz="2400" dirty="0" err="1"/>
              <a:t>aspettiamo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saranno</a:t>
            </a:r>
            <a:r>
              <a:rPr lang="en-US" sz="2400" dirty="0"/>
              <a:t> create da JPA? </a:t>
            </a:r>
            <a:br>
              <a:rPr lang="en-US" sz="2400" dirty="0"/>
            </a:br>
            <a:r>
              <a:rPr lang="en-US" sz="2400" dirty="0"/>
              <a:t>             </a:t>
            </a:r>
            <a:r>
              <a:rPr lang="en-US" sz="2400" dirty="0" err="1"/>
              <a:t>Scrivere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numero</a:t>
            </a:r>
            <a:r>
              <a:rPr lang="en-US" sz="2400" dirty="0"/>
              <a:t> di un </a:t>
            </a:r>
            <a:r>
              <a:rPr lang="en-US" sz="2400" dirty="0" err="1"/>
              <a:t>foglio</a:t>
            </a:r>
            <a:r>
              <a:rPr lang="en-US" sz="2400" dirty="0"/>
              <a:t> di carta. </a:t>
            </a:r>
            <a:r>
              <a:rPr lang="en-US" sz="2400" dirty="0" err="1"/>
              <a:t>Sullo</a:t>
            </a:r>
            <a:r>
              <a:rPr lang="en-US" sz="2400" dirty="0"/>
              <a:t> </a:t>
            </a:r>
            <a:r>
              <a:rPr lang="en-US" sz="2400" dirty="0" err="1"/>
              <a:t>stesso</a:t>
            </a:r>
            <a:r>
              <a:rPr lang="en-US" sz="2400" dirty="0"/>
              <a:t> </a:t>
            </a:r>
            <a:r>
              <a:rPr lang="en-US" sz="2400" dirty="0" err="1"/>
              <a:t>foglio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      </a:t>
            </a:r>
            <a:r>
              <a:rPr lang="en-US" sz="2400" dirty="0" err="1"/>
              <a:t>scrivere</a:t>
            </a:r>
            <a:r>
              <a:rPr lang="en-US" sz="2400" dirty="0"/>
              <a:t> lo schema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tabelle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ci </a:t>
            </a:r>
            <a:r>
              <a:rPr lang="en-US" sz="2400" dirty="0" err="1"/>
              <a:t>aspettiamo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      </a:t>
            </a:r>
            <a:r>
              <a:rPr lang="en-US" sz="2400" dirty="0" err="1"/>
              <a:t>saranno</a:t>
            </a:r>
            <a:r>
              <a:rPr lang="en-US" sz="2400" dirty="0"/>
              <a:t> create da JPA. </a:t>
            </a:r>
            <a:r>
              <a:rPr lang="en-US" sz="2400" dirty="0" err="1"/>
              <a:t>Confrontare</a:t>
            </a:r>
            <a:r>
              <a:rPr lang="en-US" sz="2400" dirty="0"/>
              <a:t> </a:t>
            </a:r>
            <a:r>
              <a:rPr lang="en-US" sz="2400" dirty="0" err="1"/>
              <a:t>questo</a:t>
            </a:r>
            <a:r>
              <a:rPr lang="en-US" sz="2400" dirty="0"/>
              <a:t> schema con </a:t>
            </a:r>
            <a:r>
              <a:rPr lang="en-US" sz="2400" dirty="0" err="1"/>
              <a:t>quello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      </a:t>
            </a:r>
            <a:r>
              <a:rPr lang="en-US" sz="2400" dirty="0" err="1"/>
              <a:t>dell'esercizio</a:t>
            </a:r>
            <a:r>
              <a:rPr lang="en-US" sz="2400" dirty="0"/>
              <a:t> 12. </a:t>
            </a:r>
          </a:p>
          <a:p>
            <a:pPr marL="0" indent="0">
              <a:buNone/>
            </a:pPr>
            <a:r>
              <a:rPr lang="en-US" sz="2400" dirty="0"/>
              <a:t>13-bis. </a:t>
            </a:r>
            <a:r>
              <a:rPr lang="en-US" sz="2400" dirty="0" err="1"/>
              <a:t>Eseguire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programma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       (</a:t>
            </a:r>
            <a:r>
              <a:rPr lang="en-US" sz="2400" dirty="0" err="1"/>
              <a:t>tasto</a:t>
            </a:r>
            <a:r>
              <a:rPr lang="en-US" sz="2400" dirty="0"/>
              <a:t> </a:t>
            </a:r>
            <a:r>
              <a:rPr lang="en-US" sz="2400" dirty="0" err="1"/>
              <a:t>destro</a:t>
            </a:r>
            <a:r>
              <a:rPr lang="en-US" sz="2400" dirty="0"/>
              <a:t> </a:t>
            </a:r>
            <a:r>
              <a:rPr lang="en-US" sz="2400" dirty="0" err="1"/>
              <a:t>sulla</a:t>
            </a:r>
            <a:r>
              <a:rPr lang="en-US" sz="2400" dirty="0"/>
              <a:t> </a:t>
            </a:r>
            <a:r>
              <a:rPr lang="en-US" sz="2400" dirty="0" err="1"/>
              <a:t>classe</a:t>
            </a:r>
            <a:r>
              <a:rPr lang="en-US" sz="2400" dirty="0"/>
              <a:t> Main -&gt; Run As -&gt; Java Application)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14-bis. </a:t>
            </a:r>
            <a:r>
              <a:rPr lang="en-US" sz="2400" dirty="0" err="1"/>
              <a:t>Controllare</a:t>
            </a:r>
            <a:r>
              <a:rPr lang="en-US" sz="2400" dirty="0"/>
              <a:t> lo schema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tabelle</a:t>
            </a:r>
            <a:r>
              <a:rPr lang="en-US" sz="2400" dirty="0"/>
              <a:t> create dal JPA </a:t>
            </a:r>
            <a:br>
              <a:rPr lang="en-US" sz="2400" dirty="0"/>
            </a:br>
            <a:r>
              <a:rPr lang="en-US" sz="2400" dirty="0"/>
              <a:t>             </a:t>
            </a:r>
            <a:r>
              <a:rPr lang="en-US" sz="2400" dirty="0" err="1"/>
              <a:t>nel</a:t>
            </a:r>
            <a:r>
              <a:rPr lang="en-US" sz="2400" dirty="0"/>
              <a:t> database</a:t>
            </a:r>
            <a:r>
              <a:rPr lang="en-US" sz="2400" b="1" dirty="0"/>
              <a:t> products </a:t>
            </a:r>
            <a:r>
              <a:rPr lang="en-US" sz="2400" dirty="0"/>
              <a:t>e </a:t>
            </a:r>
            <a:r>
              <a:rPr lang="en-US" sz="2400" dirty="0" err="1"/>
              <a:t>confrontarle</a:t>
            </a:r>
            <a:r>
              <a:rPr lang="en-US" sz="2400" dirty="0"/>
              <a:t> con lo schema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      </a:t>
            </a:r>
            <a:r>
              <a:rPr lang="en-US" sz="2400" dirty="0" err="1"/>
              <a:t>abbiamo</a:t>
            </a:r>
            <a:r>
              <a:rPr lang="en-US" sz="2400" dirty="0"/>
              <a:t> </a:t>
            </a:r>
            <a:r>
              <a:rPr lang="en-US" sz="2400" dirty="0" err="1"/>
              <a:t>scritto</a:t>
            </a:r>
            <a:r>
              <a:rPr lang="en-US" sz="2400" dirty="0"/>
              <a:t> al punto 12-bis. </a:t>
            </a:r>
            <a:br>
              <a:rPr lang="en-US" sz="2400" dirty="0"/>
            </a:br>
            <a:r>
              <a:rPr lang="en-US" sz="2400" dirty="0"/>
              <a:t>             </a:t>
            </a:r>
            <a:r>
              <a:rPr lang="en-US" sz="2400" dirty="0" err="1"/>
              <a:t>Aggiungere</a:t>
            </a:r>
            <a:r>
              <a:rPr lang="en-US" sz="2400" dirty="0"/>
              <a:t> </a:t>
            </a:r>
            <a:r>
              <a:rPr lang="en-US" sz="2400" dirty="0" err="1"/>
              <a:t>l'attributo</a:t>
            </a:r>
            <a:r>
              <a:rPr lang="en-US" sz="2400" dirty="0"/>
              <a:t> </a:t>
            </a:r>
            <a:r>
              <a:rPr lang="en-US" sz="2400" dirty="0" err="1"/>
              <a:t>mappedBy</a:t>
            </a:r>
            <a:r>
              <a:rPr lang="en-US" sz="2400" dirty="0"/>
              <a:t> (</a:t>
            </a:r>
            <a:r>
              <a:rPr lang="en-US" sz="2400" dirty="0" err="1"/>
              <a:t>soluzione</a:t>
            </a:r>
            <a:r>
              <a:rPr lang="en-US" sz="2400" dirty="0"/>
              <a:t> </a:t>
            </a:r>
            <a:r>
              <a:rPr lang="en-US" sz="2400" dirty="0" err="1"/>
              <a:t>corretta</a:t>
            </a:r>
            <a:r>
              <a:rPr lang="en-US" sz="2400" dirty="0"/>
              <a:t>).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Per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passi</a:t>
            </a:r>
            <a:r>
              <a:rPr lang="en-US" sz="2400" dirty="0"/>
              <a:t> </a:t>
            </a:r>
            <a:r>
              <a:rPr lang="en-US" sz="2400" dirty="0" err="1"/>
              <a:t>successivi</a:t>
            </a:r>
            <a:r>
              <a:rPr lang="en-US" sz="2400" dirty="0"/>
              <a:t>, </a:t>
            </a:r>
            <a:r>
              <a:rPr lang="en-US" sz="2400" dirty="0" err="1"/>
              <a:t>vedi</a:t>
            </a:r>
            <a:r>
              <a:rPr lang="en-US" sz="2400" dirty="0"/>
              <a:t> le </a:t>
            </a:r>
            <a:r>
              <a:rPr lang="en-US" sz="2400" dirty="0" err="1"/>
              <a:t>prossime</a:t>
            </a:r>
            <a:r>
              <a:rPr lang="en-US" sz="2400" dirty="0"/>
              <a:t> slide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66794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Esercizio</a:t>
            </a:r>
            <a:r>
              <a:rPr lang="en-US" dirty="0"/>
              <a:t> 2 (8/12) </a:t>
            </a:r>
            <a:br>
              <a:rPr lang="en-US" dirty="0"/>
            </a:br>
            <a:r>
              <a:rPr lang="en-US" sz="2200" dirty="0"/>
              <a:t>class diagram per </a:t>
            </a:r>
            <a:r>
              <a:rPr lang="en-US" sz="2200" dirty="0" err="1"/>
              <a:t>il</a:t>
            </a:r>
            <a:r>
              <a:rPr lang="en-US" sz="2200" dirty="0"/>
              <a:t> punto 15</a:t>
            </a:r>
            <a:br>
              <a:rPr lang="en-US" sz="2200" dirty="0"/>
            </a:br>
            <a:r>
              <a:rPr lang="en-US" sz="2200" dirty="0"/>
              <a:t>(</a:t>
            </a:r>
            <a:r>
              <a:rPr lang="en-US" sz="2200" dirty="0" err="1"/>
              <a:t>vedi</a:t>
            </a:r>
            <a:r>
              <a:rPr lang="en-US" sz="2200" dirty="0"/>
              <a:t> </a:t>
            </a:r>
            <a:r>
              <a:rPr lang="en-US" sz="2200" dirty="0" err="1"/>
              <a:t>prossima</a:t>
            </a:r>
            <a:r>
              <a:rPr lang="en-US" sz="2200" dirty="0"/>
              <a:t> slide)</a:t>
            </a:r>
          </a:p>
        </p:txBody>
      </p:sp>
      <p:graphicFrame>
        <p:nvGraphicFramePr>
          <p:cNvPr id="5" name="Segnaposto contenuto 5"/>
          <p:cNvGraphicFramePr>
            <a:graphicFrameLocks/>
          </p:cNvGraphicFramePr>
          <p:nvPr/>
        </p:nvGraphicFramePr>
        <p:xfrm>
          <a:off x="3746500" y="1533149"/>
          <a:ext cx="1553290" cy="1191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Product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 dirty="0"/>
                        <a:t>-id: Long</a:t>
                      </a:r>
                    </a:p>
                    <a:p>
                      <a:r>
                        <a:rPr lang="it-IT" sz="1050" dirty="0"/>
                        <a:t>-</a:t>
                      </a:r>
                      <a:r>
                        <a:rPr lang="it-IT" sz="1050" dirty="0" err="1"/>
                        <a:t>name</a:t>
                      </a:r>
                      <a:r>
                        <a:rPr lang="it-IT" sz="1050" dirty="0"/>
                        <a:t>:</a:t>
                      </a:r>
                      <a:r>
                        <a:rPr lang="it-IT" sz="1050" baseline="0" dirty="0"/>
                        <a:t>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</a:t>
                      </a:r>
                      <a:r>
                        <a:rPr lang="it-IT" sz="1050" baseline="0" dirty="0" err="1"/>
                        <a:t>description</a:t>
                      </a:r>
                      <a:r>
                        <a:rPr lang="it-IT" sz="1050" baseline="0" dirty="0"/>
                        <a:t>: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</a:t>
                      </a:r>
                      <a:r>
                        <a:rPr lang="it-IT" sz="1050" baseline="0" dirty="0" err="1"/>
                        <a:t>price</a:t>
                      </a:r>
                      <a:r>
                        <a:rPr lang="it-IT" sz="1050" baseline="0" dirty="0"/>
                        <a:t>: Float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Segnaposto contenuto 5"/>
          <p:cNvGraphicFramePr>
            <a:graphicFrameLocks/>
          </p:cNvGraphicFramePr>
          <p:nvPr/>
        </p:nvGraphicFramePr>
        <p:xfrm>
          <a:off x="345654" y="3301633"/>
          <a:ext cx="2011095" cy="871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Order</a:t>
                      </a:r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 dirty="0"/>
                        <a:t>-id: Long</a:t>
                      </a:r>
                    </a:p>
                    <a:p>
                      <a:r>
                        <a:rPr lang="it-IT" sz="1050" dirty="0"/>
                        <a:t>-</a:t>
                      </a:r>
                      <a:r>
                        <a:rPr lang="it-IT" sz="1050" dirty="0" err="1"/>
                        <a:t>creationTime</a:t>
                      </a:r>
                      <a:r>
                        <a:rPr lang="it-IT" sz="1050" dirty="0"/>
                        <a:t>:</a:t>
                      </a:r>
                      <a:r>
                        <a:rPr lang="it-IT" sz="1050" baseline="0" dirty="0"/>
                        <a:t> </a:t>
                      </a:r>
                      <a:r>
                        <a:rPr lang="it-IT" sz="1050" baseline="0" dirty="0" err="1"/>
                        <a:t>LocalDateTime</a:t>
                      </a:r>
                      <a:endParaRPr lang="it-IT" sz="1050" baseline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5"/>
          <p:cNvGraphicFramePr>
            <a:graphicFrameLocks/>
          </p:cNvGraphicFramePr>
          <p:nvPr/>
        </p:nvGraphicFramePr>
        <p:xfrm>
          <a:off x="3518939" y="3217258"/>
          <a:ext cx="2015719" cy="1031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err="1"/>
                        <a:t>OrderLine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-id: Long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unitPrice</a:t>
                      </a:r>
                      <a:r>
                        <a:rPr lang="it-IT" sz="1050"/>
                        <a:t>: Float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quantity</a:t>
                      </a:r>
                      <a:r>
                        <a:rPr lang="it-IT" sz="1050"/>
                        <a:t>: </a:t>
                      </a:r>
                      <a:r>
                        <a:rPr lang="it-IT" sz="1050" err="1"/>
                        <a:t>Integer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Connettore 2 11"/>
          <p:cNvCxnSpPr>
            <a:cxnSpLocks/>
            <a:stCxn id="10" idx="3"/>
            <a:endCxn id="11" idx="1"/>
          </p:cNvCxnSpPr>
          <p:nvPr/>
        </p:nvCxnSpPr>
        <p:spPr>
          <a:xfrm flipV="1">
            <a:off x="2356749" y="3733108"/>
            <a:ext cx="1162190" cy="4365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2943858" y="3406638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0..*</a:t>
            </a:r>
          </a:p>
        </p:txBody>
      </p:sp>
      <p:cxnSp>
        <p:nvCxnSpPr>
          <p:cNvPr id="14" name="Connettore 2 13"/>
          <p:cNvCxnSpPr>
            <a:stCxn id="11" idx="0"/>
            <a:endCxn id="5" idx="2"/>
          </p:cNvCxnSpPr>
          <p:nvPr/>
        </p:nvCxnSpPr>
        <p:spPr>
          <a:xfrm flipH="1" flipV="1">
            <a:off x="4523145" y="2724870"/>
            <a:ext cx="3653" cy="492388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117891"/>
              </p:ext>
            </p:extLst>
          </p:nvPr>
        </p:nvGraphicFramePr>
        <p:xfrm>
          <a:off x="345654" y="4999527"/>
          <a:ext cx="2011095" cy="1671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err="1"/>
                        <a:t>Customer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 dirty="0"/>
                        <a:t>-id: Long</a:t>
                      </a:r>
                    </a:p>
                    <a:p>
                      <a:r>
                        <a:rPr lang="it-IT" sz="1050" dirty="0"/>
                        <a:t>-</a:t>
                      </a:r>
                      <a:r>
                        <a:rPr lang="it-IT" sz="1050" dirty="0" err="1"/>
                        <a:t>firstName</a:t>
                      </a:r>
                      <a:r>
                        <a:rPr lang="it-IT" sz="1050" dirty="0"/>
                        <a:t>:</a:t>
                      </a:r>
                      <a:r>
                        <a:rPr lang="it-IT" sz="1050" baseline="0" dirty="0"/>
                        <a:t>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</a:t>
                      </a:r>
                      <a:r>
                        <a:rPr lang="it-IT" sz="1050" baseline="0" dirty="0" err="1"/>
                        <a:t>lastName</a:t>
                      </a:r>
                      <a:r>
                        <a:rPr lang="it-IT" sz="1050" baseline="0" dirty="0"/>
                        <a:t>: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-email: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</a:t>
                      </a:r>
                      <a:r>
                        <a:rPr lang="it-IT" sz="1050" baseline="0" dirty="0" err="1"/>
                        <a:t>phoneNumber</a:t>
                      </a:r>
                      <a:r>
                        <a:rPr lang="it-IT" sz="1050" baseline="0" dirty="0"/>
                        <a:t>: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</a:t>
                      </a:r>
                      <a:r>
                        <a:rPr lang="it-IT" sz="1050" baseline="0" dirty="0" err="1"/>
                        <a:t>dateOfBirth</a:t>
                      </a:r>
                      <a:r>
                        <a:rPr lang="it-IT" sz="1050" baseline="0" dirty="0"/>
                        <a:t>: </a:t>
                      </a:r>
                      <a:r>
                        <a:rPr lang="it-IT" sz="1050" baseline="0" dirty="0" err="1"/>
                        <a:t>LocalDate</a:t>
                      </a:r>
                      <a:endParaRPr lang="it-IT" sz="1050" baseline="0" dirty="0"/>
                    </a:p>
                    <a:p>
                      <a:endParaRPr lang="it-IT" sz="1050" baseline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Segnaposto contenuto 5"/>
          <p:cNvGraphicFramePr>
            <a:graphicFrameLocks/>
          </p:cNvGraphicFramePr>
          <p:nvPr/>
        </p:nvGraphicFramePr>
        <p:xfrm>
          <a:off x="6836181" y="5079538"/>
          <a:ext cx="2015719" cy="1511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err="1"/>
                        <a:t>Address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-id: Long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street</a:t>
                      </a:r>
                      <a:r>
                        <a:rPr lang="it-IT" sz="1050"/>
                        <a:t>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  <a:p>
                      <a:r>
                        <a:rPr lang="it-IT" sz="1050"/>
                        <a:t>-city: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  <a:p>
                      <a:r>
                        <a:rPr lang="it-IT" sz="1050"/>
                        <a:t>-state:</a:t>
                      </a:r>
                      <a:r>
                        <a:rPr lang="it-IT" sz="1050" baseline="0"/>
                        <a:t>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</a:t>
                      </a:r>
                      <a:r>
                        <a:rPr lang="it-IT" sz="1050" baseline="0" err="1"/>
                        <a:t>zipcode</a:t>
                      </a:r>
                      <a:r>
                        <a:rPr lang="it-IT" sz="1050" baseline="0"/>
                        <a:t>: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-country: </a:t>
                      </a:r>
                      <a:r>
                        <a:rPr lang="it-IT" sz="1050" baseline="0" err="1"/>
                        <a:t>String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Connettore 2 18"/>
          <p:cNvCxnSpPr>
            <a:cxnSpLocks/>
            <a:stCxn id="17" idx="3"/>
            <a:endCxn id="18" idx="1"/>
          </p:cNvCxnSpPr>
          <p:nvPr/>
        </p:nvCxnSpPr>
        <p:spPr>
          <a:xfrm>
            <a:off x="2356749" y="5835417"/>
            <a:ext cx="4479432" cy="1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cxnSpLocks/>
            <a:stCxn id="17" idx="0"/>
            <a:endCxn id="10" idx="2"/>
          </p:cNvCxnSpPr>
          <p:nvPr/>
        </p:nvCxnSpPr>
        <p:spPr>
          <a:xfrm flipV="1">
            <a:off x="1351201" y="4173314"/>
            <a:ext cx="0" cy="826213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/>
          <p:cNvSpPr txBox="1"/>
          <p:nvPr/>
        </p:nvSpPr>
        <p:spPr>
          <a:xfrm>
            <a:off x="1332166" y="4179353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0..*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4526798" y="2895469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0..*</a:t>
            </a:r>
          </a:p>
        </p:txBody>
      </p:sp>
    </p:spTree>
    <p:extLst>
      <p:ext uri="{BB962C8B-B14F-4D97-AF65-F5344CB8AC3E}">
        <p14:creationId xmlns:p14="http://schemas.microsoft.com/office/powerpoint/2010/main" val="18486074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61339E-656F-6F4B-81D1-66A08752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2 (9/12)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DA1D8D-0E94-8348-8FAF-4054A8532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15. </a:t>
            </a:r>
            <a:r>
              <a:rPr lang="en-US" sz="2400" dirty="0" err="1"/>
              <a:t>Aggiungere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codice</a:t>
            </a:r>
            <a:r>
              <a:rPr lang="en-US" sz="2400" dirty="0"/>
              <a:t> </a:t>
            </a:r>
            <a:r>
              <a:rPr lang="en-US" sz="2400" dirty="0" err="1"/>
              <a:t>della</a:t>
            </a:r>
            <a:r>
              <a:rPr lang="en-US" sz="2400" dirty="0"/>
              <a:t> </a:t>
            </a:r>
            <a:r>
              <a:rPr lang="en-US" sz="2400" dirty="0" err="1"/>
              <a:t>classe</a:t>
            </a:r>
            <a:r>
              <a:rPr lang="en-US" sz="2400" dirty="0"/>
              <a:t> </a:t>
            </a:r>
            <a:r>
              <a:rPr lang="en-US" sz="2400" b="1" dirty="0"/>
              <a:t>Product</a:t>
            </a:r>
            <a:r>
              <a:rPr lang="en-US" sz="2400" dirty="0"/>
              <a:t> e </a:t>
            </a:r>
            <a:r>
              <a:rPr lang="en-US" sz="2400" dirty="0" err="1"/>
              <a:t>modificare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codice</a:t>
            </a:r>
            <a:r>
              <a:rPr lang="en-US" sz="2400" dirty="0"/>
              <a:t> </a:t>
            </a:r>
            <a:r>
              <a:rPr lang="en-US" sz="2400" dirty="0" err="1"/>
              <a:t>della</a:t>
            </a:r>
            <a:r>
              <a:rPr lang="en-US" sz="2400" dirty="0"/>
              <a:t> </a:t>
            </a:r>
            <a:r>
              <a:rPr lang="en-US" sz="2400" dirty="0" err="1"/>
              <a:t>classe</a:t>
            </a:r>
            <a:r>
              <a:rPr lang="en-US" sz="2400" dirty="0"/>
              <a:t> </a:t>
            </a:r>
            <a:r>
              <a:rPr lang="en-US" sz="2400" b="1" dirty="0" err="1"/>
              <a:t>OrderLine</a:t>
            </a:r>
            <a:r>
              <a:rPr lang="en-US" sz="2400" dirty="0"/>
              <a:t> </a:t>
            </a:r>
            <a:r>
              <a:rPr lang="en-US" sz="2400" dirty="0" err="1"/>
              <a:t>rappresentate</a:t>
            </a:r>
            <a:r>
              <a:rPr lang="en-US" sz="2400" dirty="0"/>
              <a:t> </a:t>
            </a:r>
            <a:r>
              <a:rPr lang="en-US" sz="2400" dirty="0" err="1"/>
              <a:t>nel</a:t>
            </a:r>
            <a:r>
              <a:rPr lang="en-US" sz="2400" dirty="0"/>
              <a:t> class </a:t>
            </a:r>
            <a:br>
              <a:rPr lang="en-US" sz="2400" dirty="0"/>
            </a:br>
            <a:r>
              <a:rPr lang="en-US" sz="2400" dirty="0"/>
              <a:t>       diagram </a:t>
            </a:r>
            <a:r>
              <a:rPr lang="en-US" sz="2400" dirty="0" err="1"/>
              <a:t>della</a:t>
            </a:r>
            <a:r>
              <a:rPr lang="en-US" sz="2400" dirty="0"/>
              <a:t> slide </a:t>
            </a:r>
            <a:r>
              <a:rPr lang="en-US" sz="2400" dirty="0" err="1"/>
              <a:t>precedente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16. </a:t>
            </a:r>
            <a:r>
              <a:rPr lang="en-US" sz="2400" dirty="0" err="1"/>
              <a:t>Quante</a:t>
            </a:r>
            <a:r>
              <a:rPr lang="en-US" sz="2400" dirty="0"/>
              <a:t> </a:t>
            </a:r>
            <a:r>
              <a:rPr lang="en-US" sz="2400" dirty="0" err="1"/>
              <a:t>tabelle</a:t>
            </a:r>
            <a:r>
              <a:rPr lang="en-US" sz="2400" dirty="0"/>
              <a:t> ci </a:t>
            </a:r>
            <a:r>
              <a:rPr lang="en-US" sz="2400" dirty="0" err="1"/>
              <a:t>aspettiamo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saranno</a:t>
            </a:r>
            <a:r>
              <a:rPr lang="en-US" sz="2400" dirty="0"/>
              <a:t> create da JPA? 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dirty="0" err="1"/>
              <a:t>Scrivere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numero</a:t>
            </a:r>
            <a:r>
              <a:rPr lang="en-US" sz="2400" dirty="0"/>
              <a:t> di un </a:t>
            </a:r>
            <a:r>
              <a:rPr lang="en-US" sz="2400" dirty="0" err="1"/>
              <a:t>foglio</a:t>
            </a:r>
            <a:r>
              <a:rPr lang="en-US" sz="2400" dirty="0"/>
              <a:t> di carta. </a:t>
            </a:r>
            <a:r>
              <a:rPr lang="en-US" sz="2400" dirty="0" err="1"/>
              <a:t>Sullo</a:t>
            </a:r>
            <a:r>
              <a:rPr lang="en-US" sz="2400" dirty="0"/>
              <a:t> </a:t>
            </a:r>
            <a:r>
              <a:rPr lang="en-US" sz="2400" dirty="0" err="1"/>
              <a:t>stesso</a:t>
            </a:r>
            <a:r>
              <a:rPr lang="en-US" sz="2400" dirty="0"/>
              <a:t> </a:t>
            </a:r>
            <a:r>
              <a:rPr lang="en-US" sz="2400" dirty="0" err="1"/>
              <a:t>foglio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dirty="0" err="1"/>
              <a:t>scrivere</a:t>
            </a:r>
            <a:r>
              <a:rPr lang="en-US" sz="2400" dirty="0"/>
              <a:t> lo schema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tabelle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ci </a:t>
            </a:r>
            <a:r>
              <a:rPr lang="en-US" sz="2400" dirty="0" err="1"/>
              <a:t>aspettiamo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dirty="0" err="1"/>
              <a:t>saranno</a:t>
            </a:r>
            <a:r>
              <a:rPr lang="en-US" sz="2400" dirty="0"/>
              <a:t> create da JPA </a:t>
            </a:r>
          </a:p>
          <a:p>
            <a:pPr marL="0" indent="0">
              <a:buNone/>
            </a:pPr>
            <a:r>
              <a:rPr lang="en-US" sz="2400" dirty="0"/>
              <a:t>17. </a:t>
            </a:r>
            <a:r>
              <a:rPr lang="en-US" sz="2400" dirty="0" err="1"/>
              <a:t>Eseguire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programma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(</a:t>
            </a:r>
            <a:r>
              <a:rPr lang="en-US" sz="2400" dirty="0" err="1"/>
              <a:t>tasto</a:t>
            </a:r>
            <a:r>
              <a:rPr lang="en-US" sz="2400" dirty="0"/>
              <a:t> </a:t>
            </a:r>
            <a:r>
              <a:rPr lang="en-US" sz="2400" dirty="0" err="1"/>
              <a:t>destro</a:t>
            </a:r>
            <a:r>
              <a:rPr lang="en-US" sz="2400" dirty="0"/>
              <a:t> </a:t>
            </a:r>
            <a:r>
              <a:rPr lang="en-US" sz="2400" dirty="0" err="1"/>
              <a:t>sulla</a:t>
            </a:r>
            <a:r>
              <a:rPr lang="en-US" sz="2400" dirty="0"/>
              <a:t> </a:t>
            </a:r>
            <a:r>
              <a:rPr lang="en-US" sz="2400" dirty="0" err="1"/>
              <a:t>classe</a:t>
            </a:r>
            <a:r>
              <a:rPr lang="en-US" sz="2400" dirty="0"/>
              <a:t> Main -&gt; Run As -&gt; Java Application)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18. </a:t>
            </a:r>
            <a:r>
              <a:rPr lang="en-US" sz="2400" dirty="0" err="1"/>
              <a:t>Controllare</a:t>
            </a:r>
            <a:r>
              <a:rPr lang="en-US" sz="2400" dirty="0"/>
              <a:t> lo schema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tabelle</a:t>
            </a:r>
            <a:r>
              <a:rPr lang="en-US" sz="2400" dirty="0"/>
              <a:t> create dal JPA 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dirty="0" err="1"/>
              <a:t>nel</a:t>
            </a:r>
            <a:r>
              <a:rPr lang="en-US" sz="2400" dirty="0"/>
              <a:t> database</a:t>
            </a:r>
            <a:r>
              <a:rPr lang="en-US" sz="2400" b="1" dirty="0"/>
              <a:t> products </a:t>
            </a:r>
            <a:r>
              <a:rPr lang="en-US" sz="2400" dirty="0"/>
              <a:t>e </a:t>
            </a:r>
            <a:r>
              <a:rPr lang="en-US" sz="2400" dirty="0" err="1"/>
              <a:t>confrontarle</a:t>
            </a:r>
            <a:r>
              <a:rPr lang="en-US" sz="2400" dirty="0"/>
              <a:t> con lo schema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dirty="0" err="1"/>
              <a:t>abbiamo</a:t>
            </a:r>
            <a:r>
              <a:rPr lang="en-US" sz="2400" dirty="0"/>
              <a:t> </a:t>
            </a:r>
            <a:r>
              <a:rPr lang="en-US" sz="2400" dirty="0" err="1"/>
              <a:t>scritto</a:t>
            </a:r>
            <a:r>
              <a:rPr lang="en-US" sz="2400" dirty="0"/>
              <a:t> al punto 16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Per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passi</a:t>
            </a:r>
            <a:r>
              <a:rPr lang="en-US" sz="2400" dirty="0"/>
              <a:t> </a:t>
            </a:r>
            <a:r>
              <a:rPr lang="en-US" sz="2400" dirty="0" err="1"/>
              <a:t>successivi</a:t>
            </a:r>
            <a:r>
              <a:rPr lang="en-US" sz="2400" dirty="0"/>
              <a:t>, </a:t>
            </a:r>
            <a:r>
              <a:rPr lang="en-US" sz="2400" dirty="0" err="1"/>
              <a:t>vedi</a:t>
            </a:r>
            <a:r>
              <a:rPr lang="en-US" sz="2400" dirty="0"/>
              <a:t> le </a:t>
            </a:r>
            <a:r>
              <a:rPr lang="en-US" sz="2400" dirty="0" err="1"/>
              <a:t>prossime</a:t>
            </a:r>
            <a:r>
              <a:rPr lang="en-US" sz="2400" dirty="0"/>
              <a:t> slide di </a:t>
            </a:r>
            <a:r>
              <a:rPr lang="en-US" sz="2400" dirty="0" err="1"/>
              <a:t>esercizi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8856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Associazioni</a:t>
            </a:r>
            <a:r>
              <a:rPr lang="en-US"/>
              <a:t> </a:t>
            </a:r>
            <a:r>
              <a:rPr lang="en-US" err="1"/>
              <a:t>bidirezionali</a:t>
            </a:r>
            <a:br>
              <a:rPr lang="en-US"/>
            </a:br>
            <a:r>
              <a:rPr lang="en-US" err="1"/>
              <a:t>ManyToMany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Nel </a:t>
            </a:r>
            <a:r>
              <a:rPr lang="en-US" dirty="0" err="1"/>
              <a:t>mondo</a:t>
            </a:r>
            <a:r>
              <a:rPr lang="en-US" dirty="0"/>
              <a:t> OO </a:t>
            </a:r>
            <a:r>
              <a:rPr lang="en-US" dirty="0" err="1"/>
              <a:t>abbiamo</a:t>
            </a:r>
            <a:r>
              <a:rPr lang="en-US" dirty="0"/>
              <a:t> una </a:t>
            </a:r>
            <a:r>
              <a:rPr lang="en-US" dirty="0" err="1"/>
              <a:t>collezione</a:t>
            </a:r>
            <a:r>
              <a:rPr lang="en-US" dirty="0"/>
              <a:t> di </a:t>
            </a:r>
            <a:r>
              <a:rPr lang="en-US" dirty="0" err="1"/>
              <a:t>riferimenti</a:t>
            </a:r>
            <a:r>
              <a:rPr lang="en-US" dirty="0"/>
              <a:t> in </a:t>
            </a:r>
            <a:r>
              <a:rPr lang="en-US" dirty="0" err="1"/>
              <a:t>entrambe</a:t>
            </a:r>
            <a:r>
              <a:rPr lang="en-US" dirty="0"/>
              <a:t> le </a:t>
            </a:r>
            <a:r>
              <a:rPr lang="en-US" dirty="0" err="1"/>
              <a:t>entità</a:t>
            </a:r>
            <a:endParaRPr lang="en-US" dirty="0"/>
          </a:p>
          <a:p>
            <a:r>
              <a:rPr lang="en-US" dirty="0"/>
              <a:t>Nel </a:t>
            </a:r>
            <a:r>
              <a:rPr lang="en-US" dirty="0" err="1"/>
              <a:t>mondo</a:t>
            </a:r>
            <a:r>
              <a:rPr lang="en-US" dirty="0"/>
              <a:t> </a:t>
            </a:r>
            <a:r>
              <a:rPr lang="en-US" dirty="0" err="1"/>
              <a:t>relazionale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una </a:t>
            </a:r>
            <a:r>
              <a:rPr lang="en-US" dirty="0" err="1"/>
              <a:t>tabella</a:t>
            </a:r>
            <a:r>
              <a:rPr lang="en-US" dirty="0"/>
              <a:t> di join (</a:t>
            </a:r>
            <a:r>
              <a:rPr lang="en-US" dirty="0" err="1"/>
              <a:t>coppie</a:t>
            </a:r>
            <a:r>
              <a:rPr lang="en-US" dirty="0"/>
              <a:t> di foreign key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tabelle</a:t>
            </a:r>
            <a:r>
              <a:rPr lang="en-US" dirty="0"/>
              <a:t> </a:t>
            </a:r>
            <a:r>
              <a:rPr lang="en-US" dirty="0" err="1"/>
              <a:t>corrispondenti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due </a:t>
            </a:r>
            <a:r>
              <a:rPr lang="en-US" dirty="0" err="1"/>
              <a:t>entità</a:t>
            </a:r>
            <a:r>
              <a:rPr lang="en-US" dirty="0"/>
              <a:t>)</a:t>
            </a:r>
          </a:p>
          <a:p>
            <a:r>
              <a:rPr lang="en-US" dirty="0"/>
              <a:t>Una </a:t>
            </a:r>
            <a:r>
              <a:rPr lang="en-US" dirty="0" err="1"/>
              <a:t>associazione</a:t>
            </a:r>
            <a:r>
              <a:rPr lang="en-US" dirty="0"/>
              <a:t> </a:t>
            </a:r>
            <a:r>
              <a:rPr lang="en-US" dirty="0" err="1"/>
              <a:t>ManyToMany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perfettamente</a:t>
            </a:r>
            <a:r>
              <a:rPr lang="en-US" dirty="0"/>
              <a:t> </a:t>
            </a:r>
            <a:r>
              <a:rPr lang="en-US" dirty="0" err="1"/>
              <a:t>simmetrica</a:t>
            </a:r>
            <a:r>
              <a:rPr lang="en-US" dirty="0"/>
              <a:t>. Ma </a:t>
            </a:r>
            <a:r>
              <a:rPr lang="en-US" dirty="0" err="1"/>
              <a:t>anche</a:t>
            </a:r>
            <a:r>
              <a:rPr lang="en-US" dirty="0"/>
              <a:t>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necessario</a:t>
            </a:r>
            <a:r>
              <a:rPr lang="en-US" dirty="0"/>
              <a:t> </a:t>
            </a:r>
            <a:r>
              <a:rPr lang="en-US" dirty="0" err="1"/>
              <a:t>specificare</a:t>
            </a:r>
            <a:r>
              <a:rPr lang="en-US" dirty="0"/>
              <a:t> la </a:t>
            </a:r>
            <a:r>
              <a:rPr lang="en-US" dirty="0" err="1"/>
              <a:t>reciprocità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riferimenti</a:t>
            </a:r>
            <a:r>
              <a:rPr lang="en-US" dirty="0"/>
              <a:t>: se non lo </a:t>
            </a:r>
            <a:r>
              <a:rPr lang="en-US" dirty="0" err="1"/>
              <a:t>facciamo</a:t>
            </a:r>
            <a:r>
              <a:rPr lang="en-US" dirty="0"/>
              <a:t> JPA </a:t>
            </a:r>
            <a:r>
              <a:rPr lang="en-US" dirty="0" err="1"/>
              <a:t>interpreta</a:t>
            </a:r>
            <a:r>
              <a:rPr lang="en-US" dirty="0"/>
              <a:t> le due </a:t>
            </a:r>
            <a:r>
              <a:rPr lang="en-US" dirty="0" err="1"/>
              <a:t>collezioni</a:t>
            </a:r>
            <a:r>
              <a:rPr lang="en-US" dirty="0"/>
              <a:t> di </a:t>
            </a:r>
            <a:r>
              <a:rPr lang="en-US" dirty="0" err="1"/>
              <a:t>riferimenti</a:t>
            </a:r>
            <a:r>
              <a:rPr lang="en-US" dirty="0"/>
              <a:t> come due </a:t>
            </a:r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indipendenti</a:t>
            </a:r>
            <a:endParaRPr lang="en-US" dirty="0"/>
          </a:p>
          <a:p>
            <a:r>
              <a:rPr lang="en-US" dirty="0"/>
              <a:t>Si </a:t>
            </a:r>
            <a:r>
              <a:rPr lang="en-US" dirty="0" err="1"/>
              <a:t>usa</a:t>
            </a:r>
            <a:r>
              <a:rPr lang="en-US" dirty="0"/>
              <a:t> la </a:t>
            </a:r>
            <a:r>
              <a:rPr lang="en-US" dirty="0" err="1"/>
              <a:t>stessa</a:t>
            </a:r>
            <a:r>
              <a:rPr lang="en-US" dirty="0"/>
              <a:t> </a:t>
            </a:r>
            <a:r>
              <a:rPr lang="en-US" dirty="0" err="1"/>
              <a:t>sintassi</a:t>
            </a:r>
            <a:r>
              <a:rPr lang="en-US" dirty="0"/>
              <a:t> vista per le </a:t>
            </a:r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bidirezionali</a:t>
            </a:r>
            <a:r>
              <a:rPr lang="en-US" dirty="0"/>
              <a:t> one-to-many. Si </a:t>
            </a:r>
            <a:r>
              <a:rPr lang="en-US" dirty="0" err="1"/>
              <a:t>adorna</a:t>
            </a:r>
            <a:r>
              <a:rPr lang="en-US" dirty="0"/>
              <a:t> una </a:t>
            </a:r>
            <a:r>
              <a:rPr lang="en-US" dirty="0" err="1"/>
              <a:t>delle</a:t>
            </a:r>
            <a:r>
              <a:rPr lang="en-US" dirty="0"/>
              <a:t> due </a:t>
            </a:r>
            <a:r>
              <a:rPr lang="en-US" dirty="0" err="1"/>
              <a:t>annotazioni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esprimono</a:t>
            </a:r>
            <a:r>
              <a:rPr lang="en-US" dirty="0"/>
              <a:t> la </a:t>
            </a:r>
            <a:r>
              <a:rPr lang="en-US" dirty="0" err="1"/>
              <a:t>relazione</a:t>
            </a:r>
            <a:r>
              <a:rPr lang="en-US" dirty="0"/>
              <a:t> con </a:t>
            </a:r>
            <a:r>
              <a:rPr lang="en-US" dirty="0" err="1"/>
              <a:t>l'attributo</a:t>
            </a:r>
            <a:r>
              <a:rPr lang="en-US" dirty="0"/>
              <a:t> mapped-by:</a:t>
            </a:r>
            <a:br>
              <a:rPr lang="en-US" dirty="0"/>
            </a:br>
            <a:r>
              <a:rPr lang="en-US" b="1" dirty="0">
                <a:solidFill>
                  <a:srgbClr val="C0504D"/>
                </a:solidFill>
              </a:rPr>
              <a:t>(mapped-by = "</a:t>
            </a:r>
            <a:r>
              <a:rPr lang="en-US" b="1" dirty="0" err="1">
                <a:solidFill>
                  <a:srgbClr val="C0504D"/>
                </a:solidFill>
              </a:rPr>
              <a:t>attributo</a:t>
            </a:r>
            <a:r>
              <a:rPr lang="en-US" b="1" dirty="0">
                <a:solidFill>
                  <a:srgbClr val="C0504D"/>
                </a:solidFill>
              </a:rPr>
              <a:t> </a:t>
            </a:r>
            <a:r>
              <a:rPr lang="en-US" b="1" dirty="0" err="1">
                <a:solidFill>
                  <a:srgbClr val="C0504D"/>
                </a:solidFill>
              </a:rPr>
              <a:t>della</a:t>
            </a:r>
            <a:r>
              <a:rPr lang="en-US" b="1" dirty="0">
                <a:solidFill>
                  <a:srgbClr val="C0504D"/>
                </a:solidFill>
              </a:rPr>
              <a:t> owner side </a:t>
            </a:r>
            <a:r>
              <a:rPr lang="en-US" b="1" dirty="0" err="1">
                <a:solidFill>
                  <a:srgbClr val="C0504D"/>
                </a:solidFill>
              </a:rPr>
              <a:t>che</a:t>
            </a:r>
            <a:r>
              <a:rPr lang="en-US" b="1" dirty="0">
                <a:solidFill>
                  <a:srgbClr val="C0504D"/>
                </a:solidFill>
              </a:rPr>
              <a:t> </a:t>
            </a:r>
            <a:r>
              <a:rPr lang="en-US" b="1" dirty="0" err="1">
                <a:solidFill>
                  <a:srgbClr val="C0504D"/>
                </a:solidFill>
              </a:rPr>
              <a:t>implementa</a:t>
            </a:r>
            <a:r>
              <a:rPr lang="en-US" b="1" dirty="0">
                <a:solidFill>
                  <a:srgbClr val="C0504D"/>
                </a:solidFill>
              </a:rPr>
              <a:t> </a:t>
            </a:r>
            <a:r>
              <a:rPr lang="en-US" b="1" dirty="0" err="1">
                <a:solidFill>
                  <a:srgbClr val="C0504D"/>
                </a:solidFill>
              </a:rPr>
              <a:t>l'associazione</a:t>
            </a:r>
            <a:r>
              <a:rPr lang="en-US" b="1" dirty="0">
                <a:solidFill>
                  <a:srgbClr val="C0504D"/>
                </a:solidFill>
              </a:rPr>
              <a:t>")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453996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Esempio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2332966"/>
              </p:ext>
            </p:extLst>
          </p:nvPr>
        </p:nvGraphicFramePr>
        <p:xfrm>
          <a:off x="1662199" y="2313479"/>
          <a:ext cx="1553290" cy="1191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Product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-id: Long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name</a:t>
                      </a:r>
                      <a:r>
                        <a:rPr lang="it-IT" sz="1050"/>
                        <a:t>:</a:t>
                      </a:r>
                      <a:r>
                        <a:rPr lang="it-IT" sz="1050" baseline="0"/>
                        <a:t>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</a:t>
                      </a:r>
                      <a:r>
                        <a:rPr lang="it-IT" sz="1050" baseline="0" err="1"/>
                        <a:t>description</a:t>
                      </a:r>
                      <a:r>
                        <a:rPr lang="it-IT" sz="1050" baseline="0"/>
                        <a:t>: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2998062"/>
              </p:ext>
            </p:extLst>
          </p:nvPr>
        </p:nvGraphicFramePr>
        <p:xfrm>
          <a:off x="4698769" y="2326179"/>
          <a:ext cx="2015719" cy="1191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Provider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-id: Long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name</a:t>
                      </a:r>
                      <a:r>
                        <a:rPr lang="it-IT" sz="1050"/>
                        <a:t>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phoneNumber</a:t>
                      </a:r>
                      <a:r>
                        <a:rPr lang="it-IT" sz="1050"/>
                        <a:t>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  <a:p>
                      <a:r>
                        <a:rPr lang="it-IT" sz="1050"/>
                        <a:t>-email: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6" name="Connettore 2 5"/>
          <p:cNvCxnSpPr>
            <a:stCxn id="4" idx="3"/>
            <a:endCxn id="5" idx="1"/>
          </p:cNvCxnSpPr>
          <p:nvPr/>
        </p:nvCxnSpPr>
        <p:spPr>
          <a:xfrm>
            <a:off x="3215489" y="2909339"/>
            <a:ext cx="1483280" cy="12700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4136388" y="2553659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0..*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3227958" y="2549856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268319615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Esempio</a:t>
            </a:r>
            <a:r>
              <a:rPr lang="en-US" dirty="0"/>
              <a:t> (cont.)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0595" y="1600200"/>
            <a:ext cx="476700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/>
              <a:t>package it.uniroma3.db.products;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500" dirty="0"/>
              <a:t>+import </a:t>
            </a:r>
            <a:r>
              <a:rPr lang="en-US" sz="1500" dirty="0" err="1"/>
              <a:t>java.util.ArrayList</a:t>
            </a:r>
            <a:r>
              <a:rPr lang="en-US" sz="1500" dirty="0"/>
              <a:t>;[…]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500" dirty="0"/>
              <a:t>@Entity</a:t>
            </a:r>
          </a:p>
          <a:p>
            <a:pPr marL="0" indent="0">
              <a:buNone/>
            </a:pPr>
            <a:r>
              <a:rPr lang="en-US" sz="1500" dirty="0"/>
              <a:t>public class Product {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500" dirty="0"/>
              <a:t>    @Id</a:t>
            </a:r>
          </a:p>
          <a:p>
            <a:pPr marL="0" indent="0">
              <a:buNone/>
            </a:pPr>
            <a:r>
              <a:rPr lang="en-US" sz="1500" dirty="0"/>
              <a:t>    @</a:t>
            </a:r>
            <a:r>
              <a:rPr lang="en-US" sz="1500" dirty="0" err="1"/>
              <a:t>GeneratedValue</a:t>
            </a:r>
            <a:r>
              <a:rPr lang="en-US" sz="1500" dirty="0"/>
              <a:t>(strategy = </a:t>
            </a:r>
            <a:r>
              <a:rPr lang="en-US" sz="1500" dirty="0" err="1"/>
              <a:t>GenerationType.</a:t>
            </a:r>
            <a:r>
              <a:rPr lang="en-US" sz="1500" i="1" dirty="0" err="1"/>
              <a:t>AUTO</a:t>
            </a:r>
            <a:r>
              <a:rPr lang="en-US" sz="1500" i="1" dirty="0"/>
              <a:t>)</a:t>
            </a:r>
          </a:p>
          <a:p>
            <a:pPr marL="0" indent="0">
              <a:buNone/>
            </a:pPr>
            <a:r>
              <a:rPr lang="en-US" sz="1500" dirty="0"/>
              <a:t>    private Long id;</a:t>
            </a:r>
          </a:p>
          <a:p>
            <a:pPr marL="0" indent="0">
              <a:buNone/>
            </a:pPr>
            <a:r>
              <a:rPr lang="en-US" sz="1500" dirty="0"/>
              <a:t>    @Column(nullable = false)</a:t>
            </a:r>
          </a:p>
          <a:p>
            <a:pPr marL="0" indent="0">
              <a:buNone/>
            </a:pPr>
            <a:r>
              <a:rPr lang="en-US" sz="1500" dirty="0"/>
              <a:t>    private String name;</a:t>
            </a:r>
          </a:p>
          <a:p>
            <a:pPr marL="0" indent="0">
              <a:buNone/>
            </a:pPr>
            <a:r>
              <a:rPr lang="en-US" sz="1500" dirty="0"/>
              <a:t>    private String description;</a:t>
            </a:r>
          </a:p>
          <a:p>
            <a:pPr marL="0" indent="0">
              <a:buNone/>
            </a:pPr>
            <a:r>
              <a:rPr lang="en-US" sz="1500" dirty="0"/>
              <a:t>    </a:t>
            </a:r>
            <a:r>
              <a:rPr lang="en-US" sz="1500" b="1" dirty="0">
                <a:solidFill>
                  <a:srgbClr val="C0504D"/>
                </a:solidFill>
              </a:rPr>
              <a:t>@</a:t>
            </a:r>
            <a:r>
              <a:rPr lang="en-US" sz="1500" b="1" dirty="0" err="1">
                <a:solidFill>
                  <a:srgbClr val="C0504D"/>
                </a:solidFill>
              </a:rPr>
              <a:t>ManyToMany</a:t>
            </a:r>
            <a:r>
              <a:rPr lang="en-US" sz="1500" b="1" dirty="0">
                <a:solidFill>
                  <a:srgbClr val="C0504D"/>
                </a:solidFill>
              </a:rPr>
              <a:t>(</a:t>
            </a:r>
            <a:r>
              <a:rPr lang="en-US" sz="1500" b="1" dirty="0" err="1">
                <a:solidFill>
                  <a:srgbClr val="C0504D"/>
                </a:solidFill>
              </a:rPr>
              <a:t>mappedBy</a:t>
            </a:r>
            <a:r>
              <a:rPr lang="en-US" sz="1500" b="1" dirty="0">
                <a:solidFill>
                  <a:srgbClr val="C0504D"/>
                </a:solidFill>
              </a:rPr>
              <a:t> = "</a:t>
            </a:r>
            <a:r>
              <a:rPr lang="en-US" sz="1500" b="1" dirty="0">
                <a:solidFill>
                  <a:srgbClr val="C0504D"/>
                </a:solidFill>
                <a:highlight>
                  <a:srgbClr val="FFFF00"/>
                </a:highlight>
              </a:rPr>
              <a:t>products</a:t>
            </a:r>
            <a:r>
              <a:rPr lang="en-US" sz="1500" b="1" dirty="0">
                <a:solidFill>
                  <a:srgbClr val="C0504D"/>
                </a:solidFill>
              </a:rPr>
              <a:t>")</a:t>
            </a:r>
          </a:p>
          <a:p>
            <a:pPr marL="0" indent="0">
              <a:buNone/>
            </a:pPr>
            <a:r>
              <a:rPr lang="en-US" sz="1500" b="1" dirty="0">
                <a:solidFill>
                  <a:srgbClr val="C0504D"/>
                </a:solidFill>
              </a:rPr>
              <a:t>    private List&lt;Provider&gt; providers;</a:t>
            </a:r>
          </a:p>
          <a:p>
            <a:pPr marL="0" indent="0">
              <a:buNone/>
            </a:pPr>
            <a:r>
              <a:rPr lang="en-US" sz="1500" dirty="0"/>
              <a:t>…</a:t>
            </a:r>
          </a:p>
          <a:p>
            <a:pPr marL="0" indent="0">
              <a:buNone/>
            </a:pPr>
            <a:r>
              <a:rPr lang="en-US" sz="1500" dirty="0"/>
              <a:t>}	</a:t>
            </a:r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4910840" y="2124423"/>
            <a:ext cx="454223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package it.uniroma3.db.products;</a:t>
            </a:r>
          </a:p>
          <a:p>
            <a:endParaRPr lang="en-US" sz="1500" dirty="0"/>
          </a:p>
          <a:p>
            <a:r>
              <a:rPr lang="en-US" sz="1500" dirty="0"/>
              <a:t>+import </a:t>
            </a:r>
            <a:r>
              <a:rPr lang="en-US" sz="1500" dirty="0" err="1"/>
              <a:t>java.util.ArrayList</a:t>
            </a:r>
            <a:r>
              <a:rPr lang="en-US" sz="1500" dirty="0"/>
              <a:t>;[…]</a:t>
            </a:r>
          </a:p>
          <a:p>
            <a:endParaRPr lang="en-US" sz="1500" dirty="0"/>
          </a:p>
          <a:p>
            <a:r>
              <a:rPr lang="en-US" sz="1500" dirty="0"/>
              <a:t>@Entity</a:t>
            </a:r>
          </a:p>
          <a:p>
            <a:r>
              <a:rPr lang="en-US" sz="1500" dirty="0"/>
              <a:t>public class Provider {</a:t>
            </a:r>
          </a:p>
          <a:p>
            <a:endParaRPr lang="en-US" sz="1500" dirty="0"/>
          </a:p>
          <a:p>
            <a:r>
              <a:rPr lang="en-US" sz="1500" dirty="0"/>
              <a:t>    @Id</a:t>
            </a:r>
          </a:p>
          <a:p>
            <a:r>
              <a:rPr lang="en-US" sz="1500" dirty="0"/>
              <a:t>    @</a:t>
            </a:r>
            <a:r>
              <a:rPr lang="en-US" sz="1500" dirty="0" err="1"/>
              <a:t>GeneratedValue</a:t>
            </a:r>
            <a:r>
              <a:rPr lang="en-US" sz="1500" dirty="0"/>
              <a:t>(strategy = </a:t>
            </a:r>
            <a:r>
              <a:rPr lang="en-US" sz="1500" dirty="0" err="1"/>
              <a:t>GenerationType.</a:t>
            </a:r>
            <a:r>
              <a:rPr lang="en-US" sz="1500" i="1" dirty="0" err="1"/>
              <a:t>AUTO</a:t>
            </a:r>
            <a:r>
              <a:rPr lang="en-US" sz="1500" i="1" dirty="0"/>
              <a:t>)</a:t>
            </a:r>
          </a:p>
          <a:p>
            <a:r>
              <a:rPr lang="en-US" sz="1500" dirty="0"/>
              <a:t>    private Long id;</a:t>
            </a:r>
          </a:p>
          <a:p>
            <a:r>
              <a:rPr lang="en-US" sz="1500" dirty="0"/>
              <a:t>    @Column(nullable = false)</a:t>
            </a:r>
          </a:p>
          <a:p>
            <a:r>
              <a:rPr lang="en-US" sz="1500" dirty="0"/>
              <a:t>    private String name;</a:t>
            </a:r>
          </a:p>
          <a:p>
            <a:r>
              <a:rPr lang="en-US" sz="1500" dirty="0"/>
              <a:t>    private String email;</a:t>
            </a:r>
          </a:p>
          <a:p>
            <a:r>
              <a:rPr lang="en-US" sz="1500" b="1" dirty="0">
                <a:solidFill>
                  <a:srgbClr val="C0504D"/>
                </a:solidFill>
              </a:rPr>
              <a:t>    @</a:t>
            </a:r>
            <a:r>
              <a:rPr lang="en-US" sz="1500" b="1" dirty="0" err="1">
                <a:solidFill>
                  <a:srgbClr val="C0504D"/>
                </a:solidFill>
              </a:rPr>
              <a:t>ManyToMany</a:t>
            </a:r>
            <a:endParaRPr lang="en-US" sz="1500" b="1" dirty="0">
              <a:solidFill>
                <a:srgbClr val="C0504D"/>
              </a:solidFill>
            </a:endParaRPr>
          </a:p>
          <a:p>
            <a:r>
              <a:rPr lang="en-US" sz="1500" b="1" dirty="0">
                <a:solidFill>
                  <a:srgbClr val="C0504D"/>
                </a:solidFill>
              </a:rPr>
              <a:t>    private List&lt;Product&gt; </a:t>
            </a:r>
            <a:r>
              <a:rPr lang="en-US" sz="1500" b="1" dirty="0">
                <a:solidFill>
                  <a:srgbClr val="C0504D"/>
                </a:solidFill>
                <a:highlight>
                  <a:srgbClr val="FFFF00"/>
                </a:highlight>
              </a:rPr>
              <a:t>products</a:t>
            </a:r>
            <a:r>
              <a:rPr lang="en-US" sz="1500" b="1" dirty="0">
                <a:solidFill>
                  <a:srgbClr val="C0504D"/>
                </a:solidFill>
              </a:rPr>
              <a:t>;</a:t>
            </a:r>
          </a:p>
          <a:p>
            <a:r>
              <a:rPr lang="en-US" sz="1500" dirty="0"/>
              <a:t>…</a:t>
            </a:r>
          </a:p>
          <a:p>
            <a:r>
              <a:rPr lang="en-US" sz="1500" dirty="0"/>
              <a:t>}</a:t>
            </a:r>
          </a:p>
          <a:p>
            <a:endParaRPr lang="it-IT" sz="1500" dirty="0"/>
          </a:p>
        </p:txBody>
      </p:sp>
      <p:sp>
        <p:nvSpPr>
          <p:cNvPr id="13" name="Freccia circolare in su 12"/>
          <p:cNvSpPr/>
          <p:nvPr/>
        </p:nvSpPr>
        <p:spPr>
          <a:xfrm>
            <a:off x="3222172" y="5562600"/>
            <a:ext cx="3959786" cy="563563"/>
          </a:xfrm>
          <a:prstGeom prst="curvedUpArrow">
            <a:avLst>
              <a:gd name="adj1" fmla="val 25000"/>
              <a:gd name="adj2" fmla="val 50000"/>
              <a:gd name="adj3" fmla="val 278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74175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Esempio</a:t>
            </a:r>
            <a:r>
              <a:rPr lang="en-US"/>
              <a:t> (cont.)</a:t>
            </a:r>
          </a:p>
        </p:txBody>
      </p:sp>
      <p:graphicFrame>
        <p:nvGraphicFramePr>
          <p:cNvPr id="5" name="Segnaposto contenut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7976669"/>
              </p:ext>
            </p:extLst>
          </p:nvPr>
        </p:nvGraphicFramePr>
        <p:xfrm>
          <a:off x="266700" y="2311400"/>
          <a:ext cx="3492499" cy="11222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4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085">
                <a:tc gridSpan="3">
                  <a:txBody>
                    <a:bodyPr/>
                    <a:lstStyle/>
                    <a:p>
                      <a:pPr algn="ctr"/>
                      <a:r>
                        <a:rPr lang="it-IT" sz="1200" err="1"/>
                        <a:t>product</a:t>
                      </a:r>
                      <a:endParaRPr lang="it-IT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bigint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name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varchar</a:t>
                      </a:r>
                      <a:r>
                        <a:rPr lang="it-IT" sz="120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description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varchar</a:t>
                      </a:r>
                      <a:r>
                        <a:rPr lang="it-IT" sz="120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</a:t>
                      </a:r>
                      <a:r>
                        <a:rPr lang="it-IT" sz="1200" err="1"/>
                        <a:t>true</a:t>
                      </a:r>
                      <a:endParaRPr lang="it-IT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Segnaposto contenut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9692773"/>
              </p:ext>
            </p:extLst>
          </p:nvPr>
        </p:nvGraphicFramePr>
        <p:xfrm>
          <a:off x="4254500" y="2311400"/>
          <a:ext cx="4622799" cy="1404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54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085">
                <a:tc gridSpan="3">
                  <a:txBody>
                    <a:bodyPr/>
                    <a:lstStyle/>
                    <a:p>
                      <a:pPr algn="ctr"/>
                      <a:r>
                        <a:rPr lang="it-IT" sz="1200"/>
                        <a:t>provider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bigint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name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varchar</a:t>
                      </a:r>
                      <a:r>
                        <a:rPr lang="it-IT" sz="120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phonenumber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varchar</a:t>
                      </a:r>
                      <a:r>
                        <a:rPr lang="it-IT" sz="120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</a:t>
                      </a:r>
                      <a:r>
                        <a:rPr lang="it-IT" sz="1200" err="1"/>
                        <a:t>true</a:t>
                      </a:r>
                      <a:endParaRPr lang="it-IT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b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varchar</a:t>
                      </a:r>
                      <a:r>
                        <a:rPr lang="it-IT" sz="120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</a:t>
                      </a:r>
                      <a:r>
                        <a:rPr lang="it-IT" sz="1200" err="1"/>
                        <a:t>true</a:t>
                      </a:r>
                      <a:endParaRPr lang="it-IT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Segnaposto contenut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7178547"/>
              </p:ext>
            </p:extLst>
          </p:nvPr>
        </p:nvGraphicFramePr>
        <p:xfrm>
          <a:off x="2209800" y="4470400"/>
          <a:ext cx="4089400" cy="1188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33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085">
                <a:tc gridSpan="3">
                  <a:txBody>
                    <a:bodyPr/>
                    <a:lstStyle/>
                    <a:p>
                      <a:pPr algn="ctr"/>
                      <a:r>
                        <a:rPr lang="it-IT" sz="1200" err="1"/>
                        <a:t>product_provider</a:t>
                      </a:r>
                      <a:endParaRPr lang="it-IT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product_id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bigint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  <a:p>
                      <a:r>
                        <a:rPr lang="it-IT" sz="1200" b="1"/>
                        <a:t>FK </a:t>
                      </a:r>
                      <a:r>
                        <a:rPr lang="it-IT" sz="1200" b="1" err="1"/>
                        <a:t>product.id</a:t>
                      </a:r>
                      <a:endParaRPr lang="it-IT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provider_id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bigint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  <a:p>
                      <a:r>
                        <a:rPr lang="it-IT" sz="1200" b="1"/>
                        <a:t>FK </a:t>
                      </a:r>
                      <a:r>
                        <a:rPr lang="it-IT" sz="1200" b="1" err="1"/>
                        <a:t>provider.id</a:t>
                      </a:r>
                      <a:endParaRPr lang="it-IT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82179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Mettiamo</a:t>
            </a:r>
            <a:r>
              <a:rPr lang="en-US"/>
              <a:t> </a:t>
            </a:r>
            <a:r>
              <a:rPr lang="en-US" err="1"/>
              <a:t>tutto</a:t>
            </a:r>
            <a:r>
              <a:rPr lang="en-US"/>
              <a:t> in </a:t>
            </a:r>
            <a:r>
              <a:rPr lang="en-US" err="1"/>
              <a:t>pratica</a:t>
            </a:r>
            <a:endParaRPr lang="en-US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" b="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264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/>
              <a:t>Object-</a:t>
            </a:r>
            <a:r>
              <a:rPr lang="it-IT" err="1"/>
              <a:t>Relational-Mapping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974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Idea di base: </a:t>
            </a:r>
          </a:p>
          <a:p>
            <a:pPr lvl="1"/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corrisponde</a:t>
            </a:r>
            <a:r>
              <a:rPr lang="en-US" dirty="0"/>
              <a:t> ad una </a:t>
            </a:r>
            <a:r>
              <a:rPr lang="en-US" dirty="0" err="1"/>
              <a:t>tabella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attributo</a:t>
            </a:r>
            <a:r>
              <a:rPr lang="en-US" dirty="0"/>
              <a:t> (</a:t>
            </a:r>
            <a:r>
              <a:rPr lang="en-US" dirty="0" err="1"/>
              <a:t>variabile</a:t>
            </a:r>
            <a:r>
              <a:rPr lang="en-US" dirty="0"/>
              <a:t> di </a:t>
            </a:r>
            <a:r>
              <a:rPr lang="en-US" dirty="0" err="1"/>
              <a:t>istanza</a:t>
            </a:r>
            <a:r>
              <a:rPr lang="en-US" dirty="0"/>
              <a:t> di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primitivo</a:t>
            </a:r>
            <a:r>
              <a:rPr lang="en-US" dirty="0"/>
              <a:t> o wrapper, String, </a:t>
            </a:r>
            <a:r>
              <a:rPr lang="en-US" dirty="0" err="1"/>
              <a:t>tipo</a:t>
            </a:r>
            <a:r>
              <a:rPr lang="en-US" dirty="0"/>
              <a:t> data/tempo di </a:t>
            </a:r>
            <a:r>
              <a:rPr lang="en-US" dirty="0" err="1"/>
              <a:t>java.time</a:t>
            </a:r>
            <a:r>
              <a:rPr lang="en-US" dirty="0"/>
              <a:t>) </a:t>
            </a:r>
            <a:r>
              <a:rPr lang="en-US" dirty="0" err="1"/>
              <a:t>corrisponde</a:t>
            </a:r>
            <a:r>
              <a:rPr lang="en-US" dirty="0"/>
              <a:t> ad una </a:t>
            </a:r>
            <a:r>
              <a:rPr lang="en-US" dirty="0" err="1"/>
              <a:t>colonna</a:t>
            </a:r>
            <a:endParaRPr lang="en-US" dirty="0"/>
          </a:p>
          <a:p>
            <a:pPr lvl="1"/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oggetto</a:t>
            </a:r>
            <a:r>
              <a:rPr lang="en-US" dirty="0"/>
              <a:t> </a:t>
            </a:r>
            <a:r>
              <a:rPr lang="en-US" dirty="0" err="1"/>
              <a:t>corrisponde</a:t>
            </a:r>
            <a:r>
              <a:rPr lang="en-US" dirty="0"/>
              <a:t> ad una </a:t>
            </a:r>
            <a:r>
              <a:rPr lang="en-US" dirty="0" err="1"/>
              <a:t>riga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tabella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6294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Esercizio</a:t>
            </a:r>
            <a:r>
              <a:rPr lang="en-US" dirty="0"/>
              <a:t> 2 (10/12) </a:t>
            </a:r>
            <a:br>
              <a:rPr lang="en-US" dirty="0"/>
            </a:br>
            <a:r>
              <a:rPr lang="en-US" sz="2200" dirty="0"/>
              <a:t>class diagram per </a:t>
            </a:r>
            <a:r>
              <a:rPr lang="en-US" sz="2200" dirty="0" err="1"/>
              <a:t>il</a:t>
            </a:r>
            <a:r>
              <a:rPr lang="en-US" sz="2200" dirty="0"/>
              <a:t> punto 19</a:t>
            </a:r>
            <a:br>
              <a:rPr lang="en-US" sz="2200" dirty="0"/>
            </a:br>
            <a:r>
              <a:rPr lang="en-US" sz="2200" dirty="0"/>
              <a:t>(</a:t>
            </a:r>
            <a:r>
              <a:rPr lang="en-US" sz="2200" dirty="0" err="1"/>
              <a:t>vedi</a:t>
            </a:r>
            <a:r>
              <a:rPr lang="en-US" sz="2200" dirty="0"/>
              <a:t> </a:t>
            </a:r>
            <a:r>
              <a:rPr lang="en-US" sz="2200" dirty="0" err="1"/>
              <a:t>prossima</a:t>
            </a:r>
            <a:r>
              <a:rPr lang="en-US" sz="2200" dirty="0"/>
              <a:t> slide)</a:t>
            </a:r>
          </a:p>
        </p:txBody>
      </p:sp>
      <p:graphicFrame>
        <p:nvGraphicFramePr>
          <p:cNvPr id="5" name="Segnaposto contenuto 5"/>
          <p:cNvGraphicFramePr>
            <a:graphicFrameLocks/>
          </p:cNvGraphicFramePr>
          <p:nvPr/>
        </p:nvGraphicFramePr>
        <p:xfrm>
          <a:off x="3746500" y="1533149"/>
          <a:ext cx="1553290" cy="1191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Product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-id: Long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name</a:t>
                      </a:r>
                      <a:r>
                        <a:rPr lang="it-IT" sz="1050"/>
                        <a:t>:</a:t>
                      </a:r>
                      <a:r>
                        <a:rPr lang="it-IT" sz="1050" baseline="0"/>
                        <a:t>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</a:t>
                      </a:r>
                      <a:r>
                        <a:rPr lang="it-IT" sz="1050" baseline="0" err="1"/>
                        <a:t>description</a:t>
                      </a:r>
                      <a:r>
                        <a:rPr lang="it-IT" sz="1050" baseline="0"/>
                        <a:t>: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</a:t>
                      </a:r>
                      <a:r>
                        <a:rPr lang="it-IT" sz="1050" baseline="0" err="1"/>
                        <a:t>price</a:t>
                      </a:r>
                      <a:r>
                        <a:rPr lang="it-IT" sz="1050" baseline="0"/>
                        <a:t>: Float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Segnaposto contenuto 5"/>
          <p:cNvGraphicFramePr>
            <a:graphicFrameLocks/>
          </p:cNvGraphicFramePr>
          <p:nvPr/>
        </p:nvGraphicFramePr>
        <p:xfrm>
          <a:off x="6833870" y="1444249"/>
          <a:ext cx="2015719" cy="1351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Provider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-id: Long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name</a:t>
                      </a:r>
                      <a:r>
                        <a:rPr lang="it-IT" sz="1050"/>
                        <a:t>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phoneNumber</a:t>
                      </a:r>
                      <a:r>
                        <a:rPr lang="it-IT" sz="1050"/>
                        <a:t>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  <a:p>
                      <a:r>
                        <a:rPr lang="it-IT" sz="1050"/>
                        <a:t>-email: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baseline="0"/>
                        <a:t>-</a:t>
                      </a:r>
                      <a:r>
                        <a:rPr lang="it-IT" sz="1050" baseline="0" err="1"/>
                        <a:t>vatin</a:t>
                      </a:r>
                      <a:r>
                        <a:rPr lang="it-IT" sz="1050" baseline="0"/>
                        <a:t>: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Connettore 2 6"/>
          <p:cNvCxnSpPr>
            <a:stCxn id="5" idx="3"/>
            <a:endCxn id="6" idx="1"/>
          </p:cNvCxnSpPr>
          <p:nvPr/>
        </p:nvCxnSpPr>
        <p:spPr>
          <a:xfrm flipV="1">
            <a:off x="5299790" y="2120119"/>
            <a:ext cx="1534080" cy="8890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6271489" y="1684429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1..*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5363059" y="1680626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0..*</a:t>
            </a:r>
          </a:p>
        </p:txBody>
      </p:sp>
      <p:graphicFrame>
        <p:nvGraphicFramePr>
          <p:cNvPr id="10" name="Segnaposto contenuto 5"/>
          <p:cNvGraphicFramePr>
            <a:graphicFrameLocks/>
          </p:cNvGraphicFramePr>
          <p:nvPr/>
        </p:nvGraphicFramePr>
        <p:xfrm>
          <a:off x="345654" y="3301633"/>
          <a:ext cx="2011095" cy="871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Order</a:t>
                      </a:r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 dirty="0"/>
                        <a:t>-id: Long</a:t>
                      </a:r>
                    </a:p>
                    <a:p>
                      <a:r>
                        <a:rPr lang="it-IT" sz="1050" dirty="0"/>
                        <a:t>-</a:t>
                      </a:r>
                      <a:r>
                        <a:rPr lang="it-IT" sz="1050" dirty="0" err="1"/>
                        <a:t>creationTime</a:t>
                      </a:r>
                      <a:r>
                        <a:rPr lang="it-IT" sz="1050" dirty="0"/>
                        <a:t>:</a:t>
                      </a:r>
                      <a:r>
                        <a:rPr lang="it-IT" sz="1050" baseline="0" dirty="0"/>
                        <a:t> </a:t>
                      </a:r>
                      <a:r>
                        <a:rPr lang="it-IT" sz="1050" baseline="0" dirty="0" err="1"/>
                        <a:t>LocalDateTime</a:t>
                      </a:r>
                      <a:endParaRPr lang="it-IT" sz="1050" baseline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5"/>
          <p:cNvGraphicFramePr>
            <a:graphicFrameLocks/>
          </p:cNvGraphicFramePr>
          <p:nvPr/>
        </p:nvGraphicFramePr>
        <p:xfrm>
          <a:off x="3518939" y="3217258"/>
          <a:ext cx="2015719" cy="1031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err="1"/>
                        <a:t>OrderLine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-id: Long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unitPrice</a:t>
                      </a:r>
                      <a:r>
                        <a:rPr lang="it-IT" sz="1050"/>
                        <a:t>: Float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quantity</a:t>
                      </a:r>
                      <a:r>
                        <a:rPr lang="it-IT" sz="1050"/>
                        <a:t>: </a:t>
                      </a:r>
                      <a:r>
                        <a:rPr lang="it-IT" sz="1050" err="1"/>
                        <a:t>Integer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Connettore 2 11"/>
          <p:cNvCxnSpPr>
            <a:cxnSpLocks/>
            <a:stCxn id="10" idx="3"/>
            <a:endCxn id="11" idx="1"/>
          </p:cNvCxnSpPr>
          <p:nvPr/>
        </p:nvCxnSpPr>
        <p:spPr>
          <a:xfrm flipV="1">
            <a:off x="2356749" y="3733108"/>
            <a:ext cx="1162190" cy="4365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2943858" y="3406638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0..*</a:t>
            </a:r>
          </a:p>
        </p:txBody>
      </p:sp>
      <p:cxnSp>
        <p:nvCxnSpPr>
          <p:cNvPr id="14" name="Connettore 2 13"/>
          <p:cNvCxnSpPr>
            <a:stCxn id="11" idx="0"/>
            <a:endCxn id="5" idx="2"/>
          </p:cNvCxnSpPr>
          <p:nvPr/>
        </p:nvCxnSpPr>
        <p:spPr>
          <a:xfrm flipH="1" flipV="1">
            <a:off x="4523145" y="2724870"/>
            <a:ext cx="3653" cy="492388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Segnaposto contenuto 5"/>
          <p:cNvGraphicFramePr>
            <a:graphicFrameLocks/>
          </p:cNvGraphicFramePr>
          <p:nvPr/>
        </p:nvGraphicFramePr>
        <p:xfrm>
          <a:off x="345654" y="5075729"/>
          <a:ext cx="2011095" cy="1511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 err="1"/>
                        <a:t>Customer</a:t>
                      </a:r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 dirty="0"/>
                        <a:t>-id: Long</a:t>
                      </a:r>
                    </a:p>
                    <a:p>
                      <a:r>
                        <a:rPr lang="it-IT" sz="1050" dirty="0"/>
                        <a:t>-</a:t>
                      </a:r>
                      <a:r>
                        <a:rPr lang="it-IT" sz="1050" dirty="0" err="1"/>
                        <a:t>firstName</a:t>
                      </a:r>
                      <a:r>
                        <a:rPr lang="it-IT" sz="1050" dirty="0"/>
                        <a:t>:</a:t>
                      </a:r>
                      <a:r>
                        <a:rPr lang="it-IT" sz="1050" baseline="0" dirty="0"/>
                        <a:t>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</a:t>
                      </a:r>
                      <a:r>
                        <a:rPr lang="it-IT" sz="1050" baseline="0" dirty="0" err="1"/>
                        <a:t>lastName</a:t>
                      </a:r>
                      <a:r>
                        <a:rPr lang="it-IT" sz="1050" baseline="0" dirty="0"/>
                        <a:t>: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-email: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</a:t>
                      </a:r>
                      <a:r>
                        <a:rPr lang="it-IT" sz="1050" baseline="0" dirty="0" err="1"/>
                        <a:t>phoneNumber</a:t>
                      </a:r>
                      <a:r>
                        <a:rPr lang="it-IT" sz="1050" baseline="0" dirty="0"/>
                        <a:t>: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</a:t>
                      </a:r>
                      <a:r>
                        <a:rPr lang="it-IT" sz="1050" baseline="0" dirty="0" err="1"/>
                        <a:t>dateOfBirth</a:t>
                      </a:r>
                      <a:r>
                        <a:rPr lang="it-IT" sz="1050" baseline="0" dirty="0"/>
                        <a:t>: </a:t>
                      </a:r>
                      <a:r>
                        <a:rPr lang="it-IT" sz="1050" baseline="0" dirty="0" err="1"/>
                        <a:t>LocalDate</a:t>
                      </a:r>
                      <a:endParaRPr lang="it-IT" sz="1050" baseline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Segnaposto contenuto 5"/>
          <p:cNvGraphicFramePr>
            <a:graphicFrameLocks/>
          </p:cNvGraphicFramePr>
          <p:nvPr/>
        </p:nvGraphicFramePr>
        <p:xfrm>
          <a:off x="6836181" y="5079538"/>
          <a:ext cx="2015719" cy="1511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err="1"/>
                        <a:t>Address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-id: Long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street</a:t>
                      </a:r>
                      <a:r>
                        <a:rPr lang="it-IT" sz="1050"/>
                        <a:t>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  <a:p>
                      <a:r>
                        <a:rPr lang="it-IT" sz="1050"/>
                        <a:t>-city: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  <a:p>
                      <a:r>
                        <a:rPr lang="it-IT" sz="1050"/>
                        <a:t>-state:</a:t>
                      </a:r>
                      <a:r>
                        <a:rPr lang="it-IT" sz="1050" baseline="0"/>
                        <a:t>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</a:t>
                      </a:r>
                      <a:r>
                        <a:rPr lang="it-IT" sz="1050" baseline="0" err="1"/>
                        <a:t>zipcode</a:t>
                      </a:r>
                      <a:r>
                        <a:rPr lang="it-IT" sz="1050" baseline="0"/>
                        <a:t>: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-country: </a:t>
                      </a:r>
                      <a:r>
                        <a:rPr lang="it-IT" sz="1050" baseline="0" err="1"/>
                        <a:t>String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Connettore 2 18"/>
          <p:cNvCxnSpPr>
            <a:cxnSpLocks/>
            <a:stCxn id="17" idx="3"/>
            <a:endCxn id="18" idx="1"/>
          </p:cNvCxnSpPr>
          <p:nvPr/>
        </p:nvCxnSpPr>
        <p:spPr>
          <a:xfrm>
            <a:off x="2356749" y="5831609"/>
            <a:ext cx="4479432" cy="3809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cxnSpLocks/>
            <a:stCxn id="17" idx="0"/>
            <a:endCxn id="10" idx="2"/>
          </p:cNvCxnSpPr>
          <p:nvPr/>
        </p:nvCxnSpPr>
        <p:spPr>
          <a:xfrm flipV="1">
            <a:off x="1351201" y="4173314"/>
            <a:ext cx="0" cy="902415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/>
          <p:cNvSpPr txBox="1"/>
          <p:nvPr/>
        </p:nvSpPr>
        <p:spPr>
          <a:xfrm>
            <a:off x="1332166" y="4203737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0..*</a:t>
            </a:r>
          </a:p>
        </p:txBody>
      </p:sp>
      <p:cxnSp>
        <p:nvCxnSpPr>
          <p:cNvPr id="25" name="Connettore 2 24"/>
          <p:cNvCxnSpPr>
            <a:stCxn id="6" idx="2"/>
            <a:endCxn id="18" idx="0"/>
          </p:cNvCxnSpPr>
          <p:nvPr/>
        </p:nvCxnSpPr>
        <p:spPr>
          <a:xfrm>
            <a:off x="7841729" y="2795990"/>
            <a:ext cx="2311" cy="2283548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4526798" y="2895469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0..*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257CBA3-AC0C-EE41-9B00-ADB7B5236DF0}"/>
              </a:ext>
            </a:extLst>
          </p:cNvPr>
          <p:cNvSpPr txBox="1"/>
          <p:nvPr/>
        </p:nvSpPr>
        <p:spPr>
          <a:xfrm>
            <a:off x="339640" y="1322516"/>
            <a:ext cx="25982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Continuiamo</a:t>
            </a:r>
            <a:r>
              <a:rPr lang="en-US" sz="2800" dirty="0"/>
              <a:t> a </a:t>
            </a:r>
            <a:r>
              <a:rPr lang="en-US" sz="2800" dirty="0" err="1"/>
              <a:t>lavorare</a:t>
            </a:r>
            <a:r>
              <a:rPr lang="en-US" sz="2800" dirty="0"/>
              <a:t> </a:t>
            </a:r>
            <a:r>
              <a:rPr lang="en-US" sz="2800" dirty="0" err="1"/>
              <a:t>sul</a:t>
            </a:r>
            <a:r>
              <a:rPr lang="en-US" sz="2800" dirty="0"/>
              <a:t> </a:t>
            </a:r>
            <a:r>
              <a:rPr lang="en-US" sz="2800" dirty="0" err="1"/>
              <a:t>progetto</a:t>
            </a:r>
            <a:r>
              <a:rPr lang="en-US" sz="2800" dirty="0"/>
              <a:t> Eclipse </a:t>
            </a:r>
            <a:r>
              <a:rPr lang="en-US" sz="2800" b="1" dirty="0"/>
              <a:t>siw-jpa-es2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164186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61339E-656F-6F4B-81D1-66A08752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2 (11/12)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DA1D8D-0E94-8348-8FAF-4054A8532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19. </a:t>
            </a:r>
            <a:r>
              <a:rPr lang="en-US" sz="2400" dirty="0" err="1"/>
              <a:t>Aggiungere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codice</a:t>
            </a:r>
            <a:r>
              <a:rPr lang="en-US" sz="2400" dirty="0"/>
              <a:t> </a:t>
            </a:r>
            <a:r>
              <a:rPr lang="en-US" sz="2400" dirty="0" err="1"/>
              <a:t>della</a:t>
            </a:r>
            <a:r>
              <a:rPr lang="en-US" sz="2400" dirty="0"/>
              <a:t> </a:t>
            </a:r>
            <a:r>
              <a:rPr lang="en-US" sz="2400" dirty="0" err="1"/>
              <a:t>classe</a:t>
            </a:r>
            <a:r>
              <a:rPr lang="en-US" sz="2400" dirty="0"/>
              <a:t> </a:t>
            </a:r>
            <a:r>
              <a:rPr lang="en-US" sz="2400" b="1" dirty="0"/>
              <a:t>Provider</a:t>
            </a:r>
            <a:r>
              <a:rPr lang="en-US" sz="2400" dirty="0"/>
              <a:t> e </a:t>
            </a:r>
            <a:r>
              <a:rPr lang="en-US" sz="2400" dirty="0" err="1"/>
              <a:t>modificare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codice</a:t>
            </a:r>
            <a:r>
              <a:rPr lang="en-US" sz="2400" dirty="0"/>
              <a:t> </a:t>
            </a:r>
            <a:r>
              <a:rPr lang="en-US" sz="2400" dirty="0" err="1"/>
              <a:t>della</a:t>
            </a:r>
            <a:r>
              <a:rPr lang="en-US" sz="2400" dirty="0"/>
              <a:t> </a:t>
            </a:r>
            <a:r>
              <a:rPr lang="en-US" sz="2400" dirty="0" err="1"/>
              <a:t>classe</a:t>
            </a:r>
            <a:r>
              <a:rPr lang="en-US" sz="2400" dirty="0"/>
              <a:t> </a:t>
            </a:r>
            <a:r>
              <a:rPr lang="en-US" sz="2400" b="1" dirty="0"/>
              <a:t>Product</a:t>
            </a:r>
            <a:r>
              <a:rPr lang="en-US" sz="2400" dirty="0"/>
              <a:t> </a:t>
            </a:r>
            <a:r>
              <a:rPr lang="en-US" sz="2400" dirty="0" err="1"/>
              <a:t>rappresentate</a:t>
            </a:r>
            <a:r>
              <a:rPr lang="en-US" sz="2400" dirty="0"/>
              <a:t> </a:t>
            </a:r>
            <a:r>
              <a:rPr lang="en-US" sz="2400" dirty="0" err="1"/>
              <a:t>nel</a:t>
            </a:r>
            <a:r>
              <a:rPr lang="en-US" sz="2400" dirty="0"/>
              <a:t> class </a:t>
            </a:r>
            <a:br>
              <a:rPr lang="en-US" sz="2400" dirty="0"/>
            </a:br>
            <a:r>
              <a:rPr lang="en-US" sz="2400" dirty="0"/>
              <a:t>       diagram </a:t>
            </a:r>
            <a:r>
              <a:rPr lang="en-US" sz="2400" dirty="0" err="1"/>
              <a:t>della</a:t>
            </a:r>
            <a:r>
              <a:rPr lang="en-US" sz="2400" dirty="0"/>
              <a:t> slide </a:t>
            </a:r>
            <a:r>
              <a:rPr lang="en-US" sz="2400" dirty="0" err="1"/>
              <a:t>precedente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20. </a:t>
            </a:r>
            <a:r>
              <a:rPr lang="en-US" sz="2400" dirty="0" err="1"/>
              <a:t>Quante</a:t>
            </a:r>
            <a:r>
              <a:rPr lang="en-US" sz="2400" dirty="0"/>
              <a:t> </a:t>
            </a:r>
            <a:r>
              <a:rPr lang="en-US" sz="2400" dirty="0" err="1"/>
              <a:t>tabelle</a:t>
            </a:r>
            <a:r>
              <a:rPr lang="en-US" sz="2400" dirty="0"/>
              <a:t> ci </a:t>
            </a:r>
            <a:r>
              <a:rPr lang="en-US" sz="2400" dirty="0" err="1"/>
              <a:t>aspettiamo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saranno</a:t>
            </a:r>
            <a:r>
              <a:rPr lang="en-US" sz="2400" dirty="0"/>
              <a:t> create da JPA? 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dirty="0" err="1"/>
              <a:t>Scrivere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numero</a:t>
            </a:r>
            <a:r>
              <a:rPr lang="en-US" sz="2400" dirty="0"/>
              <a:t> di un </a:t>
            </a:r>
            <a:r>
              <a:rPr lang="en-US" sz="2400" dirty="0" err="1"/>
              <a:t>foglio</a:t>
            </a:r>
            <a:r>
              <a:rPr lang="en-US" sz="2400" dirty="0"/>
              <a:t> di carta. </a:t>
            </a:r>
            <a:r>
              <a:rPr lang="en-US" sz="2400" dirty="0" err="1"/>
              <a:t>Sullo</a:t>
            </a:r>
            <a:r>
              <a:rPr lang="en-US" sz="2400" dirty="0"/>
              <a:t> </a:t>
            </a:r>
            <a:r>
              <a:rPr lang="en-US" sz="2400" dirty="0" err="1"/>
              <a:t>stesso</a:t>
            </a:r>
            <a:r>
              <a:rPr lang="en-US" sz="2400" dirty="0"/>
              <a:t> </a:t>
            </a:r>
            <a:r>
              <a:rPr lang="en-US" sz="2400" dirty="0" err="1"/>
              <a:t>foglio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dirty="0" err="1"/>
              <a:t>scrivere</a:t>
            </a:r>
            <a:r>
              <a:rPr lang="en-US" sz="2400" dirty="0"/>
              <a:t> lo schema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tabelle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ci </a:t>
            </a:r>
            <a:r>
              <a:rPr lang="en-US" sz="2400" dirty="0" err="1"/>
              <a:t>aspettiamo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dirty="0" err="1"/>
              <a:t>saranno</a:t>
            </a:r>
            <a:r>
              <a:rPr lang="en-US" sz="2400" dirty="0"/>
              <a:t> create da JPA</a:t>
            </a:r>
          </a:p>
          <a:p>
            <a:pPr marL="0" indent="0">
              <a:buNone/>
            </a:pPr>
            <a:r>
              <a:rPr lang="en-US" sz="2400" dirty="0"/>
              <a:t>21. </a:t>
            </a:r>
            <a:r>
              <a:rPr lang="en-US" sz="2400" dirty="0" err="1"/>
              <a:t>Eseguire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programma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(</a:t>
            </a:r>
            <a:r>
              <a:rPr lang="en-US" sz="2400" dirty="0" err="1"/>
              <a:t>tasto</a:t>
            </a:r>
            <a:r>
              <a:rPr lang="en-US" sz="2400" dirty="0"/>
              <a:t> </a:t>
            </a:r>
            <a:r>
              <a:rPr lang="en-US" sz="2400" dirty="0" err="1"/>
              <a:t>destro</a:t>
            </a:r>
            <a:r>
              <a:rPr lang="en-US" sz="2400" dirty="0"/>
              <a:t> </a:t>
            </a:r>
            <a:r>
              <a:rPr lang="en-US" sz="2400" dirty="0" err="1"/>
              <a:t>sulla</a:t>
            </a:r>
            <a:r>
              <a:rPr lang="en-US" sz="2400" dirty="0"/>
              <a:t> </a:t>
            </a:r>
            <a:r>
              <a:rPr lang="en-US" sz="2400" dirty="0" err="1"/>
              <a:t>classe</a:t>
            </a:r>
            <a:r>
              <a:rPr lang="en-US" sz="2400" dirty="0"/>
              <a:t> Main -&gt; Run As -&gt; Java Application)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22. </a:t>
            </a:r>
            <a:r>
              <a:rPr lang="en-US" sz="2400" dirty="0" err="1"/>
              <a:t>Controllare</a:t>
            </a:r>
            <a:r>
              <a:rPr lang="en-US" sz="2400" dirty="0"/>
              <a:t> lo schema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tabelle</a:t>
            </a:r>
            <a:r>
              <a:rPr lang="en-US" sz="2400" dirty="0"/>
              <a:t> create dal JPA 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dirty="0" err="1"/>
              <a:t>nel</a:t>
            </a:r>
            <a:r>
              <a:rPr lang="en-US" sz="2400" dirty="0"/>
              <a:t> database</a:t>
            </a:r>
            <a:r>
              <a:rPr lang="en-US" sz="2400" b="1" dirty="0"/>
              <a:t> products </a:t>
            </a:r>
            <a:r>
              <a:rPr lang="en-US" sz="2400" dirty="0"/>
              <a:t>e </a:t>
            </a:r>
            <a:r>
              <a:rPr lang="en-US" sz="2400" dirty="0" err="1"/>
              <a:t>confrontarle</a:t>
            </a:r>
            <a:r>
              <a:rPr lang="en-US" sz="2400" dirty="0"/>
              <a:t> con lo schema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dirty="0" err="1"/>
              <a:t>abbiamo</a:t>
            </a:r>
            <a:r>
              <a:rPr lang="en-US" sz="2400" dirty="0"/>
              <a:t> </a:t>
            </a:r>
            <a:r>
              <a:rPr lang="en-US" sz="2400" dirty="0" err="1"/>
              <a:t>scritto</a:t>
            </a:r>
            <a:r>
              <a:rPr lang="en-US" sz="2400" dirty="0"/>
              <a:t> al punto 20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			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675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61339E-656F-6F4B-81D1-66A08752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2 (12/12)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DA1D8D-0E94-8348-8FAF-4054A8532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19-bis. Se </a:t>
            </a:r>
            <a:r>
              <a:rPr lang="en-US" sz="2400" dirty="0" err="1"/>
              <a:t>abbiamo</a:t>
            </a:r>
            <a:r>
              <a:rPr lang="en-US" sz="2400" dirty="0"/>
              <a:t> </a:t>
            </a:r>
            <a:r>
              <a:rPr lang="en-US" sz="2400" dirty="0" err="1"/>
              <a:t>svolto</a:t>
            </a:r>
            <a:r>
              <a:rPr lang="en-US" sz="2400" dirty="0"/>
              <a:t> </a:t>
            </a:r>
            <a:r>
              <a:rPr lang="en-US" sz="2400" dirty="0" err="1"/>
              <a:t>correttamente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mapping </a:t>
            </a:r>
            <a:r>
              <a:rPr lang="en-US" sz="2400" dirty="0" err="1"/>
              <a:t>della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      </a:t>
            </a:r>
            <a:r>
              <a:rPr lang="en-US" sz="2400" dirty="0" err="1"/>
              <a:t>associazione</a:t>
            </a:r>
            <a:r>
              <a:rPr lang="en-US" sz="2400" dirty="0"/>
              <a:t> </a:t>
            </a:r>
            <a:r>
              <a:rPr lang="en-US" sz="2400" dirty="0" err="1"/>
              <a:t>tra</a:t>
            </a:r>
            <a:r>
              <a:rPr lang="en-US" sz="2400" dirty="0"/>
              <a:t> Product e Provider, in una </a:t>
            </a:r>
            <a:r>
              <a:rPr lang="en-US" sz="2400" dirty="0" err="1"/>
              <a:t>delle</a:t>
            </a:r>
            <a:r>
              <a:rPr lang="en-US" sz="2400" dirty="0"/>
              <a:t> due </a:t>
            </a:r>
            <a:r>
              <a:rPr lang="en-US" sz="2400" dirty="0" err="1"/>
              <a:t>classi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      </a:t>
            </a:r>
            <a:r>
              <a:rPr lang="en-US" sz="2400" dirty="0" err="1"/>
              <a:t>abbiamo</a:t>
            </a:r>
            <a:r>
              <a:rPr lang="en-US" sz="2400" dirty="0"/>
              <a:t> </a:t>
            </a:r>
            <a:r>
              <a:rPr lang="en-US" sz="2400" dirty="0" err="1"/>
              <a:t>usato</a:t>
            </a:r>
            <a:r>
              <a:rPr lang="en-US" sz="2400" dirty="0"/>
              <a:t> </a:t>
            </a:r>
            <a:r>
              <a:rPr lang="en-US" sz="2400" dirty="0" err="1"/>
              <a:t>l'attributo</a:t>
            </a:r>
            <a:r>
              <a:rPr lang="en-US" sz="2400" dirty="0"/>
              <a:t> </a:t>
            </a:r>
            <a:r>
              <a:rPr lang="en-US" sz="2400" dirty="0" err="1"/>
              <a:t>mappedBy</a:t>
            </a:r>
            <a:r>
              <a:rPr lang="en-US" sz="2400" dirty="0"/>
              <a:t> </a:t>
            </a:r>
            <a:r>
              <a:rPr lang="en-US" sz="2400" dirty="0" err="1"/>
              <a:t>nella</a:t>
            </a:r>
            <a:r>
              <a:rPr lang="en-US" sz="2400" dirty="0"/>
              <a:t> </a:t>
            </a:r>
            <a:r>
              <a:rPr lang="en-US" sz="2400" dirty="0" err="1"/>
              <a:t>relazione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      many-to-many. </a:t>
            </a:r>
            <a:r>
              <a:rPr lang="en-US" sz="2400" dirty="0" err="1"/>
              <a:t>Provare</a:t>
            </a:r>
            <a:r>
              <a:rPr lang="en-US" sz="2400" dirty="0"/>
              <a:t> a </a:t>
            </a:r>
            <a:r>
              <a:rPr lang="en-US" sz="2400" dirty="0" err="1"/>
              <a:t>rimuovere</a:t>
            </a:r>
            <a:r>
              <a:rPr lang="en-US" sz="2400" dirty="0"/>
              <a:t> </a:t>
            </a:r>
            <a:r>
              <a:rPr lang="en-US" sz="2400" dirty="0" err="1"/>
              <a:t>l'attributo</a:t>
            </a:r>
            <a:r>
              <a:rPr lang="en-US" sz="2400" dirty="0"/>
              <a:t> </a:t>
            </a:r>
            <a:r>
              <a:rPr lang="en-US" sz="2400" dirty="0" err="1"/>
              <a:t>mappedBy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20-bis. </a:t>
            </a:r>
            <a:r>
              <a:rPr lang="en-US" sz="2400" dirty="0" err="1"/>
              <a:t>Quante</a:t>
            </a:r>
            <a:r>
              <a:rPr lang="en-US" sz="2400" dirty="0"/>
              <a:t> </a:t>
            </a:r>
            <a:r>
              <a:rPr lang="en-US" sz="2400" dirty="0" err="1"/>
              <a:t>tabelle</a:t>
            </a:r>
            <a:r>
              <a:rPr lang="en-US" sz="2400" dirty="0"/>
              <a:t> ci </a:t>
            </a:r>
            <a:r>
              <a:rPr lang="en-US" sz="2400" dirty="0" err="1"/>
              <a:t>aspettiamo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saranno</a:t>
            </a:r>
            <a:r>
              <a:rPr lang="en-US" sz="2400" dirty="0"/>
              <a:t> create da JPA? </a:t>
            </a:r>
            <a:br>
              <a:rPr lang="en-US" sz="2400" dirty="0"/>
            </a:br>
            <a:r>
              <a:rPr lang="en-US" sz="2400" dirty="0"/>
              <a:t>             </a:t>
            </a:r>
            <a:r>
              <a:rPr lang="en-US" sz="2400" dirty="0" err="1"/>
              <a:t>Scrivere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numero</a:t>
            </a:r>
            <a:r>
              <a:rPr lang="en-US" sz="2400" dirty="0"/>
              <a:t> di un </a:t>
            </a:r>
            <a:r>
              <a:rPr lang="en-US" sz="2400" dirty="0" err="1"/>
              <a:t>foglio</a:t>
            </a:r>
            <a:r>
              <a:rPr lang="en-US" sz="2400" dirty="0"/>
              <a:t> di carta. </a:t>
            </a:r>
            <a:r>
              <a:rPr lang="en-US" sz="2400" dirty="0" err="1"/>
              <a:t>Sullo</a:t>
            </a:r>
            <a:r>
              <a:rPr lang="en-US" sz="2400" dirty="0"/>
              <a:t> </a:t>
            </a:r>
            <a:r>
              <a:rPr lang="en-US" sz="2400" dirty="0" err="1"/>
              <a:t>stesso</a:t>
            </a:r>
            <a:r>
              <a:rPr lang="en-US" sz="2400" dirty="0"/>
              <a:t> </a:t>
            </a:r>
            <a:r>
              <a:rPr lang="en-US" sz="2400" dirty="0" err="1"/>
              <a:t>foglio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      </a:t>
            </a:r>
            <a:r>
              <a:rPr lang="en-US" sz="2400" dirty="0" err="1"/>
              <a:t>scrivere</a:t>
            </a:r>
            <a:r>
              <a:rPr lang="en-US" sz="2400" dirty="0"/>
              <a:t> lo schema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tabelle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ci </a:t>
            </a:r>
            <a:r>
              <a:rPr lang="en-US" sz="2400" dirty="0" err="1"/>
              <a:t>aspettiamo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      </a:t>
            </a:r>
            <a:r>
              <a:rPr lang="en-US" sz="2400" dirty="0" err="1"/>
              <a:t>saranno</a:t>
            </a:r>
            <a:r>
              <a:rPr lang="en-US" sz="2400" dirty="0"/>
              <a:t> create da JPA. </a:t>
            </a:r>
            <a:r>
              <a:rPr lang="en-US" sz="2400" dirty="0" err="1"/>
              <a:t>Confrontare</a:t>
            </a:r>
            <a:r>
              <a:rPr lang="en-US" sz="2400" dirty="0"/>
              <a:t> </a:t>
            </a:r>
            <a:r>
              <a:rPr lang="en-US" sz="2400" dirty="0" err="1"/>
              <a:t>questo</a:t>
            </a:r>
            <a:r>
              <a:rPr lang="en-US" sz="2400" dirty="0"/>
              <a:t> schema con </a:t>
            </a:r>
            <a:r>
              <a:rPr lang="en-US" sz="2400" dirty="0" err="1"/>
              <a:t>quello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      </a:t>
            </a:r>
            <a:r>
              <a:rPr lang="en-US" sz="2400" dirty="0" err="1"/>
              <a:t>dell'esercizio</a:t>
            </a:r>
            <a:r>
              <a:rPr lang="en-US" sz="2400" dirty="0"/>
              <a:t> 19. </a:t>
            </a:r>
          </a:p>
          <a:p>
            <a:pPr marL="0" indent="0">
              <a:buNone/>
            </a:pPr>
            <a:r>
              <a:rPr lang="en-US" sz="2400" dirty="0"/>
              <a:t>21-bis. </a:t>
            </a:r>
            <a:r>
              <a:rPr lang="en-US" sz="2400" dirty="0" err="1"/>
              <a:t>Eseguire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programma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       (</a:t>
            </a:r>
            <a:r>
              <a:rPr lang="en-US" sz="2400" dirty="0" err="1"/>
              <a:t>tasto</a:t>
            </a:r>
            <a:r>
              <a:rPr lang="en-US" sz="2400" dirty="0"/>
              <a:t> </a:t>
            </a:r>
            <a:r>
              <a:rPr lang="en-US" sz="2400" dirty="0" err="1"/>
              <a:t>destro</a:t>
            </a:r>
            <a:r>
              <a:rPr lang="en-US" sz="2400" dirty="0"/>
              <a:t> </a:t>
            </a:r>
            <a:r>
              <a:rPr lang="en-US" sz="2400" dirty="0" err="1"/>
              <a:t>sulla</a:t>
            </a:r>
            <a:r>
              <a:rPr lang="en-US" sz="2400" dirty="0"/>
              <a:t> </a:t>
            </a:r>
            <a:r>
              <a:rPr lang="en-US" sz="2400" dirty="0" err="1"/>
              <a:t>classe</a:t>
            </a:r>
            <a:r>
              <a:rPr lang="en-US" sz="2400" dirty="0"/>
              <a:t> Main -&gt; Run As -&gt; Java Application)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22-bis. </a:t>
            </a:r>
            <a:r>
              <a:rPr lang="en-US" sz="2400" dirty="0" err="1"/>
              <a:t>Controllare</a:t>
            </a:r>
            <a:r>
              <a:rPr lang="en-US" sz="2400" dirty="0"/>
              <a:t> lo schema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tabelle</a:t>
            </a:r>
            <a:r>
              <a:rPr lang="en-US" sz="2400" dirty="0"/>
              <a:t> create dal JPA </a:t>
            </a:r>
            <a:br>
              <a:rPr lang="en-US" sz="2400" dirty="0"/>
            </a:br>
            <a:r>
              <a:rPr lang="en-US" sz="2400" dirty="0"/>
              <a:t>             </a:t>
            </a:r>
            <a:r>
              <a:rPr lang="en-US" sz="2400" dirty="0" err="1"/>
              <a:t>nel</a:t>
            </a:r>
            <a:r>
              <a:rPr lang="en-US" sz="2400" dirty="0"/>
              <a:t> database</a:t>
            </a:r>
            <a:r>
              <a:rPr lang="en-US" sz="2400" b="1" dirty="0"/>
              <a:t> products </a:t>
            </a:r>
            <a:r>
              <a:rPr lang="en-US" sz="2400" dirty="0"/>
              <a:t>e </a:t>
            </a:r>
            <a:r>
              <a:rPr lang="en-US" sz="2400" dirty="0" err="1"/>
              <a:t>confrontarle</a:t>
            </a:r>
            <a:r>
              <a:rPr lang="en-US" sz="2400" dirty="0"/>
              <a:t> con lo schema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      </a:t>
            </a:r>
            <a:r>
              <a:rPr lang="en-US" sz="2400" dirty="0" err="1"/>
              <a:t>abbiamo</a:t>
            </a:r>
            <a:r>
              <a:rPr lang="en-US" sz="2400" dirty="0"/>
              <a:t> </a:t>
            </a:r>
            <a:r>
              <a:rPr lang="en-US" sz="2400" dirty="0" err="1"/>
              <a:t>scritto</a:t>
            </a:r>
            <a:r>
              <a:rPr lang="en-US" sz="2400" dirty="0"/>
              <a:t> al punto 20-bis. </a:t>
            </a:r>
            <a:br>
              <a:rPr lang="en-US" sz="2400" dirty="0"/>
            </a:br>
            <a:r>
              <a:rPr lang="en-US" sz="2400" dirty="0"/>
              <a:t>             </a:t>
            </a:r>
            <a:r>
              <a:rPr lang="en-US" sz="2400" dirty="0" err="1"/>
              <a:t>Aggiungere</a:t>
            </a:r>
            <a:r>
              <a:rPr lang="en-US" sz="2400" dirty="0"/>
              <a:t> </a:t>
            </a:r>
            <a:r>
              <a:rPr lang="en-US" sz="2400" dirty="0" err="1"/>
              <a:t>l'attributo</a:t>
            </a:r>
            <a:r>
              <a:rPr lang="en-US" sz="2400" dirty="0"/>
              <a:t> </a:t>
            </a:r>
            <a:r>
              <a:rPr lang="en-US" sz="2400" dirty="0" err="1"/>
              <a:t>mappedBy</a:t>
            </a:r>
            <a:r>
              <a:rPr lang="en-US" sz="2400" dirty="0"/>
              <a:t> (</a:t>
            </a:r>
            <a:r>
              <a:rPr lang="en-US" sz="2400" dirty="0" err="1"/>
              <a:t>soluzione</a:t>
            </a:r>
            <a:r>
              <a:rPr lang="en-US" sz="2400" dirty="0"/>
              <a:t> </a:t>
            </a:r>
            <a:r>
              <a:rPr lang="en-US" sz="2400" dirty="0" err="1"/>
              <a:t>corretta</a:t>
            </a:r>
            <a:r>
              <a:rPr lang="en-US" sz="2400" dirty="0"/>
              <a:t>).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							FINE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9240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Cardinalità</a:t>
            </a:r>
            <a:r>
              <a:rPr lang="en-US"/>
              <a:t> e </a:t>
            </a:r>
            <a:r>
              <a:rPr lang="en-US" err="1"/>
              <a:t>direzione</a:t>
            </a:r>
            <a:r>
              <a:rPr lang="en-US"/>
              <a:t> </a:t>
            </a:r>
            <a:r>
              <a:rPr lang="en-US" err="1"/>
              <a:t>tra</a:t>
            </a:r>
            <a:r>
              <a:rPr lang="en-US"/>
              <a:t> </a:t>
            </a:r>
            <a:r>
              <a:rPr lang="en-US" err="1"/>
              <a:t>entità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 </a:t>
            </a:r>
            <a:r>
              <a:rPr lang="en-US" err="1"/>
              <a:t>concetti</a:t>
            </a:r>
            <a:r>
              <a:rPr lang="en-US"/>
              <a:t> </a:t>
            </a:r>
            <a:r>
              <a:rPr lang="en-US" err="1"/>
              <a:t>visti</a:t>
            </a:r>
            <a:r>
              <a:rPr lang="en-US"/>
              <a:t> </a:t>
            </a:r>
            <a:r>
              <a:rPr lang="en-US" err="1"/>
              <a:t>fino</a:t>
            </a:r>
            <a:r>
              <a:rPr lang="en-US"/>
              <a:t> ad </a:t>
            </a:r>
            <a:r>
              <a:rPr lang="en-US" err="1"/>
              <a:t>ora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applicano</a:t>
            </a:r>
            <a:r>
              <a:rPr lang="en-US"/>
              <a:t> </a:t>
            </a:r>
            <a:r>
              <a:rPr lang="en-US" err="1"/>
              <a:t>nelle</a:t>
            </a:r>
            <a:r>
              <a:rPr lang="en-US"/>
              <a:t> diverse </a:t>
            </a:r>
            <a:r>
              <a:rPr lang="en-US" err="1"/>
              <a:t>combinazioni</a:t>
            </a:r>
            <a:r>
              <a:rPr lang="en-US"/>
              <a:t> di </a:t>
            </a:r>
            <a:r>
              <a:rPr lang="en-US" err="1"/>
              <a:t>cardinalità</a:t>
            </a:r>
            <a:r>
              <a:rPr lang="en-US"/>
              <a:t> e </a:t>
            </a:r>
            <a:r>
              <a:rPr lang="en-US" err="1"/>
              <a:t>direzione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388931"/>
              </p:ext>
            </p:extLst>
          </p:nvPr>
        </p:nvGraphicFramePr>
        <p:xfrm>
          <a:off x="1803400" y="3159443"/>
          <a:ext cx="58547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2000" b="1"/>
                        <a:t>CARDINALITA'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b="1"/>
                        <a:t>DIREZIONE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err="1"/>
                        <a:t>OneToOne</a:t>
                      </a:r>
                      <a:endParaRPr lang="it-IT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err="1"/>
                        <a:t>unidirectional</a:t>
                      </a:r>
                      <a:endParaRPr lang="it-IT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err="1"/>
                        <a:t>OneToOne</a:t>
                      </a:r>
                      <a:endParaRPr lang="it-IT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err="1"/>
                        <a:t>bidirectional</a:t>
                      </a:r>
                      <a:endParaRPr lang="it-IT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err="1"/>
                        <a:t>OneToMany</a:t>
                      </a:r>
                      <a:endParaRPr lang="it-IT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err="1"/>
                        <a:t>unidirectional</a:t>
                      </a:r>
                      <a:endParaRPr lang="it-IT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dirty="0" err="1"/>
                        <a:t>ManyToOne</a:t>
                      </a:r>
                      <a:r>
                        <a:rPr lang="it-IT" sz="2000" dirty="0"/>
                        <a:t>/</a:t>
                      </a:r>
                      <a:r>
                        <a:rPr lang="it-IT" sz="2000" dirty="0" err="1"/>
                        <a:t>OneToMany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err="1"/>
                        <a:t>bidirectional</a:t>
                      </a:r>
                      <a:endParaRPr lang="it-IT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err="1"/>
                        <a:t>ManyToOne</a:t>
                      </a:r>
                      <a:endParaRPr lang="it-IT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err="1"/>
                        <a:t>unidirectional</a:t>
                      </a:r>
                      <a:endParaRPr lang="it-IT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err="1"/>
                        <a:t>ManyToMany</a:t>
                      </a:r>
                      <a:endParaRPr lang="it-IT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err="1"/>
                        <a:t>unidirectional</a:t>
                      </a:r>
                      <a:endParaRPr lang="it-IT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err="1"/>
                        <a:t>ManyToMany</a:t>
                      </a:r>
                      <a:endParaRPr lang="it-IT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 err="1"/>
                        <a:t>bidirectional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7602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Mettiamo</a:t>
            </a:r>
            <a:r>
              <a:rPr lang="en-US"/>
              <a:t> </a:t>
            </a:r>
            <a:r>
              <a:rPr lang="en-US" err="1"/>
              <a:t>tutto</a:t>
            </a:r>
            <a:r>
              <a:rPr lang="en-US"/>
              <a:t> in </a:t>
            </a:r>
            <a:r>
              <a:rPr lang="en-US" err="1"/>
              <a:t>pratica</a:t>
            </a:r>
            <a:endParaRPr lang="en-US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" b="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7017644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4588C3-42CD-754F-B7E9-C9571962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3</a:t>
            </a:r>
          </a:p>
        </p:txBody>
      </p:sp>
      <p:sp>
        <p:nvSpPr>
          <p:cNvPr id="18" name="Segnaposto contenuto 17">
            <a:extLst>
              <a:ext uri="{FF2B5EF4-FFF2-40B4-BE49-F238E27FC236}">
                <a16:creationId xmlns:a16="http://schemas.microsoft.com/office/drawing/2014/main" id="{594BF8ED-5FFE-074C-AEA5-CD4552505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29832"/>
          </a:xfrm>
        </p:spPr>
        <p:txBody>
          <a:bodyPr>
            <a:normAutofit/>
          </a:bodyPr>
          <a:lstStyle/>
          <a:p>
            <a:r>
              <a:rPr lang="en-US" sz="2800" dirty="0"/>
              <a:t>Il class diagram in </a:t>
            </a:r>
            <a:r>
              <a:rPr lang="en-US" sz="2800" dirty="0" err="1"/>
              <a:t>figura</a:t>
            </a:r>
            <a:r>
              <a:rPr lang="en-US" sz="2800" dirty="0"/>
              <a:t> </a:t>
            </a:r>
            <a:r>
              <a:rPr lang="en-US" sz="2800" dirty="0" err="1"/>
              <a:t>modella</a:t>
            </a:r>
            <a:r>
              <a:rPr lang="en-US" sz="2800" dirty="0"/>
              <a:t> la </a:t>
            </a:r>
            <a:r>
              <a:rPr lang="en-US" sz="2800" dirty="0" err="1"/>
              <a:t>seguente</a:t>
            </a:r>
            <a:r>
              <a:rPr lang="en-US" sz="2800" dirty="0"/>
              <a:t> </a:t>
            </a:r>
            <a:r>
              <a:rPr lang="en-US" sz="2800" dirty="0" err="1"/>
              <a:t>realtà</a:t>
            </a:r>
            <a:r>
              <a:rPr lang="en-US" sz="2800" dirty="0"/>
              <a:t>:</a:t>
            </a:r>
          </a:p>
          <a:p>
            <a:pPr lvl="1"/>
            <a:r>
              <a:rPr lang="en-US" sz="2400" dirty="0"/>
              <a:t>Un </a:t>
            </a:r>
            <a:r>
              <a:rPr lang="en-US" sz="2400" dirty="0" err="1"/>
              <a:t>professore</a:t>
            </a:r>
            <a:r>
              <a:rPr lang="en-US" sz="2400" dirty="0"/>
              <a:t> </a:t>
            </a:r>
            <a:r>
              <a:rPr lang="en-US" sz="2400" dirty="0" err="1"/>
              <a:t>è</a:t>
            </a:r>
            <a:r>
              <a:rPr lang="en-US" sz="2400" dirty="0"/>
              <a:t> </a:t>
            </a:r>
            <a:r>
              <a:rPr lang="en-US" sz="2400" dirty="0" err="1"/>
              <a:t>titolare</a:t>
            </a:r>
            <a:r>
              <a:rPr lang="en-US" sz="2400" dirty="0"/>
              <a:t> di </a:t>
            </a:r>
            <a:r>
              <a:rPr lang="en-US" sz="2400" dirty="0" err="1"/>
              <a:t>uno</a:t>
            </a:r>
            <a:r>
              <a:rPr lang="en-US" sz="2400" dirty="0"/>
              <a:t> o </a:t>
            </a:r>
            <a:r>
              <a:rPr lang="en-US" sz="2400" dirty="0" err="1"/>
              <a:t>più</a:t>
            </a:r>
            <a:r>
              <a:rPr lang="en-US" sz="2400" dirty="0"/>
              <a:t> </a:t>
            </a:r>
            <a:r>
              <a:rPr lang="en-US" sz="2400" dirty="0" err="1"/>
              <a:t>corsi</a:t>
            </a:r>
            <a:endParaRPr lang="en-US" sz="2400" dirty="0"/>
          </a:p>
          <a:p>
            <a:pPr lvl="1"/>
            <a:r>
              <a:rPr lang="en-US" sz="2400" dirty="0"/>
              <a:t>Un </a:t>
            </a:r>
            <a:r>
              <a:rPr lang="en-US" sz="2400" dirty="0" err="1"/>
              <a:t>corso</a:t>
            </a:r>
            <a:r>
              <a:rPr lang="en-US" sz="2400" dirty="0"/>
              <a:t> ha </a:t>
            </a:r>
            <a:r>
              <a:rPr lang="en-US" sz="2400" dirty="0" err="1"/>
              <a:t>uno</a:t>
            </a:r>
            <a:r>
              <a:rPr lang="en-US" sz="2400" dirty="0"/>
              <a:t> ed un solo </a:t>
            </a:r>
            <a:r>
              <a:rPr lang="en-US" sz="2400" dirty="0" err="1"/>
              <a:t>professore</a:t>
            </a:r>
            <a:r>
              <a:rPr lang="en-US" sz="2400" dirty="0"/>
              <a:t> </a:t>
            </a:r>
            <a:r>
              <a:rPr lang="en-US" sz="2400" dirty="0" err="1"/>
              <a:t>titolare</a:t>
            </a:r>
            <a:endParaRPr lang="en-US" sz="2400" dirty="0"/>
          </a:p>
          <a:p>
            <a:pPr lvl="1"/>
            <a:r>
              <a:rPr lang="en-US" sz="2400" dirty="0"/>
              <a:t>Un </a:t>
            </a:r>
            <a:r>
              <a:rPr lang="en-US" sz="2400" dirty="0" err="1"/>
              <a:t>professore</a:t>
            </a:r>
            <a:r>
              <a:rPr lang="en-US" sz="2400" dirty="0"/>
              <a:t> </a:t>
            </a:r>
            <a:r>
              <a:rPr lang="en-US" sz="2400" dirty="0" err="1"/>
              <a:t>può</a:t>
            </a:r>
            <a:r>
              <a:rPr lang="en-US" sz="2400" dirty="0"/>
              <a:t> </a:t>
            </a:r>
            <a:r>
              <a:rPr lang="en-US" sz="2400" dirty="0" err="1"/>
              <a:t>essere</a:t>
            </a:r>
            <a:r>
              <a:rPr lang="en-US" sz="2400" dirty="0"/>
              <a:t> </a:t>
            </a:r>
            <a:r>
              <a:rPr lang="en-US" sz="2400" dirty="0" err="1"/>
              <a:t>nella</a:t>
            </a:r>
            <a:r>
              <a:rPr lang="en-US" sz="2400" dirty="0"/>
              <a:t> </a:t>
            </a:r>
            <a:r>
              <a:rPr lang="en-US" sz="2400" dirty="0" err="1"/>
              <a:t>commissione</a:t>
            </a:r>
            <a:r>
              <a:rPr lang="en-US" sz="2400" dirty="0"/>
              <a:t> di </a:t>
            </a:r>
            <a:r>
              <a:rPr lang="en-US" sz="2400" dirty="0" err="1"/>
              <a:t>esame</a:t>
            </a:r>
            <a:r>
              <a:rPr lang="en-US" sz="2400" dirty="0"/>
              <a:t> di </a:t>
            </a:r>
            <a:r>
              <a:rPr lang="en-US" sz="2400" dirty="0" err="1"/>
              <a:t>uno</a:t>
            </a:r>
            <a:r>
              <a:rPr lang="en-US" sz="2400" dirty="0"/>
              <a:t> o </a:t>
            </a:r>
            <a:r>
              <a:rPr lang="en-US" sz="2400" dirty="0" err="1"/>
              <a:t>più</a:t>
            </a:r>
            <a:r>
              <a:rPr lang="en-US" sz="2400" dirty="0"/>
              <a:t> </a:t>
            </a:r>
            <a:r>
              <a:rPr lang="en-US" sz="2400" dirty="0" err="1"/>
              <a:t>corsi</a:t>
            </a:r>
            <a:endParaRPr lang="en-US" sz="2400" dirty="0"/>
          </a:p>
          <a:p>
            <a:pPr lvl="1"/>
            <a:r>
              <a:rPr lang="en-US" sz="2400" dirty="0"/>
              <a:t>Un </a:t>
            </a:r>
            <a:r>
              <a:rPr lang="en-US" sz="2400" dirty="0" err="1"/>
              <a:t>corso</a:t>
            </a:r>
            <a:r>
              <a:rPr lang="en-US" sz="2400" dirty="0"/>
              <a:t> ha una </a:t>
            </a:r>
            <a:r>
              <a:rPr lang="en-US" sz="2400" dirty="0" err="1"/>
              <a:t>commissione</a:t>
            </a:r>
            <a:r>
              <a:rPr lang="en-US" sz="2400" dirty="0"/>
              <a:t> di </a:t>
            </a:r>
            <a:r>
              <a:rPr lang="en-US" sz="2400" dirty="0" err="1"/>
              <a:t>esame</a:t>
            </a:r>
            <a:r>
              <a:rPr lang="en-US" sz="2400" dirty="0"/>
              <a:t> </a:t>
            </a:r>
            <a:r>
              <a:rPr lang="en-US" sz="2400" dirty="0" err="1"/>
              <a:t>alla</a:t>
            </a:r>
            <a:r>
              <a:rPr lang="en-US" sz="2400" dirty="0"/>
              <a:t> quale </a:t>
            </a:r>
            <a:r>
              <a:rPr lang="en-US" sz="2400" dirty="0" err="1"/>
              <a:t>partecipano</a:t>
            </a:r>
            <a:r>
              <a:rPr lang="en-US" sz="2400" dirty="0"/>
              <a:t> </a:t>
            </a:r>
            <a:r>
              <a:rPr lang="en-US" sz="2400" dirty="0" err="1"/>
              <a:t>uno</a:t>
            </a:r>
            <a:r>
              <a:rPr lang="en-US" sz="2400" dirty="0"/>
              <a:t> o </a:t>
            </a:r>
            <a:r>
              <a:rPr lang="en-US" sz="2400" dirty="0" err="1"/>
              <a:t>più</a:t>
            </a:r>
            <a:r>
              <a:rPr lang="en-US" sz="2400" dirty="0"/>
              <a:t> </a:t>
            </a:r>
            <a:r>
              <a:rPr lang="en-US" sz="2400" dirty="0" err="1"/>
              <a:t>professori</a:t>
            </a:r>
            <a:endParaRPr lang="en-US" sz="2400" dirty="0"/>
          </a:p>
        </p:txBody>
      </p:sp>
      <p:graphicFrame>
        <p:nvGraphicFramePr>
          <p:cNvPr id="4" name="Segnaposto contenuto 5">
            <a:extLst>
              <a:ext uri="{FF2B5EF4-FFF2-40B4-BE49-F238E27FC236}">
                <a16:creationId xmlns:a16="http://schemas.microsoft.com/office/drawing/2014/main" id="{A789934E-5755-CB4D-BCDA-CC4B7921D92D}"/>
              </a:ext>
            </a:extLst>
          </p:cNvPr>
          <p:cNvGraphicFramePr>
            <a:graphicFrameLocks/>
          </p:cNvGraphicFramePr>
          <p:nvPr/>
        </p:nvGraphicFramePr>
        <p:xfrm>
          <a:off x="1212437" y="5176990"/>
          <a:ext cx="1917421" cy="1031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7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Professore</a:t>
                      </a:r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 dirty="0"/>
                        <a:t>-id: Long</a:t>
                      </a:r>
                    </a:p>
                    <a:p>
                      <a:r>
                        <a:rPr lang="it-IT" sz="1050" dirty="0"/>
                        <a:t>-nome:</a:t>
                      </a:r>
                      <a:r>
                        <a:rPr lang="it-IT" sz="1050" baseline="0" dirty="0"/>
                        <a:t>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-cognome: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Segnaposto contenuto 5">
            <a:extLst>
              <a:ext uri="{FF2B5EF4-FFF2-40B4-BE49-F238E27FC236}">
                <a16:creationId xmlns:a16="http://schemas.microsoft.com/office/drawing/2014/main" id="{E5D50803-D3B0-BD4B-A971-1892D7167920}"/>
              </a:ext>
            </a:extLst>
          </p:cNvPr>
          <p:cNvGraphicFramePr>
            <a:graphicFrameLocks/>
          </p:cNvGraphicFramePr>
          <p:nvPr/>
        </p:nvGraphicFramePr>
        <p:xfrm>
          <a:off x="6691685" y="5249799"/>
          <a:ext cx="1553290" cy="871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Corso</a:t>
                      </a:r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 dirty="0"/>
                        <a:t>-id: Long</a:t>
                      </a:r>
                    </a:p>
                    <a:p>
                      <a:r>
                        <a:rPr lang="it-IT" sz="1050" dirty="0"/>
                        <a:t>-denominazione:</a:t>
                      </a:r>
                      <a:r>
                        <a:rPr lang="it-IT" sz="1050" baseline="0" dirty="0"/>
                        <a:t>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A41F9C7-F73D-2942-B47B-589EA591DF4C}"/>
              </a:ext>
            </a:extLst>
          </p:cNvPr>
          <p:cNvCxnSpPr>
            <a:cxnSpLocks/>
          </p:cNvCxnSpPr>
          <p:nvPr/>
        </p:nvCxnSpPr>
        <p:spPr>
          <a:xfrm>
            <a:off x="3129858" y="5442469"/>
            <a:ext cx="3561827" cy="0"/>
          </a:xfrm>
          <a:prstGeom prst="straightConnector1">
            <a:avLst/>
          </a:prstGeom>
          <a:ln w="3175" cmpd="sng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60FA67-A012-CA43-8EBE-07976D3762B3}"/>
              </a:ext>
            </a:extLst>
          </p:cNvPr>
          <p:cNvSpPr txBox="1"/>
          <p:nvPr/>
        </p:nvSpPr>
        <p:spPr>
          <a:xfrm>
            <a:off x="5983275" y="5065133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1..*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DB3448E-1EFA-F344-AC63-E26A9534B9DB}"/>
              </a:ext>
            </a:extLst>
          </p:cNvPr>
          <p:cNvSpPr txBox="1"/>
          <p:nvPr/>
        </p:nvSpPr>
        <p:spPr>
          <a:xfrm>
            <a:off x="3215348" y="5065133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1..*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43DCF44-A2B9-EC4C-B3E1-3731E78BBF6B}"/>
              </a:ext>
            </a:extLst>
          </p:cNvPr>
          <p:cNvCxnSpPr>
            <a:cxnSpLocks/>
          </p:cNvCxnSpPr>
          <p:nvPr/>
        </p:nvCxnSpPr>
        <p:spPr>
          <a:xfrm>
            <a:off x="3129858" y="5962237"/>
            <a:ext cx="3561827" cy="0"/>
          </a:xfrm>
          <a:prstGeom prst="straightConnector1">
            <a:avLst/>
          </a:prstGeom>
          <a:ln w="3175" cmpd="sng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CC819A2-CFC4-DD4F-A79D-62917D6C5581}"/>
              </a:ext>
            </a:extLst>
          </p:cNvPr>
          <p:cNvSpPr txBox="1"/>
          <p:nvPr/>
        </p:nvSpPr>
        <p:spPr>
          <a:xfrm>
            <a:off x="4123018" y="5592905"/>
            <a:ext cx="86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titolare</a:t>
            </a:r>
            <a:endParaRPr lang="en-US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EC5F434-8723-C64B-96C3-91B38BE4E8E2}"/>
              </a:ext>
            </a:extLst>
          </p:cNvPr>
          <p:cNvSpPr txBox="1"/>
          <p:nvPr/>
        </p:nvSpPr>
        <p:spPr>
          <a:xfrm>
            <a:off x="3799498" y="5064768"/>
            <a:ext cx="202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commissioneEsame</a:t>
            </a:r>
            <a:endParaRPr lang="en-US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D9693A7-77F4-C443-BB1B-CE7F879A3F4A}"/>
              </a:ext>
            </a:extLst>
          </p:cNvPr>
          <p:cNvSpPr txBox="1"/>
          <p:nvPr/>
        </p:nvSpPr>
        <p:spPr>
          <a:xfrm>
            <a:off x="5983275" y="5576167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318351125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61339E-656F-6F4B-81D1-66A08752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DA1D8D-0E94-8348-8FAF-4054A8532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1. </a:t>
            </a:r>
            <a:r>
              <a:rPr lang="en-US" sz="2400" dirty="0" err="1"/>
              <a:t>Creare</a:t>
            </a:r>
            <a:r>
              <a:rPr lang="en-US" sz="2400" dirty="0"/>
              <a:t> un </a:t>
            </a:r>
            <a:r>
              <a:rPr lang="en-US" sz="2400" dirty="0" err="1"/>
              <a:t>progetto</a:t>
            </a:r>
            <a:r>
              <a:rPr lang="en-US" sz="2400" dirty="0"/>
              <a:t> Eclipse </a:t>
            </a:r>
            <a:r>
              <a:rPr lang="en-US" sz="2400" b="1" dirty="0"/>
              <a:t>siw-jpa-es3 </a:t>
            </a:r>
          </a:p>
          <a:p>
            <a:pPr marL="0" indent="0">
              <a:buNone/>
            </a:pPr>
            <a:r>
              <a:rPr lang="en-US" sz="2400" dirty="0"/>
              <a:t>2. </a:t>
            </a:r>
            <a:r>
              <a:rPr lang="en-US" sz="2400" dirty="0" err="1"/>
              <a:t>Impostare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b="1" dirty="0" err="1"/>
              <a:t>Buildpath</a:t>
            </a:r>
            <a:r>
              <a:rPr lang="en-US" sz="2400" b="1" dirty="0"/>
              <a:t> (come per </a:t>
            </a:r>
            <a:r>
              <a:rPr lang="en-US" sz="2400" b="1" dirty="0" err="1"/>
              <a:t>l'Esercizio</a:t>
            </a:r>
            <a:r>
              <a:rPr lang="en-US" sz="2400" b="1" dirty="0"/>
              <a:t> 1)</a:t>
            </a:r>
          </a:p>
          <a:p>
            <a:pPr marL="0" indent="0">
              <a:buNone/>
            </a:pPr>
            <a:r>
              <a:rPr lang="en-US" sz="2400" dirty="0"/>
              <a:t>3. </a:t>
            </a:r>
            <a:r>
              <a:rPr lang="en-US" sz="2400" dirty="0" err="1"/>
              <a:t>Creare</a:t>
            </a:r>
            <a:r>
              <a:rPr lang="en-US" sz="2400" dirty="0"/>
              <a:t> la </a:t>
            </a:r>
            <a:r>
              <a:rPr lang="en-US" sz="2400" dirty="0" err="1"/>
              <a:t>cartella</a:t>
            </a:r>
            <a:r>
              <a:rPr lang="en-US" sz="2400" dirty="0"/>
              <a:t> </a:t>
            </a:r>
            <a:r>
              <a:rPr lang="en-US" sz="2400" b="1" dirty="0" err="1"/>
              <a:t>src</a:t>
            </a:r>
            <a:r>
              <a:rPr lang="en-US" sz="2400" b="1" dirty="0"/>
              <a:t>/META-INF (come per </a:t>
            </a:r>
            <a:r>
              <a:rPr lang="en-US" sz="2400" b="1" dirty="0" err="1"/>
              <a:t>l'Esercizio</a:t>
            </a:r>
            <a:r>
              <a:rPr lang="en-US" sz="2400" b="1" dirty="0"/>
              <a:t> 1)</a:t>
            </a:r>
          </a:p>
          <a:p>
            <a:pPr marL="0" indent="0">
              <a:buNone/>
            </a:pPr>
            <a:r>
              <a:rPr lang="en-US" sz="2400" dirty="0"/>
              <a:t>4. </a:t>
            </a:r>
            <a:r>
              <a:rPr lang="en-US" sz="2400" dirty="0" err="1"/>
              <a:t>Creare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file </a:t>
            </a:r>
            <a:r>
              <a:rPr lang="en-US" sz="2400" b="1" dirty="0" err="1"/>
              <a:t>persistence.xml</a:t>
            </a:r>
            <a:r>
              <a:rPr lang="en-US" sz="2400" b="1" dirty="0"/>
              <a:t> (come per </a:t>
            </a:r>
            <a:r>
              <a:rPr lang="en-US" sz="2400" b="1" dirty="0" err="1"/>
              <a:t>l'Esercizio</a:t>
            </a:r>
            <a:r>
              <a:rPr lang="en-US" sz="2400" b="1" dirty="0"/>
              <a:t> 1)</a:t>
            </a:r>
          </a:p>
          <a:p>
            <a:pPr marL="0" indent="0">
              <a:buNone/>
            </a:pPr>
            <a:r>
              <a:rPr lang="en-US" sz="2400" dirty="0"/>
              <a:t>5. </a:t>
            </a:r>
            <a:r>
              <a:rPr lang="en-US" sz="2400" dirty="0" err="1"/>
              <a:t>Avviare</a:t>
            </a:r>
            <a:r>
              <a:rPr lang="en-US" sz="2400" dirty="0"/>
              <a:t> </a:t>
            </a:r>
            <a:r>
              <a:rPr lang="en-US" sz="2400" dirty="0" err="1"/>
              <a:t>postgres</a:t>
            </a:r>
            <a:r>
              <a:rPr lang="en-US" sz="2400" dirty="0"/>
              <a:t>. </a:t>
            </a:r>
            <a:r>
              <a:rPr lang="en-US" sz="2400" dirty="0" err="1"/>
              <a:t>Creare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database </a:t>
            </a:r>
            <a:r>
              <a:rPr lang="en-US" sz="2400" b="1" dirty="0"/>
              <a:t>university</a:t>
            </a:r>
          </a:p>
          <a:p>
            <a:pPr marL="0" indent="0">
              <a:buNone/>
            </a:pPr>
            <a:r>
              <a:rPr lang="en-US" sz="2400" dirty="0"/>
              <a:t>6. Come per </a:t>
            </a:r>
            <a:r>
              <a:rPr lang="en-US" sz="2400" dirty="0" err="1"/>
              <a:t>l'esercizio</a:t>
            </a:r>
            <a:r>
              <a:rPr lang="en-US" sz="2400" dirty="0"/>
              <a:t> 2, </a:t>
            </a:r>
            <a:r>
              <a:rPr lang="en-US" sz="2400" dirty="0" err="1"/>
              <a:t>l'obiettivo</a:t>
            </a:r>
            <a:r>
              <a:rPr lang="en-US" sz="2400" dirty="0"/>
              <a:t> di </a:t>
            </a:r>
            <a:r>
              <a:rPr lang="en-US" sz="2400" dirty="0" err="1"/>
              <a:t>questo</a:t>
            </a:r>
            <a:r>
              <a:rPr lang="en-US" sz="2400" dirty="0"/>
              <a:t> </a:t>
            </a:r>
            <a:r>
              <a:rPr lang="en-US" sz="2400" dirty="0" err="1"/>
              <a:t>esercizio</a:t>
            </a:r>
            <a:r>
              <a:rPr lang="en-US" sz="2400" dirty="0"/>
              <a:t> </a:t>
            </a:r>
            <a:r>
              <a:rPr lang="en-US" sz="2400" dirty="0" err="1"/>
              <a:t>è</a:t>
            </a:r>
            <a:r>
              <a:rPr lang="en-US" sz="2400" dirty="0"/>
              <a:t> </a:t>
            </a:r>
            <a:r>
              <a:rPr lang="en-US" sz="2400" dirty="0" err="1"/>
              <a:t>capire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come </a:t>
            </a:r>
            <a:r>
              <a:rPr lang="en-US" sz="2400" dirty="0" err="1"/>
              <a:t>funziona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mapping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associazioni</a:t>
            </a:r>
            <a:r>
              <a:rPr lang="en-US" sz="2400" dirty="0"/>
              <a:t>. </a:t>
            </a:r>
            <a:r>
              <a:rPr lang="en-US" sz="2400" dirty="0" err="1"/>
              <a:t>Anche</a:t>
            </a:r>
            <a:r>
              <a:rPr lang="en-US" sz="2400" dirty="0"/>
              <a:t> qui   </a:t>
            </a:r>
            <a:br>
              <a:rPr lang="en-US" sz="2400" dirty="0"/>
            </a:br>
            <a:r>
              <a:rPr lang="en-US" sz="2400" dirty="0"/>
              <a:t>     </a:t>
            </a:r>
            <a:r>
              <a:rPr lang="en-US" sz="2400" dirty="0" err="1"/>
              <a:t>scriviamo</a:t>
            </a:r>
            <a:r>
              <a:rPr lang="en-US" sz="2400" dirty="0"/>
              <a:t> </a:t>
            </a:r>
            <a:r>
              <a:rPr lang="en-US" sz="2400" dirty="0" err="1"/>
              <a:t>codice</a:t>
            </a:r>
            <a:r>
              <a:rPr lang="en-US" sz="2400" dirty="0"/>
              <a:t> Java e </a:t>
            </a:r>
            <a:r>
              <a:rPr lang="en-US" sz="2400" dirty="0" err="1"/>
              <a:t>verifichiamo</a:t>
            </a:r>
            <a:r>
              <a:rPr lang="en-US" sz="2400" dirty="0"/>
              <a:t> come JPA genera </a:t>
            </a:r>
            <a:br>
              <a:rPr lang="en-US" sz="2400" dirty="0"/>
            </a:br>
            <a:r>
              <a:rPr lang="en-US" sz="2400" dirty="0"/>
              <a:t>     </a:t>
            </a:r>
            <a:r>
              <a:rPr lang="en-US" sz="2400" dirty="0" err="1"/>
              <a:t>il</a:t>
            </a:r>
            <a:r>
              <a:rPr lang="en-US" sz="2400" dirty="0"/>
              <a:t> database </a:t>
            </a:r>
            <a:r>
              <a:rPr lang="en-US" sz="2400" dirty="0" err="1"/>
              <a:t>corrispondente</a:t>
            </a:r>
            <a:r>
              <a:rPr lang="en-US" sz="2400" dirty="0"/>
              <a:t>. A </a:t>
            </a:r>
            <a:r>
              <a:rPr lang="en-US" sz="2400" dirty="0" err="1"/>
              <a:t>tal</a:t>
            </a:r>
            <a:r>
              <a:rPr lang="en-US" sz="2400" dirty="0"/>
              <a:t> fine </a:t>
            </a:r>
            <a:r>
              <a:rPr lang="en-US" sz="2400" dirty="0" err="1"/>
              <a:t>usiamo</a:t>
            </a:r>
            <a:r>
              <a:rPr lang="en-US" sz="2400" dirty="0"/>
              <a:t> di nuovo </a:t>
            </a:r>
            <a:br>
              <a:rPr lang="en-US" sz="2400" dirty="0"/>
            </a:br>
            <a:r>
              <a:rPr lang="en-US" sz="2400" dirty="0"/>
              <a:t>     la </a:t>
            </a:r>
            <a:r>
              <a:rPr lang="en-US" sz="2400" dirty="0" err="1"/>
              <a:t>classe</a:t>
            </a:r>
            <a:r>
              <a:rPr lang="en-US" sz="2400" dirty="0"/>
              <a:t> Main </a:t>
            </a:r>
            <a:r>
              <a:rPr lang="en-US" sz="2400" dirty="0" err="1"/>
              <a:t>riportata</a:t>
            </a:r>
            <a:r>
              <a:rPr lang="en-US" sz="2400" dirty="0"/>
              <a:t> </a:t>
            </a:r>
            <a:r>
              <a:rPr lang="en-US" sz="2400" dirty="0" err="1"/>
              <a:t>nella</a:t>
            </a:r>
            <a:r>
              <a:rPr lang="en-US" sz="2400" dirty="0"/>
              <a:t> </a:t>
            </a:r>
            <a:r>
              <a:rPr lang="en-US" sz="2400" dirty="0" err="1"/>
              <a:t>prossima</a:t>
            </a:r>
            <a:r>
              <a:rPr lang="en-US" sz="2400" dirty="0"/>
              <a:t> slide (</a:t>
            </a:r>
            <a:r>
              <a:rPr lang="en-US" sz="2400" dirty="0" err="1"/>
              <a:t>è</a:t>
            </a:r>
            <a:r>
              <a:rPr lang="en-US" sz="2400" dirty="0"/>
              <a:t> </a:t>
            </a:r>
            <a:r>
              <a:rPr lang="en-US" sz="2400" dirty="0" err="1"/>
              <a:t>uguale</a:t>
            </a:r>
            <a:r>
              <a:rPr lang="en-US" sz="2400" dirty="0"/>
              <a:t> a </a:t>
            </a:r>
            <a:br>
              <a:rPr lang="en-US" sz="2400" dirty="0"/>
            </a:br>
            <a:r>
              <a:rPr lang="en-US" sz="2400" dirty="0"/>
              <a:t>     </a:t>
            </a:r>
            <a:r>
              <a:rPr lang="en-US" sz="2400" dirty="0" err="1"/>
              <a:t>quella</a:t>
            </a:r>
            <a:r>
              <a:rPr lang="en-US" sz="2400" dirty="0"/>
              <a:t> </a:t>
            </a:r>
            <a:r>
              <a:rPr lang="en-US" sz="2400" dirty="0" err="1"/>
              <a:t>dell'Esercizio</a:t>
            </a:r>
            <a:r>
              <a:rPr lang="en-US" sz="2400" dirty="0"/>
              <a:t> 2). </a:t>
            </a:r>
            <a:r>
              <a:rPr lang="en-US" sz="2400" dirty="0" err="1"/>
              <a:t>Quindi</a:t>
            </a:r>
            <a:r>
              <a:rPr lang="en-US" sz="2400" dirty="0"/>
              <a:t>: </a:t>
            </a:r>
            <a:r>
              <a:rPr lang="en-US" sz="2400" dirty="0" err="1"/>
              <a:t>aggiungere</a:t>
            </a:r>
            <a:r>
              <a:rPr lang="en-US" sz="2400" dirty="0"/>
              <a:t> la </a:t>
            </a:r>
            <a:r>
              <a:rPr lang="en-US" sz="2400" dirty="0" err="1"/>
              <a:t>classe</a:t>
            </a:r>
            <a:r>
              <a:rPr lang="en-US" sz="2400" dirty="0"/>
              <a:t> Main </a:t>
            </a:r>
            <a:br>
              <a:rPr lang="en-US" sz="2400" dirty="0"/>
            </a:br>
            <a:r>
              <a:rPr lang="en-US" sz="2400" dirty="0"/>
              <a:t>     </a:t>
            </a:r>
            <a:r>
              <a:rPr lang="en-US" sz="2400" dirty="0" err="1"/>
              <a:t>nel</a:t>
            </a:r>
            <a:r>
              <a:rPr lang="en-US" sz="2400" dirty="0"/>
              <a:t> </a:t>
            </a:r>
            <a:r>
              <a:rPr lang="en-US" sz="2400" dirty="0" err="1"/>
              <a:t>progetto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1446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AD946-EDC2-2D46-909D-E0B86E5B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95250D-BD2D-3C4A-B98A-7568E1D9F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package it.uniroma3.siw.main;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javax.persistence.EntityManager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javax.persistence.EntityManagerFactory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javax.persistence.EntityTransaction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javax.persistence.Persistence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 it.uniroma3.siw.model.Product;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public class </a:t>
            </a:r>
            <a:r>
              <a:rPr lang="en-US" dirty="0" err="1"/>
              <a:t>ProductMain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EntityManagerFactory</a:t>
            </a:r>
            <a:r>
              <a:rPr lang="en-US" dirty="0"/>
              <a:t> emf = </a:t>
            </a:r>
            <a:r>
              <a:rPr lang="en-US" dirty="0" err="1"/>
              <a:t>Persistence.createEntityManagerFactory</a:t>
            </a:r>
            <a:r>
              <a:rPr lang="en-US" dirty="0"/>
              <a:t>("products-unit");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EntityManager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= </a:t>
            </a:r>
            <a:r>
              <a:rPr lang="en-US" dirty="0" err="1"/>
              <a:t>emf.createEntityManager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em.close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emf.close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969412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61339E-656F-6F4B-81D1-66A08752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DA1D8D-0E94-8348-8FAF-4054A8532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7. </a:t>
            </a:r>
            <a:r>
              <a:rPr lang="en-US" sz="2400" dirty="0" err="1"/>
              <a:t>Scrivere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codice</a:t>
            </a:r>
            <a:r>
              <a:rPr lang="en-US" sz="2400" dirty="0"/>
              <a:t>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classi</a:t>
            </a:r>
            <a:r>
              <a:rPr lang="en-US" sz="2400" dirty="0"/>
              <a:t> </a:t>
            </a:r>
            <a:r>
              <a:rPr lang="en-US" sz="2400" b="1" dirty="0"/>
              <a:t>Corso </a:t>
            </a:r>
            <a:r>
              <a:rPr lang="en-US" sz="2400" dirty="0"/>
              <a:t>e </a:t>
            </a:r>
            <a:r>
              <a:rPr lang="en-US" sz="2400" b="1" dirty="0" err="1"/>
              <a:t>Professore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 err="1"/>
              <a:t>rappresentate</a:t>
            </a:r>
            <a:r>
              <a:rPr lang="en-US" sz="2400" dirty="0"/>
              <a:t> </a:t>
            </a:r>
            <a:r>
              <a:rPr lang="en-US" sz="2400" dirty="0" err="1"/>
              <a:t>nel</a:t>
            </a:r>
            <a:r>
              <a:rPr lang="en-US" sz="2400" dirty="0"/>
              <a:t> </a:t>
            </a:r>
            <a:r>
              <a:rPr lang="en-US" sz="2400" dirty="0" err="1"/>
              <a:t>classe</a:t>
            </a:r>
            <a:r>
              <a:rPr lang="en-US" sz="2400" dirty="0"/>
              <a:t> diagram </a:t>
            </a:r>
            <a:r>
              <a:rPr lang="en-US" sz="2400" dirty="0" err="1"/>
              <a:t>della</a:t>
            </a:r>
            <a:r>
              <a:rPr lang="en-US" sz="2400" dirty="0"/>
              <a:t> slide </a:t>
            </a:r>
            <a:r>
              <a:rPr lang="en-US" sz="2400" dirty="0" err="1"/>
              <a:t>precedente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8. </a:t>
            </a:r>
            <a:r>
              <a:rPr lang="en-US" sz="2400" dirty="0" err="1"/>
              <a:t>Quante</a:t>
            </a:r>
            <a:r>
              <a:rPr lang="en-US" sz="2400" dirty="0"/>
              <a:t> </a:t>
            </a:r>
            <a:r>
              <a:rPr lang="en-US" sz="2400" dirty="0" err="1"/>
              <a:t>tabelle</a:t>
            </a:r>
            <a:r>
              <a:rPr lang="en-US" sz="2400" dirty="0"/>
              <a:t> ci </a:t>
            </a:r>
            <a:r>
              <a:rPr lang="en-US" sz="2400" dirty="0" err="1"/>
              <a:t>aspettiamo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saranno</a:t>
            </a:r>
            <a:r>
              <a:rPr lang="en-US" sz="2400" dirty="0"/>
              <a:t> create da JPA? </a:t>
            </a:r>
            <a:br>
              <a:rPr lang="en-US" sz="2400" dirty="0"/>
            </a:br>
            <a:r>
              <a:rPr lang="en-US" sz="2400" dirty="0"/>
              <a:t>     </a:t>
            </a:r>
            <a:r>
              <a:rPr lang="en-US" sz="2400" dirty="0" err="1"/>
              <a:t>Scrivere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numero</a:t>
            </a:r>
            <a:r>
              <a:rPr lang="en-US" sz="2400" dirty="0"/>
              <a:t> di un </a:t>
            </a:r>
            <a:r>
              <a:rPr lang="en-US" sz="2400" dirty="0" err="1"/>
              <a:t>foglio</a:t>
            </a:r>
            <a:r>
              <a:rPr lang="en-US" sz="2400" dirty="0"/>
              <a:t> di carta. </a:t>
            </a:r>
            <a:r>
              <a:rPr lang="en-US" sz="2400" dirty="0" err="1"/>
              <a:t>Sullo</a:t>
            </a:r>
            <a:r>
              <a:rPr lang="en-US" sz="2400" dirty="0"/>
              <a:t> </a:t>
            </a:r>
            <a:r>
              <a:rPr lang="en-US" sz="2400" dirty="0" err="1"/>
              <a:t>stesso</a:t>
            </a:r>
            <a:r>
              <a:rPr lang="en-US" sz="2400" dirty="0"/>
              <a:t> </a:t>
            </a:r>
            <a:r>
              <a:rPr lang="en-US" sz="2400" dirty="0" err="1"/>
              <a:t>foglio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</a:t>
            </a:r>
            <a:r>
              <a:rPr lang="en-US" sz="2400" dirty="0" err="1"/>
              <a:t>scrivere</a:t>
            </a:r>
            <a:r>
              <a:rPr lang="en-US" sz="2400" dirty="0"/>
              <a:t> lo schema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tabelle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ci </a:t>
            </a:r>
            <a:r>
              <a:rPr lang="en-US" sz="2400" dirty="0" err="1"/>
              <a:t>aspettiamo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</a:t>
            </a:r>
            <a:r>
              <a:rPr lang="en-US" sz="2400" dirty="0" err="1"/>
              <a:t>saranno</a:t>
            </a:r>
            <a:r>
              <a:rPr lang="en-US" sz="2400" dirty="0"/>
              <a:t> create da JPA</a:t>
            </a:r>
          </a:p>
          <a:p>
            <a:pPr marL="0" indent="0">
              <a:buNone/>
            </a:pPr>
            <a:r>
              <a:rPr lang="en-US" sz="2400" dirty="0"/>
              <a:t>8. </a:t>
            </a:r>
            <a:r>
              <a:rPr lang="en-US" sz="2400" dirty="0" err="1"/>
              <a:t>Eseguire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programma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(</a:t>
            </a:r>
            <a:r>
              <a:rPr lang="en-US" sz="2400" dirty="0" err="1"/>
              <a:t>tasto</a:t>
            </a:r>
            <a:r>
              <a:rPr lang="en-US" sz="2400" dirty="0"/>
              <a:t> </a:t>
            </a:r>
            <a:r>
              <a:rPr lang="en-US" sz="2400" dirty="0" err="1"/>
              <a:t>destro</a:t>
            </a:r>
            <a:r>
              <a:rPr lang="en-US" sz="2400" dirty="0"/>
              <a:t> </a:t>
            </a:r>
            <a:r>
              <a:rPr lang="en-US" sz="2400" dirty="0" err="1"/>
              <a:t>sulla</a:t>
            </a:r>
            <a:r>
              <a:rPr lang="en-US" sz="2400" dirty="0"/>
              <a:t> </a:t>
            </a:r>
            <a:r>
              <a:rPr lang="en-US" sz="2400" dirty="0" err="1"/>
              <a:t>classe</a:t>
            </a:r>
            <a:r>
              <a:rPr lang="en-US" sz="2400" dirty="0"/>
              <a:t> Main -&gt; Run As -&gt; Java Application)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9. </a:t>
            </a:r>
            <a:r>
              <a:rPr lang="en-US" sz="2400" dirty="0" err="1"/>
              <a:t>Controllare</a:t>
            </a:r>
            <a:r>
              <a:rPr lang="en-US" sz="2400" dirty="0"/>
              <a:t> lo schema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tabelle</a:t>
            </a:r>
            <a:r>
              <a:rPr lang="en-US" sz="2400" dirty="0"/>
              <a:t> create dal JPA 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 err="1"/>
              <a:t>nel</a:t>
            </a:r>
            <a:r>
              <a:rPr lang="en-US" sz="2400" dirty="0"/>
              <a:t> database</a:t>
            </a:r>
            <a:r>
              <a:rPr lang="en-US" sz="2400" b="1" dirty="0"/>
              <a:t> university </a:t>
            </a:r>
            <a:r>
              <a:rPr lang="en-US" sz="2400" dirty="0"/>
              <a:t>e </a:t>
            </a:r>
            <a:r>
              <a:rPr lang="en-US" sz="2400" dirty="0" err="1"/>
              <a:t>confrontarle</a:t>
            </a:r>
            <a:r>
              <a:rPr lang="en-US" sz="2400" dirty="0"/>
              <a:t> con lo schema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 err="1"/>
              <a:t>abbiamo</a:t>
            </a:r>
            <a:r>
              <a:rPr lang="en-US" sz="2400" dirty="0"/>
              <a:t> </a:t>
            </a:r>
            <a:r>
              <a:rPr lang="en-US" sz="2400" dirty="0" err="1"/>
              <a:t>scritto</a:t>
            </a:r>
            <a:r>
              <a:rPr lang="en-US" sz="2400" dirty="0"/>
              <a:t> al punto 8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Per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passi</a:t>
            </a:r>
            <a:r>
              <a:rPr lang="en-US" sz="2400" dirty="0"/>
              <a:t> </a:t>
            </a:r>
            <a:r>
              <a:rPr lang="en-US" sz="2400" dirty="0" err="1"/>
              <a:t>successivi</a:t>
            </a:r>
            <a:r>
              <a:rPr lang="en-US" sz="2400" dirty="0"/>
              <a:t>, </a:t>
            </a:r>
            <a:r>
              <a:rPr lang="en-US" sz="2400" dirty="0" err="1"/>
              <a:t>vedi</a:t>
            </a:r>
            <a:r>
              <a:rPr lang="en-US" sz="2400" dirty="0"/>
              <a:t> le </a:t>
            </a:r>
            <a:r>
              <a:rPr lang="en-US" sz="2400" dirty="0" err="1"/>
              <a:t>prossime</a:t>
            </a:r>
            <a:r>
              <a:rPr lang="en-US" sz="2400" dirty="0"/>
              <a:t> slide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6050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61339E-656F-6F4B-81D1-66A08752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DA1D8D-0E94-8348-8FAF-4054A8532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10. </a:t>
            </a:r>
            <a:r>
              <a:rPr lang="en-US" sz="2400" dirty="0" err="1"/>
              <a:t>Modifichiamo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codice</a:t>
            </a:r>
            <a:r>
              <a:rPr lang="en-US" sz="2400" dirty="0"/>
              <a:t>: </a:t>
            </a:r>
            <a:r>
              <a:rPr lang="en-US" sz="2400" dirty="0" err="1"/>
              <a:t>togliamo</a:t>
            </a:r>
            <a:r>
              <a:rPr lang="en-US" sz="2400" dirty="0"/>
              <a:t> </a:t>
            </a:r>
            <a:r>
              <a:rPr lang="en-US" sz="2400" dirty="0" err="1"/>
              <a:t>l'attributo</a:t>
            </a:r>
            <a:r>
              <a:rPr lang="en-US" sz="2400" dirty="0"/>
              <a:t> </a:t>
            </a:r>
            <a:r>
              <a:rPr lang="en-US" sz="2400" dirty="0" err="1"/>
              <a:t>mappedBy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abbiamo</a:t>
            </a:r>
            <a:r>
              <a:rPr lang="en-US" sz="2400" dirty="0"/>
              <a:t> </a:t>
            </a:r>
            <a:r>
              <a:rPr lang="en-US" sz="2400" dirty="0" err="1"/>
              <a:t>usato</a:t>
            </a:r>
            <a:r>
              <a:rPr lang="en-US" sz="2400" dirty="0"/>
              <a:t> (in una </a:t>
            </a:r>
            <a:r>
              <a:rPr lang="en-US" sz="2400" dirty="0" err="1"/>
              <a:t>delle</a:t>
            </a:r>
            <a:r>
              <a:rPr lang="en-US" sz="2400" dirty="0"/>
              <a:t> due </a:t>
            </a:r>
            <a:r>
              <a:rPr lang="en-US" sz="2400" dirty="0" err="1"/>
              <a:t>classi</a:t>
            </a:r>
            <a:r>
              <a:rPr lang="en-US" sz="2400" dirty="0"/>
              <a:t>) per </a:t>
            </a:r>
            <a:r>
              <a:rPr lang="en-US" sz="2400" dirty="0" err="1"/>
              <a:t>rappresentare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la </a:t>
            </a:r>
            <a:r>
              <a:rPr lang="en-US" sz="2400" dirty="0" err="1"/>
              <a:t>reciprocità</a:t>
            </a:r>
            <a:r>
              <a:rPr lang="en-US" sz="2400" dirty="0"/>
              <a:t> </a:t>
            </a:r>
            <a:r>
              <a:rPr lang="en-US" sz="2400" dirty="0" err="1"/>
              <a:t>dei</a:t>
            </a:r>
            <a:r>
              <a:rPr lang="en-US" sz="2400" dirty="0"/>
              <a:t> </a:t>
            </a:r>
            <a:r>
              <a:rPr lang="en-US" sz="2400" dirty="0" err="1"/>
              <a:t>riferimenti</a:t>
            </a:r>
            <a:r>
              <a:rPr lang="en-US" sz="2400" dirty="0"/>
              <a:t> </a:t>
            </a:r>
            <a:r>
              <a:rPr lang="en-US" sz="2400" dirty="0" err="1"/>
              <a:t>nelle</a:t>
            </a:r>
            <a:r>
              <a:rPr lang="en-US" sz="2400" dirty="0"/>
              <a:t> </a:t>
            </a:r>
            <a:r>
              <a:rPr lang="en-US" sz="2400" dirty="0" err="1"/>
              <a:t>associazioni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11. </a:t>
            </a:r>
            <a:r>
              <a:rPr lang="en-US" sz="2400" dirty="0" err="1"/>
              <a:t>Quante</a:t>
            </a:r>
            <a:r>
              <a:rPr lang="en-US" sz="2400" dirty="0"/>
              <a:t> </a:t>
            </a:r>
            <a:r>
              <a:rPr lang="en-US" sz="2400" dirty="0" err="1"/>
              <a:t>tabelle</a:t>
            </a:r>
            <a:r>
              <a:rPr lang="en-US" sz="2400" dirty="0"/>
              <a:t> ci </a:t>
            </a:r>
            <a:r>
              <a:rPr lang="en-US" sz="2400" dirty="0" err="1"/>
              <a:t>aspettiamo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saranno</a:t>
            </a:r>
            <a:r>
              <a:rPr lang="en-US" sz="2400" dirty="0"/>
              <a:t> create da JPA? 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dirty="0" err="1"/>
              <a:t>Scrivere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numero</a:t>
            </a:r>
            <a:r>
              <a:rPr lang="en-US" sz="2400" dirty="0"/>
              <a:t> di un </a:t>
            </a:r>
            <a:r>
              <a:rPr lang="en-US" sz="2400" dirty="0" err="1"/>
              <a:t>foglio</a:t>
            </a:r>
            <a:r>
              <a:rPr lang="en-US" sz="2400" dirty="0"/>
              <a:t> di carta. </a:t>
            </a:r>
            <a:r>
              <a:rPr lang="en-US" sz="2400" dirty="0" err="1"/>
              <a:t>Sullo</a:t>
            </a:r>
            <a:r>
              <a:rPr lang="en-US" sz="2400" dirty="0"/>
              <a:t> </a:t>
            </a:r>
            <a:r>
              <a:rPr lang="en-US" sz="2400" dirty="0" err="1"/>
              <a:t>stesso</a:t>
            </a:r>
            <a:r>
              <a:rPr lang="en-US" sz="2400" dirty="0"/>
              <a:t> </a:t>
            </a:r>
            <a:r>
              <a:rPr lang="en-US" sz="2400" dirty="0" err="1"/>
              <a:t>foglio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dirty="0" err="1"/>
              <a:t>scrivere</a:t>
            </a:r>
            <a:r>
              <a:rPr lang="en-US" sz="2400" dirty="0"/>
              <a:t> lo schema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tabelle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ci </a:t>
            </a:r>
            <a:r>
              <a:rPr lang="en-US" sz="2400" dirty="0" err="1"/>
              <a:t>aspettiamo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dirty="0" err="1"/>
              <a:t>saranno</a:t>
            </a:r>
            <a:r>
              <a:rPr lang="en-US" sz="2400" dirty="0"/>
              <a:t> create da JPA</a:t>
            </a:r>
          </a:p>
          <a:p>
            <a:pPr marL="0" indent="0">
              <a:buNone/>
            </a:pPr>
            <a:r>
              <a:rPr lang="en-US" sz="2400" dirty="0"/>
              <a:t>12. </a:t>
            </a:r>
            <a:r>
              <a:rPr lang="en-US" sz="2400" dirty="0" err="1"/>
              <a:t>Eseguire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programma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(</a:t>
            </a:r>
            <a:r>
              <a:rPr lang="en-US" sz="2400" dirty="0" err="1"/>
              <a:t>tasto</a:t>
            </a:r>
            <a:r>
              <a:rPr lang="en-US" sz="2400" dirty="0"/>
              <a:t> </a:t>
            </a:r>
            <a:r>
              <a:rPr lang="en-US" sz="2400" dirty="0" err="1"/>
              <a:t>destro</a:t>
            </a:r>
            <a:r>
              <a:rPr lang="en-US" sz="2400" dirty="0"/>
              <a:t> </a:t>
            </a:r>
            <a:r>
              <a:rPr lang="en-US" sz="2400" dirty="0" err="1"/>
              <a:t>sulla</a:t>
            </a:r>
            <a:r>
              <a:rPr lang="en-US" sz="2400" dirty="0"/>
              <a:t> </a:t>
            </a:r>
            <a:r>
              <a:rPr lang="en-US" sz="2400" dirty="0" err="1"/>
              <a:t>classe</a:t>
            </a:r>
            <a:r>
              <a:rPr lang="en-US" sz="2400" dirty="0"/>
              <a:t> Main -&gt; Run As -&gt; Java Application)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13. </a:t>
            </a:r>
            <a:r>
              <a:rPr lang="en-US" sz="2400" dirty="0" err="1"/>
              <a:t>Controllare</a:t>
            </a:r>
            <a:r>
              <a:rPr lang="en-US" sz="2400" dirty="0"/>
              <a:t> lo schema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tabelle</a:t>
            </a:r>
            <a:r>
              <a:rPr lang="en-US" sz="2400" dirty="0"/>
              <a:t> create dal JPA 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dirty="0" err="1"/>
              <a:t>nel</a:t>
            </a:r>
            <a:r>
              <a:rPr lang="en-US" sz="2400" dirty="0"/>
              <a:t> database</a:t>
            </a:r>
            <a:r>
              <a:rPr lang="en-US" sz="2400" b="1" dirty="0"/>
              <a:t> university </a:t>
            </a:r>
            <a:r>
              <a:rPr lang="en-US" sz="2400" dirty="0"/>
              <a:t>e </a:t>
            </a:r>
            <a:r>
              <a:rPr lang="en-US" sz="2400" dirty="0" err="1"/>
              <a:t>confrontarle</a:t>
            </a:r>
            <a:r>
              <a:rPr lang="en-US" sz="2400" dirty="0"/>
              <a:t> con lo schema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dirty="0" err="1"/>
              <a:t>abbiamo</a:t>
            </a:r>
            <a:r>
              <a:rPr lang="en-US" sz="2400" dirty="0"/>
              <a:t> </a:t>
            </a:r>
            <a:r>
              <a:rPr lang="en-US" sz="2400" dirty="0" err="1"/>
              <a:t>scritto</a:t>
            </a:r>
            <a:r>
              <a:rPr lang="en-US" sz="2400" dirty="0"/>
              <a:t> al punto 11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                                                    FINE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84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Object-Relational-Mapping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/>
              <a:t>Configuration by exception</a:t>
            </a:r>
            <a:r>
              <a:rPr lang="en-US" dirty="0"/>
              <a:t>: </a:t>
            </a:r>
            <a:r>
              <a:rPr lang="en-US" dirty="0" err="1"/>
              <a:t>il</a:t>
            </a:r>
            <a:r>
              <a:rPr lang="en-US" dirty="0"/>
              <a:t> mapping segue </a:t>
            </a:r>
            <a:r>
              <a:rPr lang="en-US" dirty="0" err="1"/>
              <a:t>regole</a:t>
            </a:r>
            <a:r>
              <a:rPr lang="en-US" dirty="0"/>
              <a:t> di default: </a:t>
            </a:r>
          </a:p>
          <a:p>
            <a:pPr lvl="2"/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tabella</a:t>
            </a:r>
            <a:endParaRPr lang="en-US" dirty="0"/>
          </a:p>
          <a:p>
            <a:pPr lvl="2"/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attributo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en-US" dirty="0" err="1">
                <a:sym typeface="Wingdings"/>
              </a:rPr>
              <a:t>nome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colonna</a:t>
            </a:r>
            <a:endParaRPr lang="en-US" dirty="0">
              <a:sym typeface="Wingdings"/>
            </a:endParaRPr>
          </a:p>
          <a:p>
            <a:pPr lvl="2"/>
            <a:r>
              <a:rPr lang="en-US" dirty="0" err="1">
                <a:sym typeface="Wingdings"/>
              </a:rPr>
              <a:t>tipo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attributo</a:t>
            </a:r>
            <a:r>
              <a:rPr lang="en-US" dirty="0">
                <a:sym typeface="Wingdings"/>
              </a:rPr>
              <a:t>  </a:t>
            </a:r>
            <a:r>
              <a:rPr lang="en-US" dirty="0" err="1">
                <a:sym typeface="Wingdings"/>
              </a:rPr>
              <a:t>tipo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colonna</a:t>
            </a:r>
            <a:endParaRPr lang="en-US" dirty="0">
              <a:sym typeface="Wingdings"/>
            </a:endParaRPr>
          </a:p>
          <a:p>
            <a:r>
              <a:rPr lang="en-US" dirty="0" err="1">
                <a:sym typeface="Wingdings"/>
              </a:rPr>
              <a:t>Eventuali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eccezioni</a:t>
            </a:r>
            <a:r>
              <a:rPr lang="en-US" dirty="0">
                <a:sym typeface="Wingdings"/>
              </a:rPr>
              <a:t> al default </a:t>
            </a:r>
            <a:r>
              <a:rPr lang="en-US" dirty="0" err="1">
                <a:sym typeface="Wingdings"/>
              </a:rPr>
              <a:t>sono</a:t>
            </a:r>
            <a:r>
              <a:rPr lang="en-US" dirty="0">
                <a:sym typeface="Wingdings"/>
              </a:rPr>
              <a:t> definite </a:t>
            </a:r>
            <a:r>
              <a:rPr lang="en-US" dirty="0" err="1">
                <a:sym typeface="Wingdings"/>
              </a:rPr>
              <a:t>mediante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metadati</a:t>
            </a:r>
            <a:r>
              <a:rPr lang="en-US" dirty="0">
                <a:sym typeface="Wingdings"/>
              </a:rPr>
              <a:t>, </a:t>
            </a:r>
            <a:r>
              <a:rPr lang="en-US" dirty="0" err="1">
                <a:sym typeface="Wingdings"/>
              </a:rPr>
              <a:t>sintatticamente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rappresentati</a:t>
            </a:r>
            <a:r>
              <a:rPr lang="en-US" dirty="0">
                <a:sym typeface="Wingdings"/>
              </a:rPr>
              <a:t> con </a:t>
            </a:r>
            <a:r>
              <a:rPr lang="en-US" dirty="0" err="1">
                <a:sym typeface="Wingdings"/>
              </a:rPr>
              <a:t>annotazioni</a:t>
            </a:r>
            <a:r>
              <a:rPr lang="en-US" dirty="0">
                <a:sym typeface="Wingdings"/>
              </a:rPr>
              <a:t> Java o </a:t>
            </a:r>
            <a:r>
              <a:rPr lang="en-US" dirty="0" err="1">
                <a:sym typeface="Wingdings"/>
              </a:rPr>
              <a:t>mediante</a:t>
            </a:r>
            <a:r>
              <a:rPr lang="en-US" dirty="0">
                <a:sym typeface="Wingdings"/>
              </a:rPr>
              <a:t> un </a:t>
            </a:r>
            <a:r>
              <a:rPr lang="en-US" dirty="0" err="1">
                <a:sym typeface="Wingdings"/>
              </a:rPr>
              <a:t>descittore</a:t>
            </a:r>
            <a:r>
              <a:rPr lang="en-US" dirty="0">
                <a:sym typeface="Wingdings"/>
              </a:rPr>
              <a:t> XML</a:t>
            </a:r>
          </a:p>
          <a:p>
            <a:r>
              <a:rPr lang="en-US" dirty="0">
                <a:sym typeface="Wingdings"/>
              </a:rPr>
              <a:t>Nel </a:t>
            </a:r>
            <a:r>
              <a:rPr lang="en-US" dirty="0" err="1">
                <a:sym typeface="Wingdings"/>
              </a:rPr>
              <a:t>corso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useremo</a:t>
            </a:r>
            <a:r>
              <a:rPr lang="en-US" dirty="0">
                <a:sym typeface="Wingdings"/>
              </a:rPr>
              <a:t> quasi </a:t>
            </a:r>
            <a:r>
              <a:rPr lang="en-US" dirty="0" err="1">
                <a:sym typeface="Wingdings"/>
              </a:rPr>
              <a:t>sempre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valori</a:t>
            </a:r>
            <a:r>
              <a:rPr lang="en-US" dirty="0">
                <a:sym typeface="Wingdings"/>
              </a:rPr>
              <a:t> di default, e </a:t>
            </a:r>
            <a:r>
              <a:rPr lang="en-US" dirty="0" err="1">
                <a:sym typeface="Wingdings"/>
              </a:rPr>
              <a:t>sempre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annotazioni</a:t>
            </a:r>
            <a:r>
              <a:rPr lang="en-US" dirty="0">
                <a:sym typeface="Wingdings"/>
              </a:rPr>
              <a:t> Java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5804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Object-Relational-Mapping</a:t>
            </a:r>
            <a:br>
              <a:rPr lang="en-US" dirty="0"/>
            </a:br>
            <a:r>
              <a:rPr lang="en-US" dirty="0" err="1"/>
              <a:t>Approfondimenti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Nel mapping dal </a:t>
            </a:r>
            <a:r>
              <a:rPr lang="en-US" dirty="0" err="1"/>
              <a:t>mondo</a:t>
            </a:r>
            <a:r>
              <a:rPr lang="en-US" dirty="0"/>
              <a:t> OO a </a:t>
            </a:r>
            <a:r>
              <a:rPr lang="en-US" dirty="0" err="1"/>
              <a:t>quello</a:t>
            </a:r>
            <a:r>
              <a:rPr lang="en-US" dirty="0"/>
              <a:t> </a:t>
            </a:r>
            <a:r>
              <a:rPr lang="en-US" dirty="0" err="1"/>
              <a:t>relazionale</a:t>
            </a:r>
            <a:r>
              <a:rPr lang="en-US" dirty="0"/>
              <a:t> ci </a:t>
            </a:r>
            <a:r>
              <a:rPr lang="en-US" dirty="0" err="1"/>
              <a:t>dobbiamo</a:t>
            </a:r>
            <a:r>
              <a:rPr lang="en-US" dirty="0"/>
              <a:t> </a:t>
            </a:r>
            <a:r>
              <a:rPr lang="en-US" dirty="0" err="1"/>
              <a:t>preoccupare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corrispondenze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Tipi per </a:t>
            </a:r>
            <a:r>
              <a:rPr lang="en-US" dirty="0" err="1"/>
              <a:t>informazioni</a:t>
            </a:r>
            <a:r>
              <a:rPr lang="en-US" dirty="0"/>
              <a:t> </a:t>
            </a:r>
            <a:r>
              <a:rPr lang="en-US" dirty="0" err="1"/>
              <a:t>temporali</a:t>
            </a:r>
            <a:endParaRPr lang="en-US" dirty="0"/>
          </a:p>
          <a:p>
            <a:pPr lvl="1"/>
            <a:r>
              <a:rPr lang="en-US" dirty="0" err="1"/>
              <a:t>Vincoli</a:t>
            </a:r>
            <a:r>
              <a:rPr lang="en-US" dirty="0"/>
              <a:t> di </a:t>
            </a:r>
            <a:r>
              <a:rPr lang="en-US" dirty="0" err="1"/>
              <a:t>unicità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67483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Object-Relational-Mapping</a:t>
            </a:r>
            <a:br>
              <a:rPr lang="en-US" sz="3600" dirty="0"/>
            </a:br>
            <a:r>
              <a:rPr lang="en-US" sz="3600" dirty="0"/>
              <a:t>Tipi info </a:t>
            </a:r>
            <a:r>
              <a:rPr lang="en-US" sz="3600" dirty="0" err="1"/>
              <a:t>temporali</a:t>
            </a:r>
            <a:endParaRPr lang="en-US" sz="36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 Java 8 le info </a:t>
            </a:r>
            <a:r>
              <a:rPr lang="en-US" dirty="0" err="1"/>
              <a:t>temporali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rappresentate</a:t>
            </a:r>
            <a:r>
              <a:rPr lang="en-US" dirty="0"/>
              <a:t> con le </a:t>
            </a:r>
            <a:r>
              <a:rPr lang="en-US" dirty="0" err="1"/>
              <a:t>classi</a:t>
            </a:r>
            <a:r>
              <a:rPr lang="en-US" dirty="0"/>
              <a:t> del package </a:t>
            </a:r>
            <a:r>
              <a:rPr lang="en-US" dirty="0" err="1"/>
              <a:t>java.time</a:t>
            </a:r>
            <a:endParaRPr lang="en-US" dirty="0"/>
          </a:p>
          <a:p>
            <a:pPr lvl="1"/>
            <a:r>
              <a:rPr lang="en-US" dirty="0" err="1"/>
              <a:t>LocalDate</a:t>
            </a:r>
            <a:r>
              <a:rPr lang="en-US" dirty="0"/>
              <a:t> </a:t>
            </a:r>
            <a:r>
              <a:rPr lang="en-US" dirty="0" err="1"/>
              <a:t>rappresenta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data (</a:t>
            </a:r>
            <a:r>
              <a:rPr lang="en-US" dirty="0" err="1"/>
              <a:t>giorno</a:t>
            </a:r>
            <a:r>
              <a:rPr lang="en-US" dirty="0"/>
              <a:t>, </a:t>
            </a:r>
            <a:r>
              <a:rPr lang="en-US" dirty="0" err="1"/>
              <a:t>mese</a:t>
            </a:r>
            <a:r>
              <a:rPr lang="en-US" dirty="0"/>
              <a:t>, anno)</a:t>
            </a:r>
          </a:p>
          <a:p>
            <a:pPr lvl="1"/>
            <a:r>
              <a:rPr lang="en-US" dirty="0" err="1"/>
              <a:t>LocalDateTime</a:t>
            </a:r>
            <a:r>
              <a:rPr lang="en-US" dirty="0"/>
              <a:t> </a:t>
            </a:r>
            <a:r>
              <a:rPr lang="en-US" dirty="0" err="1"/>
              <a:t>rappresenta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data complete di </a:t>
            </a:r>
            <a:r>
              <a:rPr lang="en-US" dirty="0" err="1"/>
              <a:t>orario</a:t>
            </a:r>
            <a:r>
              <a:rPr lang="en-US" dirty="0"/>
              <a:t> (</a:t>
            </a:r>
            <a:r>
              <a:rPr lang="en-US" dirty="0" err="1"/>
              <a:t>giorno</a:t>
            </a:r>
            <a:r>
              <a:rPr lang="en-US" dirty="0"/>
              <a:t>, </a:t>
            </a:r>
            <a:r>
              <a:rPr lang="en-US" dirty="0" err="1"/>
              <a:t>mese</a:t>
            </a:r>
            <a:r>
              <a:rPr lang="en-US" dirty="0"/>
              <a:t>, anno, </a:t>
            </a:r>
            <a:r>
              <a:rPr lang="en-US" dirty="0" err="1"/>
              <a:t>ora</a:t>
            </a:r>
            <a:r>
              <a:rPr lang="en-US" dirty="0"/>
              <a:t>, </a:t>
            </a:r>
            <a:r>
              <a:rPr lang="en-US" dirty="0" err="1"/>
              <a:t>minuti</a:t>
            </a:r>
            <a:r>
              <a:rPr lang="en-US" dirty="0"/>
              <a:t>, secondi)</a:t>
            </a:r>
          </a:p>
          <a:p>
            <a:r>
              <a:rPr lang="en-US" dirty="0"/>
              <a:t>In SQL le </a:t>
            </a:r>
            <a:r>
              <a:rPr lang="en-US" dirty="0" err="1"/>
              <a:t>informazioni</a:t>
            </a:r>
            <a:r>
              <a:rPr lang="en-US" dirty="0"/>
              <a:t> </a:t>
            </a:r>
            <a:r>
              <a:rPr lang="en-US" dirty="0" err="1"/>
              <a:t>temporali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rappresentate</a:t>
            </a:r>
            <a:r>
              <a:rPr lang="en-US" dirty="0"/>
              <a:t> da DATE e TIMESTAMP, </a:t>
            </a:r>
            <a:r>
              <a:rPr lang="en-US" dirty="0" err="1"/>
              <a:t>che</a:t>
            </a:r>
            <a:r>
              <a:rPr lang="en-US" dirty="0"/>
              <a:t> 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diversa</a:t>
            </a:r>
            <a:r>
              <a:rPr lang="en-US" dirty="0"/>
              <a:t> </a:t>
            </a:r>
            <a:r>
              <a:rPr lang="en-US" dirty="0" err="1"/>
              <a:t>granularità</a:t>
            </a:r>
            <a:r>
              <a:rPr lang="en-US" dirty="0"/>
              <a:t> (date, </a:t>
            </a:r>
            <a:r>
              <a:rPr lang="en-US" dirty="0" err="1"/>
              <a:t>date+orario</a:t>
            </a:r>
            <a:r>
              <a:rPr lang="en-US" dirty="0"/>
              <a:t>)</a:t>
            </a:r>
          </a:p>
          <a:p>
            <a:r>
              <a:rPr lang="en-US" dirty="0"/>
              <a:t>A </a:t>
            </a:r>
            <a:r>
              <a:rPr lang="en-US" dirty="0" err="1"/>
              <a:t>partire</a:t>
            </a:r>
            <a:r>
              <a:rPr lang="en-US" dirty="0"/>
              <a:t> da JPA 2.2, </a:t>
            </a:r>
            <a:r>
              <a:rPr lang="en-US" dirty="0" err="1"/>
              <a:t>c’é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corrispondenza</a:t>
            </a:r>
            <a:r>
              <a:rPr lang="en-US" dirty="0"/>
              <a:t> </a:t>
            </a:r>
            <a:r>
              <a:rPr lang="en-US" dirty="0" err="1"/>
              <a:t>diretta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tipi SQL e le </a:t>
            </a:r>
            <a:r>
              <a:rPr lang="en-US" dirty="0" err="1"/>
              <a:t>classi</a:t>
            </a:r>
            <a:r>
              <a:rPr lang="en-US" dirty="0"/>
              <a:t> di </a:t>
            </a:r>
            <a:r>
              <a:rPr lang="en-US" dirty="0" err="1"/>
              <a:t>java.time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7193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Object-Relational-Mapping</a:t>
            </a:r>
            <a:br>
              <a:rPr lang="en-US" sz="3600" dirty="0"/>
            </a:br>
            <a:r>
              <a:rPr lang="en-US" sz="3600" dirty="0"/>
              <a:t>Tipi info </a:t>
            </a:r>
            <a:r>
              <a:rPr lang="en-US" sz="3600" dirty="0" err="1"/>
              <a:t>temporali</a:t>
            </a:r>
            <a:endParaRPr lang="en-US" sz="36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partire</a:t>
            </a:r>
            <a:r>
              <a:rPr lang="en-US" dirty="0"/>
              <a:t> da JPA 2.2, </a:t>
            </a:r>
            <a:r>
              <a:rPr lang="en-US" dirty="0" err="1"/>
              <a:t>c’é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corrispondenza</a:t>
            </a:r>
            <a:r>
              <a:rPr lang="en-US" dirty="0"/>
              <a:t> </a:t>
            </a:r>
            <a:r>
              <a:rPr lang="en-US" dirty="0" err="1"/>
              <a:t>diretta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tipi SQL e le </a:t>
            </a:r>
            <a:r>
              <a:rPr lang="en-US" dirty="0" err="1"/>
              <a:t>classi</a:t>
            </a:r>
            <a:r>
              <a:rPr lang="en-US" dirty="0"/>
              <a:t> di </a:t>
            </a:r>
            <a:r>
              <a:rPr lang="en-US" dirty="0" err="1"/>
              <a:t>java.time</a:t>
            </a:r>
            <a:endParaRPr lang="en-US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F20AE66C-F9E2-6F43-8CD3-9556CDA6E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364259"/>
              </p:ext>
            </p:extLst>
          </p:nvPr>
        </p:nvGraphicFramePr>
        <p:xfrm>
          <a:off x="509587" y="2982595"/>
          <a:ext cx="8124826" cy="3326130"/>
        </p:xfrm>
        <a:graphic>
          <a:graphicData uri="http://schemas.openxmlformats.org/drawingml/2006/table">
            <a:tbl>
              <a:tblPr/>
              <a:tblGrid>
                <a:gridCol w="4062413">
                  <a:extLst>
                    <a:ext uri="{9D8B030D-6E8A-4147-A177-3AD203B41FA5}">
                      <a16:colId xmlns:a16="http://schemas.microsoft.com/office/drawing/2014/main" val="2330479179"/>
                    </a:ext>
                  </a:extLst>
                </a:gridCol>
                <a:gridCol w="4062413">
                  <a:extLst>
                    <a:ext uri="{9D8B030D-6E8A-4147-A177-3AD203B41FA5}">
                      <a16:colId xmlns:a16="http://schemas.microsoft.com/office/drawing/2014/main" val="35624866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b="1" i="0">
                          <a:effectLst/>
                          <a:latin typeface="Helvetica Neue" panose="02000503000000020004" pitchFamily="2" charset="0"/>
                        </a:rPr>
                        <a:t>JAVA TYPE</a:t>
                      </a: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9DC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C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C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i="0" dirty="0">
                          <a:effectLst/>
                          <a:latin typeface="Helvetica Neue" panose="02000503000000020004" pitchFamily="2" charset="0"/>
                        </a:rPr>
                        <a:t>SQL TYPE</a:t>
                      </a: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D9DC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C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C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70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b="0">
                          <a:effectLst/>
                          <a:latin typeface="Cambira"/>
                        </a:rPr>
                        <a:t>java.time.Duration</a:t>
                      </a: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0">
                          <a:effectLst/>
                          <a:latin typeface="Cambira"/>
                        </a:rPr>
                        <a:t>BIGINT</a:t>
                      </a: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477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b="0">
                          <a:effectLst/>
                          <a:latin typeface="Cambira"/>
                        </a:rPr>
                        <a:t>java.time.Instant</a:t>
                      </a: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1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0">
                          <a:effectLst/>
                          <a:latin typeface="Cambira"/>
                        </a:rPr>
                        <a:t>TIMESTAMP</a:t>
                      </a: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581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b="0">
                          <a:effectLst/>
                          <a:latin typeface="Cambira"/>
                        </a:rPr>
                        <a:t>java.time.LocalDateTime</a:t>
                      </a: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0">
                          <a:effectLst/>
                          <a:latin typeface="Cambira"/>
                        </a:rPr>
                        <a:t>TIMESTAMP</a:t>
                      </a: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739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b="0">
                          <a:effectLst/>
                          <a:latin typeface="Cambira"/>
                        </a:rPr>
                        <a:t>java.time.LocalDate</a:t>
                      </a: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1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0">
                          <a:effectLst/>
                          <a:latin typeface="Cambira"/>
                        </a:rPr>
                        <a:t>DATE</a:t>
                      </a: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336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b="0">
                          <a:effectLst/>
                          <a:latin typeface="Cambira"/>
                        </a:rPr>
                        <a:t>java.time.LocalTime</a:t>
                      </a: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0">
                          <a:effectLst/>
                          <a:latin typeface="Cambira"/>
                        </a:rPr>
                        <a:t>TIME</a:t>
                      </a: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44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b="0">
                          <a:effectLst/>
                          <a:latin typeface="Cambira"/>
                        </a:rPr>
                        <a:t>java.time.OffsetDateTime</a:t>
                      </a: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1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0">
                          <a:effectLst/>
                          <a:latin typeface="Cambira"/>
                        </a:rPr>
                        <a:t>TIMESTAMP</a:t>
                      </a: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907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b="0">
                          <a:effectLst/>
                          <a:latin typeface="Cambira"/>
                        </a:rPr>
                        <a:t>java.time.OffsetTime</a:t>
                      </a: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0">
                          <a:effectLst/>
                          <a:latin typeface="Cambira"/>
                        </a:rPr>
                        <a:t>TIME</a:t>
                      </a: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044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b="0">
                          <a:effectLst/>
                          <a:latin typeface="Cambira"/>
                        </a:rPr>
                        <a:t>java.time.ZonedDateTime</a:t>
                      </a: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1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effectLst/>
                          <a:latin typeface="Cambira"/>
                        </a:rPr>
                        <a:t>TIMESTAMP</a:t>
                      </a: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178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0584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Object-Relational-Mapping</a:t>
            </a:r>
            <a:br>
              <a:rPr lang="en-US" sz="3600" dirty="0"/>
            </a:br>
            <a:r>
              <a:rPr lang="en-US" sz="3600" dirty="0"/>
              <a:t>Tipi info </a:t>
            </a:r>
            <a:r>
              <a:rPr lang="en-US" sz="3600" dirty="0" err="1"/>
              <a:t>temporali</a:t>
            </a:r>
            <a:endParaRPr lang="en-US" sz="36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Nelle </a:t>
            </a:r>
            <a:r>
              <a:rPr lang="en-US" dirty="0" err="1"/>
              <a:t>classi</a:t>
            </a:r>
            <a:r>
              <a:rPr lang="en-US" dirty="0"/>
              <a:t> Customer e Order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le </a:t>
            </a:r>
            <a:r>
              <a:rPr lang="en-US" dirty="0" err="1"/>
              <a:t>classi</a:t>
            </a:r>
            <a:r>
              <a:rPr lang="en-US" dirty="0"/>
              <a:t> di </a:t>
            </a:r>
            <a:r>
              <a:rPr lang="en-US" dirty="0" err="1"/>
              <a:t>java.time</a:t>
            </a:r>
            <a:r>
              <a:rPr lang="en-US" dirty="0"/>
              <a:t> per le </a:t>
            </a:r>
            <a:r>
              <a:rPr lang="en-US" dirty="0" err="1"/>
              <a:t>variabili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rappresentano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 </a:t>
            </a:r>
            <a:r>
              <a:rPr lang="en-US" dirty="0" err="1"/>
              <a:t>temporali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Nella </a:t>
            </a:r>
            <a:r>
              <a:rPr lang="en-US" dirty="0" err="1"/>
              <a:t>classe</a:t>
            </a:r>
            <a:r>
              <a:rPr lang="en-US" dirty="0"/>
              <a:t> Customer, per la data di </a:t>
            </a:r>
            <a:r>
              <a:rPr lang="en-US" dirty="0" err="1"/>
              <a:t>nascita</a:t>
            </a:r>
            <a:r>
              <a:rPr lang="en-US" dirty="0"/>
              <a:t>:</a:t>
            </a:r>
          </a:p>
          <a:p>
            <a:pPr marL="914400" lvl="2" indent="0">
              <a:buNone/>
            </a:pPr>
            <a:r>
              <a:rPr lang="en-US" b="1" dirty="0">
                <a:solidFill>
                  <a:srgbClr val="C0504D"/>
                </a:solidFill>
              </a:rPr>
              <a:t>private </a:t>
            </a:r>
            <a:r>
              <a:rPr lang="en-US" b="1" dirty="0" err="1">
                <a:solidFill>
                  <a:srgbClr val="C0504D"/>
                </a:solidFill>
              </a:rPr>
              <a:t>LocalDate</a:t>
            </a:r>
            <a:r>
              <a:rPr lang="en-US" b="1" dirty="0">
                <a:solidFill>
                  <a:srgbClr val="C0504D"/>
                </a:solidFill>
              </a:rPr>
              <a:t> </a:t>
            </a:r>
            <a:r>
              <a:rPr lang="en-US" b="1" dirty="0" err="1">
                <a:solidFill>
                  <a:srgbClr val="C0504D"/>
                </a:solidFill>
              </a:rPr>
              <a:t>dateOfBirth</a:t>
            </a:r>
            <a:r>
              <a:rPr lang="en-US" b="1" dirty="0">
                <a:solidFill>
                  <a:srgbClr val="C0504D"/>
                </a:solidFill>
              </a:rPr>
              <a:t>; </a:t>
            </a:r>
          </a:p>
          <a:p>
            <a:pPr lvl="1"/>
            <a:r>
              <a:rPr lang="en-US" dirty="0"/>
              <a:t>Nella </a:t>
            </a:r>
            <a:r>
              <a:rPr lang="en-US" dirty="0" err="1"/>
              <a:t>classe</a:t>
            </a:r>
            <a:r>
              <a:rPr lang="en-US" dirty="0"/>
              <a:t> Order, per data e </a:t>
            </a:r>
            <a:r>
              <a:rPr lang="en-US" dirty="0" err="1"/>
              <a:t>ora</a:t>
            </a:r>
            <a:r>
              <a:rPr lang="en-US" dirty="0"/>
              <a:t> di </a:t>
            </a:r>
            <a:r>
              <a:rPr lang="en-US" dirty="0" err="1"/>
              <a:t>creazione</a:t>
            </a:r>
            <a:r>
              <a:rPr lang="en-US" dirty="0"/>
              <a:t> </a:t>
            </a:r>
            <a:r>
              <a:rPr lang="en-US" dirty="0" err="1"/>
              <a:t>dell'ordine</a:t>
            </a:r>
            <a:r>
              <a:rPr lang="en-US" dirty="0"/>
              <a:t>:</a:t>
            </a:r>
          </a:p>
          <a:p>
            <a:pPr marL="914400" lvl="2" indent="0">
              <a:buNone/>
            </a:pPr>
            <a:r>
              <a:rPr lang="en-US" b="1" dirty="0">
                <a:solidFill>
                  <a:srgbClr val="C0504D"/>
                </a:solidFill>
              </a:rPr>
              <a:t>private </a:t>
            </a:r>
            <a:r>
              <a:rPr lang="en-US" b="1" dirty="0" err="1">
                <a:solidFill>
                  <a:srgbClr val="C0504D"/>
                </a:solidFill>
              </a:rPr>
              <a:t>LocalDateTime</a:t>
            </a:r>
            <a:r>
              <a:rPr lang="en-US" b="1" dirty="0">
                <a:solidFill>
                  <a:srgbClr val="C0504D"/>
                </a:solidFill>
              </a:rPr>
              <a:t> </a:t>
            </a:r>
            <a:r>
              <a:rPr lang="en-US" b="1" dirty="0" err="1">
                <a:solidFill>
                  <a:srgbClr val="C0504D"/>
                </a:solidFill>
              </a:rPr>
              <a:t>creationTime</a:t>
            </a:r>
            <a:r>
              <a:rPr lang="en-US" b="1" dirty="0">
                <a:solidFill>
                  <a:srgbClr val="C0504D"/>
                </a:solidFill>
              </a:rPr>
              <a:t>;</a:t>
            </a:r>
          </a:p>
          <a:p>
            <a:r>
              <a:rPr lang="en-US" dirty="0"/>
              <a:t>I due tipi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mappati</a:t>
            </a:r>
            <a:r>
              <a:rPr lang="en-US" dirty="0"/>
              <a:t> </a:t>
            </a:r>
            <a:r>
              <a:rPr lang="en-US" dirty="0" err="1"/>
              <a:t>rispettivamente</a:t>
            </a:r>
            <a:r>
              <a:rPr lang="en-US" dirty="0"/>
              <a:t> </a:t>
            </a:r>
            <a:r>
              <a:rPr lang="en-US" dirty="0" err="1"/>
              <a:t>nei</a:t>
            </a:r>
            <a:r>
              <a:rPr lang="en-US" dirty="0"/>
              <a:t> tipi SQL </a:t>
            </a:r>
          </a:p>
          <a:p>
            <a:pPr lvl="1"/>
            <a:r>
              <a:rPr lang="en-US" dirty="0"/>
              <a:t>DATE (</a:t>
            </a:r>
            <a:r>
              <a:rPr lang="en-US" dirty="0" err="1"/>
              <a:t>giorno</a:t>
            </a:r>
            <a:r>
              <a:rPr lang="en-US" dirty="0"/>
              <a:t>, </a:t>
            </a:r>
            <a:r>
              <a:rPr lang="en-US" dirty="0" err="1"/>
              <a:t>mese</a:t>
            </a:r>
            <a:r>
              <a:rPr lang="en-US" dirty="0"/>
              <a:t>, anno) </a:t>
            </a:r>
          </a:p>
          <a:p>
            <a:pPr lvl="1"/>
            <a:r>
              <a:rPr lang="en-US" dirty="0"/>
              <a:t>TIMESTAMP (</a:t>
            </a:r>
            <a:r>
              <a:rPr lang="en-US" dirty="0" err="1"/>
              <a:t>giorno</a:t>
            </a:r>
            <a:r>
              <a:rPr lang="en-US" dirty="0"/>
              <a:t>, </a:t>
            </a:r>
            <a:r>
              <a:rPr lang="en-US" dirty="0" err="1"/>
              <a:t>mese</a:t>
            </a:r>
            <a:r>
              <a:rPr lang="en-US" dirty="0"/>
              <a:t>, anno, </a:t>
            </a:r>
            <a:r>
              <a:rPr lang="en-US" dirty="0" err="1"/>
              <a:t>ora</a:t>
            </a:r>
            <a:r>
              <a:rPr lang="en-US" dirty="0"/>
              <a:t>, </a:t>
            </a:r>
            <a:r>
              <a:rPr lang="en-US" dirty="0" err="1"/>
              <a:t>minuto</a:t>
            </a:r>
            <a:r>
              <a:rPr lang="en-US" dirty="0"/>
              <a:t>, secondo, </a:t>
            </a:r>
            <a:r>
              <a:rPr lang="en-US" dirty="0" err="1"/>
              <a:t>msec</a:t>
            </a:r>
            <a:r>
              <a:rPr lang="en-US" dirty="0"/>
              <a:t>)</a:t>
            </a:r>
          </a:p>
          <a:p>
            <a:pPr lvl="1"/>
            <a:endParaRPr lang="en-US" b="1" dirty="0">
              <a:solidFill>
                <a:srgbClr val="C0504D"/>
              </a:solidFill>
            </a:endParaRP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1267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/>
              <a:t>Object-Relational-Mapping</a:t>
            </a:r>
            <a:br>
              <a:rPr lang="en-US" sz="3600"/>
            </a:br>
            <a:r>
              <a:rPr lang="en-US" sz="3600" err="1"/>
              <a:t>Vincoli</a:t>
            </a:r>
            <a:r>
              <a:rPr lang="en-US" sz="3600"/>
              <a:t> di </a:t>
            </a:r>
            <a:r>
              <a:rPr lang="en-US" sz="3600" err="1"/>
              <a:t>Unicità</a:t>
            </a:r>
            <a:endParaRPr lang="en-US" sz="360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Si </a:t>
            </a:r>
            <a:r>
              <a:rPr lang="en-US" err="1"/>
              <a:t>specificano</a:t>
            </a:r>
            <a:r>
              <a:rPr lang="en-US"/>
              <a:t> </a:t>
            </a:r>
            <a:r>
              <a:rPr lang="en-US" err="1"/>
              <a:t>attraverso</a:t>
            </a:r>
            <a:r>
              <a:rPr lang="en-US"/>
              <a:t> un </a:t>
            </a:r>
            <a:r>
              <a:rPr lang="en-US" err="1"/>
              <a:t>attributo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annotazione</a:t>
            </a:r>
            <a:r>
              <a:rPr lang="en-US"/>
              <a:t> @Table</a:t>
            </a:r>
          </a:p>
          <a:p>
            <a:r>
              <a:rPr lang="en-US"/>
              <a:t>Per </a:t>
            </a:r>
            <a:r>
              <a:rPr lang="en-US" err="1"/>
              <a:t>gli</a:t>
            </a:r>
            <a:r>
              <a:rPr lang="en-US"/>
              <a:t> </a:t>
            </a:r>
            <a:r>
              <a:rPr lang="en-US" err="1"/>
              <a:t>attributi</a:t>
            </a:r>
            <a:r>
              <a:rPr lang="en-US"/>
              <a:t> </a:t>
            </a:r>
            <a:r>
              <a:rPr lang="en-US" err="1"/>
              <a:t>semplici</a:t>
            </a:r>
            <a:r>
              <a:rPr lang="en-US"/>
              <a:t> (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colonna</a:t>
            </a:r>
            <a:r>
              <a:rPr lang="en-US"/>
              <a:t>)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err="1"/>
              <a:t>sufficiente</a:t>
            </a:r>
            <a:r>
              <a:rPr lang="en-US"/>
              <a:t> </a:t>
            </a:r>
            <a:r>
              <a:rPr lang="en-US" err="1"/>
              <a:t>aggiungere</a:t>
            </a:r>
            <a:r>
              <a:rPr lang="en-US"/>
              <a:t> </a:t>
            </a:r>
            <a:r>
              <a:rPr lang="en-US" err="1"/>
              <a:t>l'annotazione</a:t>
            </a:r>
            <a:endParaRPr lang="en-US"/>
          </a:p>
          <a:p>
            <a:pPr lvl="1"/>
            <a:r>
              <a:rPr lang="en-US"/>
              <a:t>@Column(</a:t>
            </a:r>
            <a:r>
              <a:rPr lang="en-US" b="1">
                <a:solidFill>
                  <a:srgbClr val="C0504D"/>
                </a:solidFill>
              </a:rPr>
              <a:t>unique=true</a:t>
            </a:r>
            <a:r>
              <a:rPr lang="en-US"/>
              <a:t>)</a:t>
            </a:r>
          </a:p>
          <a:p>
            <a:r>
              <a:rPr lang="en-US"/>
              <a:t>Per </a:t>
            </a:r>
            <a:r>
              <a:rPr lang="en-US" err="1"/>
              <a:t>gli</a:t>
            </a:r>
            <a:r>
              <a:rPr lang="en-US"/>
              <a:t> </a:t>
            </a:r>
            <a:r>
              <a:rPr lang="en-US" err="1"/>
              <a:t>attributi</a:t>
            </a:r>
            <a:r>
              <a:rPr lang="en-US"/>
              <a:t> </a:t>
            </a:r>
            <a:r>
              <a:rPr lang="en-US" err="1"/>
              <a:t>composti</a:t>
            </a:r>
            <a:r>
              <a:rPr lang="en-US"/>
              <a:t> (&gt;1 </a:t>
            </a:r>
            <a:r>
              <a:rPr lang="en-US" err="1"/>
              <a:t>colonne</a:t>
            </a:r>
            <a:r>
              <a:rPr lang="en-US"/>
              <a:t>) la </a:t>
            </a:r>
            <a:r>
              <a:rPr lang="en-US" err="1"/>
              <a:t>sintassi</a:t>
            </a:r>
            <a:r>
              <a:rPr lang="en-US"/>
              <a:t> </a:t>
            </a:r>
            <a:r>
              <a:rPr lang="en-US" err="1"/>
              <a:t>è</a:t>
            </a:r>
            <a:r>
              <a:rPr lang="en-US"/>
              <a:t> un </a:t>
            </a:r>
            <a:r>
              <a:rPr lang="en-US" err="1"/>
              <a:t>po</a:t>
            </a:r>
            <a:r>
              <a:rPr lang="en-US"/>
              <a:t>' </a:t>
            </a:r>
            <a:r>
              <a:rPr lang="en-US" err="1"/>
              <a:t>articolata</a:t>
            </a:r>
            <a:endParaRPr lang="en-US"/>
          </a:p>
          <a:p>
            <a:r>
              <a:rPr lang="en-US" err="1"/>
              <a:t>Vediamola</a:t>
            </a:r>
            <a:r>
              <a:rPr lang="en-US"/>
              <a:t> </a:t>
            </a:r>
            <a:r>
              <a:rPr lang="en-US" err="1"/>
              <a:t>attraverso</a:t>
            </a:r>
            <a:r>
              <a:rPr lang="en-US"/>
              <a:t> due </a:t>
            </a:r>
            <a:r>
              <a:rPr lang="en-US" err="1"/>
              <a:t>esempi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970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/>
              <a:t>Object-Relational-Mapping</a:t>
            </a:r>
            <a:br>
              <a:rPr lang="en-US" sz="3600"/>
            </a:br>
            <a:r>
              <a:rPr lang="en-US" sz="3600" err="1"/>
              <a:t>Vincoli</a:t>
            </a:r>
            <a:r>
              <a:rPr lang="en-US" sz="3600"/>
              <a:t> di </a:t>
            </a:r>
            <a:r>
              <a:rPr lang="en-US" sz="3600" err="1"/>
              <a:t>Unicità</a:t>
            </a:r>
            <a:endParaRPr lang="en-US" sz="360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6776" y="1194286"/>
            <a:ext cx="8472398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@Entity</a:t>
            </a:r>
          </a:p>
          <a:p>
            <a:pPr marL="0" indent="0">
              <a:buNone/>
            </a:pPr>
            <a:r>
              <a:rPr lang="en-US" sz="1600" dirty="0"/>
              <a:t>public class Product {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    @Id</a:t>
            </a:r>
          </a:p>
          <a:p>
            <a:pPr marL="0" indent="0">
              <a:buNone/>
            </a:pPr>
            <a:r>
              <a:rPr lang="en-US" sz="1600" dirty="0"/>
              <a:t>    @</a:t>
            </a:r>
            <a:r>
              <a:rPr lang="en-US" sz="1600" dirty="0" err="1"/>
              <a:t>GeneratedValue</a:t>
            </a:r>
            <a:r>
              <a:rPr lang="en-US" sz="1600" dirty="0"/>
              <a:t>(strategy = </a:t>
            </a:r>
            <a:r>
              <a:rPr lang="en-US" sz="1600" dirty="0" err="1"/>
              <a:t>GenerationType.</a:t>
            </a:r>
            <a:r>
              <a:rPr lang="en-US" sz="1600" i="1" dirty="0" err="1"/>
              <a:t>AUTO</a:t>
            </a:r>
            <a:r>
              <a:rPr lang="en-US" sz="1600" i="1" dirty="0"/>
              <a:t>)</a:t>
            </a:r>
          </a:p>
          <a:p>
            <a:pPr marL="0" indent="0">
              <a:buNone/>
            </a:pPr>
            <a:r>
              <a:rPr lang="en-US" sz="1600" dirty="0"/>
              <a:t>    private Long id;</a:t>
            </a:r>
          </a:p>
          <a:p>
            <a:pPr marL="0" indent="0">
              <a:buNone/>
            </a:pPr>
            <a:r>
              <a:rPr lang="en-US" sz="1600" dirty="0"/>
              <a:t>    @Column(nullable = false)</a:t>
            </a:r>
          </a:p>
          <a:p>
            <a:pPr marL="0" indent="0">
              <a:buNone/>
            </a:pPr>
            <a:r>
              <a:rPr lang="en-US" sz="1600" dirty="0"/>
              <a:t>    private String name;</a:t>
            </a:r>
          </a:p>
          <a:p>
            <a:pPr marL="0" indent="0">
              <a:buNone/>
            </a:pPr>
            <a:r>
              <a:rPr lang="en-US" sz="1600" dirty="0"/>
              <a:t>     …</a:t>
            </a:r>
          </a:p>
          <a:p>
            <a:pPr marL="0" indent="0">
              <a:buNone/>
            </a:pPr>
            <a:r>
              <a:rPr lang="en-US" sz="1600" dirty="0"/>
              <a:t>    @Column(</a:t>
            </a:r>
            <a:r>
              <a:rPr lang="en-US" sz="1600" b="1" dirty="0">
                <a:solidFill>
                  <a:srgbClr val="C0504D"/>
                </a:solidFill>
                <a:highlight>
                  <a:srgbClr val="FFFF00"/>
                </a:highlight>
              </a:rPr>
              <a:t>unique=true</a:t>
            </a:r>
            <a:r>
              <a:rPr lang="en-US" sz="1600" dirty="0"/>
              <a:t>, nullable = false)</a:t>
            </a:r>
          </a:p>
          <a:p>
            <a:pPr marL="0" indent="0">
              <a:buNone/>
            </a:pPr>
            <a:r>
              <a:rPr lang="en-US" sz="1600" dirty="0"/>
              <a:t>    private String code;</a:t>
            </a:r>
          </a:p>
          <a:p>
            <a:pPr marL="0" indent="0">
              <a:buNone/>
            </a:pPr>
            <a:r>
              <a:rPr lang="en-US" sz="1600" dirty="0"/>
              <a:t>…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3889295" y="4095836"/>
            <a:ext cx="5202093" cy="258532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CREATE TABLE </a:t>
            </a:r>
            <a:r>
              <a:rPr lang="it-IT" dirty="0" err="1"/>
              <a:t>product</a:t>
            </a:r>
            <a:r>
              <a:rPr lang="it-IT" dirty="0"/>
              <a:t>(  </a:t>
            </a:r>
          </a:p>
          <a:p>
            <a:r>
              <a:rPr lang="it-IT" dirty="0"/>
              <a:t>  id </a:t>
            </a:r>
            <a:r>
              <a:rPr lang="it-IT" dirty="0" err="1"/>
              <a:t>bigint</a:t>
            </a:r>
            <a:r>
              <a:rPr lang="it-IT" dirty="0"/>
              <a:t> NOT NULL,  </a:t>
            </a:r>
          </a:p>
          <a:p>
            <a:r>
              <a:rPr lang="it-IT" dirty="0"/>
              <a:t>  </a:t>
            </a:r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character</a:t>
            </a:r>
            <a:r>
              <a:rPr lang="it-IT" dirty="0"/>
              <a:t> </a:t>
            </a:r>
            <a:r>
              <a:rPr lang="it-IT" dirty="0" err="1"/>
              <a:t>varying</a:t>
            </a:r>
            <a:r>
              <a:rPr lang="it-IT" dirty="0"/>
              <a:t>(255) NOT NULL,  </a:t>
            </a:r>
          </a:p>
          <a:p>
            <a:r>
              <a:rPr lang="it-IT" dirty="0"/>
              <a:t>  code </a:t>
            </a:r>
            <a:r>
              <a:rPr lang="it-IT" dirty="0" err="1"/>
              <a:t>character</a:t>
            </a:r>
            <a:r>
              <a:rPr lang="it-IT" dirty="0"/>
              <a:t> </a:t>
            </a:r>
            <a:r>
              <a:rPr lang="it-IT" dirty="0" err="1"/>
              <a:t>varying</a:t>
            </a:r>
            <a:r>
              <a:rPr lang="it-IT" dirty="0"/>
              <a:t>(255) NOT NULL,  </a:t>
            </a:r>
          </a:p>
          <a:p>
            <a:r>
              <a:rPr lang="it-IT" dirty="0"/>
              <a:t>  </a:t>
            </a:r>
            <a:r>
              <a:rPr lang="it-IT" dirty="0" err="1"/>
              <a:t>description</a:t>
            </a:r>
            <a:r>
              <a:rPr lang="it-IT" dirty="0"/>
              <a:t> </a:t>
            </a:r>
            <a:r>
              <a:rPr lang="it-IT" dirty="0" err="1"/>
              <a:t>character</a:t>
            </a:r>
            <a:r>
              <a:rPr lang="it-IT" dirty="0"/>
              <a:t> </a:t>
            </a:r>
            <a:r>
              <a:rPr lang="it-IT" dirty="0" err="1"/>
              <a:t>varying</a:t>
            </a:r>
            <a:r>
              <a:rPr lang="it-IT" dirty="0"/>
              <a:t>(2000),  </a:t>
            </a:r>
          </a:p>
          <a:p>
            <a:endParaRPr lang="it-IT" dirty="0"/>
          </a:p>
          <a:p>
            <a:r>
              <a:rPr lang="it-IT" dirty="0"/>
              <a:t>  CONSTRAINT </a:t>
            </a:r>
            <a:r>
              <a:rPr lang="it-IT" dirty="0" err="1"/>
              <a:t>product_pkey</a:t>
            </a:r>
            <a:r>
              <a:rPr lang="it-IT" dirty="0"/>
              <a:t> PRIMARY KEY (id),  </a:t>
            </a:r>
          </a:p>
          <a:p>
            <a:r>
              <a:rPr lang="it-IT" dirty="0"/>
              <a:t>  </a:t>
            </a:r>
            <a:r>
              <a:rPr lang="it-IT" b="1" dirty="0">
                <a:solidFill>
                  <a:srgbClr val="C0504D"/>
                </a:solidFill>
                <a:highlight>
                  <a:srgbClr val="FFFF00"/>
                </a:highlight>
              </a:rPr>
              <a:t>CONSTRAINT </a:t>
            </a:r>
            <a:r>
              <a:rPr lang="it-IT" b="1" dirty="0" err="1">
                <a:solidFill>
                  <a:srgbClr val="C0504D"/>
                </a:solidFill>
                <a:highlight>
                  <a:srgbClr val="FFFF00"/>
                </a:highlight>
              </a:rPr>
              <a:t>u_product_code</a:t>
            </a:r>
            <a:r>
              <a:rPr lang="it-IT" b="1" dirty="0">
                <a:solidFill>
                  <a:srgbClr val="C0504D"/>
                </a:solidFill>
                <a:highlight>
                  <a:srgbClr val="FFFF00"/>
                </a:highlight>
              </a:rPr>
              <a:t> UNIQUE (code)</a:t>
            </a:r>
          </a:p>
          <a:p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69614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/>
              <a:t>Object-Relational-Mapping</a:t>
            </a:r>
            <a:br>
              <a:rPr lang="en-US" sz="3600"/>
            </a:br>
            <a:r>
              <a:rPr lang="en-US" sz="3600" err="1"/>
              <a:t>Vincoli</a:t>
            </a:r>
            <a:r>
              <a:rPr lang="en-US" sz="3600"/>
              <a:t> di </a:t>
            </a:r>
            <a:r>
              <a:rPr lang="en-US" sz="3600" err="1"/>
              <a:t>Unicità</a:t>
            </a:r>
            <a:endParaRPr lang="en-US" sz="360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6776" y="1194286"/>
            <a:ext cx="8472398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@Entity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C0504D"/>
                </a:solidFill>
                <a:highlight>
                  <a:srgbClr val="FFFF00"/>
                </a:highlight>
              </a:rPr>
              <a:t>@Table(</a:t>
            </a:r>
            <a:r>
              <a:rPr lang="en-US" sz="1600" b="1" dirty="0" err="1">
                <a:solidFill>
                  <a:srgbClr val="C0504D"/>
                </a:solidFill>
                <a:highlight>
                  <a:srgbClr val="FFFF00"/>
                </a:highlight>
              </a:rPr>
              <a:t>uniqueConstraints</a:t>
            </a:r>
            <a:r>
              <a:rPr lang="en-US" sz="1600" b="1" dirty="0">
                <a:solidFill>
                  <a:srgbClr val="C0504D"/>
                </a:solidFill>
                <a:highlight>
                  <a:srgbClr val="FFFF00"/>
                </a:highlight>
              </a:rPr>
              <a:t>=@</a:t>
            </a:r>
            <a:r>
              <a:rPr lang="en-US" sz="1600" b="1" dirty="0" err="1">
                <a:solidFill>
                  <a:srgbClr val="C0504D"/>
                </a:solidFill>
                <a:highlight>
                  <a:srgbClr val="FFFF00"/>
                </a:highlight>
              </a:rPr>
              <a:t>UniqueConstraint</a:t>
            </a:r>
            <a:r>
              <a:rPr lang="en-US" sz="1600" b="1" dirty="0">
                <a:solidFill>
                  <a:srgbClr val="C0504D"/>
                </a:solidFill>
                <a:highlight>
                  <a:srgbClr val="FFFF00"/>
                </a:highlight>
              </a:rPr>
              <a:t>(</a:t>
            </a:r>
            <a:r>
              <a:rPr lang="en-US" sz="1600" b="1" dirty="0" err="1">
                <a:solidFill>
                  <a:srgbClr val="C0504D"/>
                </a:solidFill>
                <a:highlight>
                  <a:srgbClr val="FFFF00"/>
                </a:highlight>
              </a:rPr>
              <a:t>columnNames</a:t>
            </a:r>
            <a:r>
              <a:rPr lang="en-US" sz="1600" b="1" dirty="0">
                <a:solidFill>
                  <a:srgbClr val="C0504D"/>
                </a:solidFill>
                <a:highlight>
                  <a:srgbClr val="FFFF00"/>
                </a:highlight>
              </a:rPr>
              <a:t>={"</a:t>
            </a:r>
            <a:r>
              <a:rPr lang="en-US" sz="1600" b="1" dirty="0" err="1">
                <a:solidFill>
                  <a:srgbClr val="C0504D"/>
                </a:solidFill>
                <a:highlight>
                  <a:srgbClr val="FFFF00"/>
                </a:highlight>
              </a:rPr>
              <a:t>firstname</a:t>
            </a:r>
            <a:r>
              <a:rPr lang="en-US" sz="1600" b="1" dirty="0">
                <a:solidFill>
                  <a:srgbClr val="C0504D"/>
                </a:solidFill>
                <a:highlight>
                  <a:srgbClr val="FFFF00"/>
                </a:highlight>
              </a:rPr>
              <a:t>","</a:t>
            </a:r>
            <a:r>
              <a:rPr lang="en-US" sz="1600" b="1" dirty="0" err="1">
                <a:solidFill>
                  <a:srgbClr val="C0504D"/>
                </a:solidFill>
                <a:highlight>
                  <a:srgbClr val="FFFF00"/>
                </a:highlight>
              </a:rPr>
              <a:t>lastname</a:t>
            </a:r>
            <a:r>
              <a:rPr lang="en-US" sz="1600" b="1" dirty="0">
                <a:solidFill>
                  <a:srgbClr val="C0504D"/>
                </a:solidFill>
                <a:highlight>
                  <a:srgbClr val="FFFF00"/>
                </a:highlight>
              </a:rPr>
              <a:t>"}))</a:t>
            </a:r>
          </a:p>
          <a:p>
            <a:pPr marL="0" indent="0">
              <a:buNone/>
            </a:pPr>
            <a:r>
              <a:rPr lang="en-US" sz="1600" dirty="0"/>
              <a:t>public class Customer {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    @Id</a:t>
            </a:r>
          </a:p>
          <a:p>
            <a:pPr marL="0" indent="0">
              <a:buNone/>
            </a:pPr>
            <a:r>
              <a:rPr lang="en-US" sz="1600" dirty="0"/>
              <a:t>    @</a:t>
            </a:r>
            <a:r>
              <a:rPr lang="en-US" sz="1600" dirty="0" err="1"/>
              <a:t>GeneratedValue</a:t>
            </a:r>
            <a:r>
              <a:rPr lang="en-US" sz="1600" dirty="0"/>
              <a:t>(strategy = </a:t>
            </a:r>
            <a:r>
              <a:rPr lang="en-US" sz="1600" dirty="0" err="1"/>
              <a:t>GenerationType.</a:t>
            </a:r>
            <a:r>
              <a:rPr lang="en-US" sz="1600" i="1" dirty="0" err="1"/>
              <a:t>AUTO</a:t>
            </a:r>
            <a:r>
              <a:rPr lang="en-US" sz="1600" i="1" dirty="0"/>
              <a:t>)</a:t>
            </a:r>
          </a:p>
          <a:p>
            <a:pPr marL="0" indent="0">
              <a:buNone/>
            </a:pPr>
            <a:r>
              <a:rPr lang="en-US" sz="1600" dirty="0"/>
              <a:t>    private Long id;</a:t>
            </a:r>
          </a:p>
          <a:p>
            <a:pPr marL="0" indent="0">
              <a:buNone/>
            </a:pPr>
            <a:r>
              <a:rPr lang="en-US" sz="1600" dirty="0"/>
              <a:t>    @Column(nullable = false)</a:t>
            </a:r>
          </a:p>
          <a:p>
            <a:pPr marL="0" indent="0">
              <a:buNone/>
            </a:pPr>
            <a:r>
              <a:rPr lang="en-US" sz="1600" dirty="0"/>
              <a:t>    private String </a:t>
            </a:r>
            <a:r>
              <a:rPr lang="en-US" sz="1600" dirty="0" err="1"/>
              <a:t>firstName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/>
              <a:t>    @Column(nullable = false)</a:t>
            </a:r>
          </a:p>
          <a:p>
            <a:pPr marL="0" indent="0">
              <a:buNone/>
            </a:pPr>
            <a:r>
              <a:rPr lang="en-US" sz="1600" dirty="0"/>
              <a:t>    private String </a:t>
            </a:r>
            <a:r>
              <a:rPr lang="en-US" sz="1600" dirty="0" err="1"/>
              <a:t>lastName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/>
              <a:t>    private String email;</a:t>
            </a:r>
          </a:p>
          <a:p>
            <a:pPr marL="0" indent="0">
              <a:buNone/>
            </a:pPr>
            <a:r>
              <a:rPr lang="en-US" sz="1600" dirty="0"/>
              <a:t>    …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2387866" y="4259583"/>
            <a:ext cx="6756133" cy="258532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CREATE TABLE </a:t>
            </a:r>
            <a:r>
              <a:rPr lang="it-IT" dirty="0" err="1"/>
              <a:t>customer</a:t>
            </a:r>
            <a:r>
              <a:rPr lang="it-IT" dirty="0"/>
              <a:t> (  </a:t>
            </a:r>
          </a:p>
          <a:p>
            <a:r>
              <a:rPr lang="it-IT" dirty="0"/>
              <a:t>  id </a:t>
            </a:r>
            <a:r>
              <a:rPr lang="it-IT" dirty="0" err="1"/>
              <a:t>bigint</a:t>
            </a:r>
            <a:r>
              <a:rPr lang="it-IT" dirty="0"/>
              <a:t> NOT NULL,  </a:t>
            </a:r>
          </a:p>
          <a:p>
            <a:r>
              <a:rPr lang="it-IT" dirty="0"/>
              <a:t>  </a:t>
            </a:r>
            <a:r>
              <a:rPr lang="it-IT" dirty="0" err="1"/>
              <a:t>firstname</a:t>
            </a:r>
            <a:r>
              <a:rPr lang="it-IT" dirty="0"/>
              <a:t> </a:t>
            </a:r>
            <a:r>
              <a:rPr lang="it-IT" dirty="0" err="1"/>
              <a:t>character</a:t>
            </a:r>
            <a:r>
              <a:rPr lang="it-IT" dirty="0"/>
              <a:t> </a:t>
            </a:r>
            <a:r>
              <a:rPr lang="it-IT" dirty="0" err="1"/>
              <a:t>varying</a:t>
            </a:r>
            <a:r>
              <a:rPr lang="it-IT" dirty="0"/>
              <a:t>(255) NOT NULL,  </a:t>
            </a:r>
          </a:p>
          <a:p>
            <a:r>
              <a:rPr lang="it-IT" dirty="0"/>
              <a:t>  </a:t>
            </a:r>
            <a:r>
              <a:rPr lang="it-IT" dirty="0" err="1"/>
              <a:t>lastname</a:t>
            </a:r>
            <a:r>
              <a:rPr lang="it-IT" dirty="0"/>
              <a:t> </a:t>
            </a:r>
            <a:r>
              <a:rPr lang="it-IT" dirty="0" err="1"/>
              <a:t>character</a:t>
            </a:r>
            <a:r>
              <a:rPr lang="it-IT" dirty="0"/>
              <a:t> </a:t>
            </a:r>
            <a:r>
              <a:rPr lang="it-IT" dirty="0" err="1"/>
              <a:t>varying</a:t>
            </a:r>
            <a:r>
              <a:rPr lang="it-IT" dirty="0"/>
              <a:t>(255) NOT NULL,  </a:t>
            </a:r>
          </a:p>
          <a:p>
            <a:r>
              <a:rPr lang="it-IT" dirty="0"/>
              <a:t>  email </a:t>
            </a:r>
            <a:r>
              <a:rPr lang="it-IT" dirty="0" err="1"/>
              <a:t>character</a:t>
            </a:r>
            <a:r>
              <a:rPr lang="it-IT" dirty="0"/>
              <a:t> </a:t>
            </a:r>
            <a:r>
              <a:rPr lang="it-IT" dirty="0" err="1"/>
              <a:t>varying</a:t>
            </a:r>
            <a:r>
              <a:rPr lang="it-IT" dirty="0"/>
              <a:t>(255),  </a:t>
            </a:r>
          </a:p>
          <a:p>
            <a:endParaRPr lang="it-IT" dirty="0"/>
          </a:p>
          <a:p>
            <a:r>
              <a:rPr lang="it-IT" dirty="0"/>
              <a:t>  CONSTRAINT </a:t>
            </a:r>
            <a:r>
              <a:rPr lang="it-IT" dirty="0" err="1"/>
              <a:t>customer_pkey</a:t>
            </a:r>
            <a:r>
              <a:rPr lang="it-IT" dirty="0"/>
              <a:t> PRIMARY KEY (id),  </a:t>
            </a:r>
          </a:p>
          <a:p>
            <a:r>
              <a:rPr lang="it-IT" dirty="0"/>
              <a:t>  </a:t>
            </a:r>
            <a:r>
              <a:rPr lang="it-IT" b="1" dirty="0">
                <a:solidFill>
                  <a:srgbClr val="C0504D"/>
                </a:solidFill>
                <a:highlight>
                  <a:srgbClr val="FFFF00"/>
                </a:highlight>
              </a:rPr>
              <a:t>CONSTRAINT </a:t>
            </a:r>
            <a:r>
              <a:rPr lang="it-IT" b="1" dirty="0" err="1">
                <a:solidFill>
                  <a:srgbClr val="C0504D"/>
                </a:solidFill>
                <a:highlight>
                  <a:srgbClr val="FFFF00"/>
                </a:highlight>
              </a:rPr>
              <a:t>u_customer_firstname</a:t>
            </a:r>
            <a:r>
              <a:rPr lang="it-IT" b="1" dirty="0">
                <a:solidFill>
                  <a:srgbClr val="C0504D"/>
                </a:solidFill>
                <a:highlight>
                  <a:srgbClr val="FFFF00"/>
                </a:highlight>
              </a:rPr>
              <a:t> UNIQUE (</a:t>
            </a:r>
            <a:r>
              <a:rPr lang="it-IT" b="1" dirty="0" err="1">
                <a:solidFill>
                  <a:srgbClr val="C0504D"/>
                </a:solidFill>
                <a:highlight>
                  <a:srgbClr val="FFFF00"/>
                </a:highlight>
              </a:rPr>
              <a:t>firstname</a:t>
            </a:r>
            <a:r>
              <a:rPr lang="it-IT" b="1" dirty="0">
                <a:solidFill>
                  <a:srgbClr val="C0504D"/>
                </a:solidFill>
                <a:highlight>
                  <a:srgbClr val="FFFF00"/>
                </a:highlight>
              </a:rPr>
              <a:t>, </a:t>
            </a:r>
            <a:r>
              <a:rPr lang="it-IT" b="1" dirty="0" err="1">
                <a:solidFill>
                  <a:srgbClr val="C0504D"/>
                </a:solidFill>
                <a:highlight>
                  <a:srgbClr val="FFFF00"/>
                </a:highlight>
              </a:rPr>
              <a:t>lastname</a:t>
            </a:r>
            <a:r>
              <a:rPr lang="it-IT" b="1" dirty="0">
                <a:solidFill>
                  <a:srgbClr val="C0504D"/>
                </a:solidFill>
                <a:highlight>
                  <a:srgbClr val="FFFF00"/>
                </a:highlight>
              </a:rPr>
              <a:t>)</a:t>
            </a:r>
          </a:p>
          <a:p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413604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Mettiamo</a:t>
            </a:r>
            <a:r>
              <a:rPr lang="en-US"/>
              <a:t> </a:t>
            </a:r>
            <a:r>
              <a:rPr lang="en-US" err="1"/>
              <a:t>tutto</a:t>
            </a:r>
            <a:r>
              <a:rPr lang="en-US"/>
              <a:t> in </a:t>
            </a:r>
            <a:r>
              <a:rPr lang="en-US" err="1"/>
              <a:t>pratica</a:t>
            </a:r>
            <a:endParaRPr lang="en-US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" b="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9987017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C05AF3-1946-5B46-8BD0-5876ED0B7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4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D75DBA-7600-A940-91F5-35AB703C2158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 err="1"/>
              <a:t>Modificare</a:t>
            </a:r>
            <a:r>
              <a:rPr lang="en-US" dirty="0"/>
              <a:t> le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dell'Esercizio</a:t>
            </a:r>
            <a:r>
              <a:rPr lang="en-US" dirty="0"/>
              <a:t> 2 </a:t>
            </a:r>
            <a:r>
              <a:rPr lang="en-US" dirty="0" err="1"/>
              <a:t>affinchè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</a:t>
            </a:r>
            <a:r>
              <a:rPr lang="en-US" dirty="0" err="1"/>
              <a:t>espressi</a:t>
            </a:r>
            <a:r>
              <a:rPr lang="en-US" dirty="0"/>
              <a:t> i </a:t>
            </a:r>
            <a:r>
              <a:rPr lang="en-US" dirty="0" err="1"/>
              <a:t>seguenti</a:t>
            </a:r>
            <a:r>
              <a:rPr lang="en-US" dirty="0"/>
              <a:t> </a:t>
            </a:r>
            <a:r>
              <a:rPr lang="en-US" dirty="0" err="1"/>
              <a:t>vincoli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Non </a:t>
            </a: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esserci</a:t>
            </a:r>
            <a:r>
              <a:rPr lang="en-US" dirty="0"/>
              <a:t> due </a:t>
            </a:r>
            <a:r>
              <a:rPr lang="en-US" dirty="0" err="1"/>
              <a:t>fornitori</a:t>
            </a:r>
            <a:r>
              <a:rPr lang="en-US" dirty="0"/>
              <a:t> con la </a:t>
            </a:r>
            <a:r>
              <a:rPr lang="en-US" dirty="0" err="1"/>
              <a:t>stessa</a:t>
            </a:r>
            <a:r>
              <a:rPr lang="en-US" dirty="0"/>
              <a:t> partita </a:t>
            </a:r>
            <a:r>
              <a:rPr lang="en-US" dirty="0" err="1"/>
              <a:t>iva</a:t>
            </a:r>
            <a:r>
              <a:rPr lang="en-US" dirty="0"/>
              <a:t> (</a:t>
            </a:r>
            <a:r>
              <a:rPr lang="en-US" dirty="0" err="1"/>
              <a:t>attributo</a:t>
            </a:r>
            <a:r>
              <a:rPr lang="en-US" dirty="0"/>
              <a:t> </a:t>
            </a:r>
            <a:r>
              <a:rPr lang="en-US" dirty="0" err="1"/>
              <a:t>vatin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non </a:t>
            </a: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esserci</a:t>
            </a:r>
            <a:r>
              <a:rPr lang="en-US" dirty="0"/>
              <a:t> due </a:t>
            </a:r>
            <a:r>
              <a:rPr lang="en-US" dirty="0" err="1"/>
              <a:t>clienti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abbiano</a:t>
            </a:r>
            <a:r>
              <a:rPr lang="en-US" dirty="0"/>
              <a:t> </a:t>
            </a:r>
            <a:r>
              <a:rPr lang="en-US" dirty="0" err="1"/>
              <a:t>stesso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, </a:t>
            </a:r>
            <a:r>
              <a:rPr lang="en-US" dirty="0" err="1"/>
              <a:t>cognome</a:t>
            </a:r>
            <a:r>
              <a:rPr lang="en-US" dirty="0"/>
              <a:t>, email</a:t>
            </a:r>
          </a:p>
        </p:txBody>
      </p:sp>
    </p:spTree>
    <p:extLst>
      <p:ext uri="{BB962C8B-B14F-4D97-AF65-F5344CB8AC3E}">
        <p14:creationId xmlns:p14="http://schemas.microsoft.com/office/powerpoint/2010/main" val="318957082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Approfondimenti</a:t>
            </a:r>
            <a:r>
              <a:rPr lang="en-US"/>
              <a:t> </a:t>
            </a:r>
            <a:br>
              <a:rPr lang="en-US"/>
            </a:br>
            <a:r>
              <a:rPr lang="en-US"/>
              <a:t>Mapping </a:t>
            </a:r>
            <a:r>
              <a:rPr lang="en-US" err="1"/>
              <a:t>Associazioni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Strategie</a:t>
            </a:r>
            <a:r>
              <a:rPr lang="en-US" dirty="0"/>
              <a:t> di fetch</a:t>
            </a:r>
          </a:p>
          <a:p>
            <a:r>
              <a:rPr lang="en-US" dirty="0"/>
              <a:t>Mapping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estese</a:t>
            </a:r>
            <a:r>
              <a:rPr lang="en-US" dirty="0"/>
              <a:t> (</a:t>
            </a:r>
            <a:r>
              <a:rPr lang="en-US" dirty="0" err="1"/>
              <a:t>cenni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4925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Object-Relational-Mapping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Configurazione</a:t>
            </a:r>
            <a:r>
              <a:rPr lang="en-US" dirty="0"/>
              <a:t> di default</a:t>
            </a:r>
          </a:p>
          <a:p>
            <a:pPr lvl="1"/>
            <a:r>
              <a:rPr lang="en-US" dirty="0" err="1"/>
              <a:t>Ogni</a:t>
            </a:r>
            <a:r>
              <a:rPr lang="en-US" dirty="0"/>
              <a:t> entity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mappata</a:t>
            </a:r>
            <a:r>
              <a:rPr lang="en-US" dirty="0"/>
              <a:t> in una </a:t>
            </a:r>
            <a:r>
              <a:rPr lang="en-US" dirty="0" err="1"/>
              <a:t>tabella</a:t>
            </a:r>
            <a:endParaRPr lang="en-US" dirty="0"/>
          </a:p>
          <a:p>
            <a:pPr lvl="2"/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tabella</a:t>
            </a:r>
            <a:endParaRPr lang="en-US" dirty="0"/>
          </a:p>
          <a:p>
            <a:pPr lvl="1"/>
            <a:r>
              <a:rPr lang="en-US" dirty="0" err="1"/>
              <a:t>tutte</a:t>
            </a:r>
            <a:r>
              <a:rPr lang="en-US" dirty="0"/>
              <a:t> le </a:t>
            </a:r>
            <a:r>
              <a:rPr lang="en-US" dirty="0" err="1"/>
              <a:t>variabili</a:t>
            </a:r>
            <a:r>
              <a:rPr lang="en-US" dirty="0"/>
              <a:t> </a:t>
            </a:r>
            <a:r>
              <a:rPr lang="en-US" dirty="0" err="1"/>
              <a:t>corrispondenti</a:t>
            </a:r>
            <a:r>
              <a:rPr lang="en-US" dirty="0"/>
              <a:t> ad un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primitivo</a:t>
            </a:r>
            <a:r>
              <a:rPr lang="en-US" dirty="0"/>
              <a:t> (o </a:t>
            </a:r>
            <a:r>
              <a:rPr lang="en-US" dirty="0" err="1"/>
              <a:t>corrispondente</a:t>
            </a:r>
            <a:r>
              <a:rPr lang="en-US" dirty="0"/>
              <a:t> wrapper), String, </a:t>
            </a:r>
            <a:r>
              <a:rPr lang="en-US" dirty="0" err="1"/>
              <a:t>java.time.LocalDate</a:t>
            </a:r>
            <a:r>
              <a:rPr lang="en-US" dirty="0"/>
              <a:t>, </a:t>
            </a:r>
            <a:r>
              <a:rPr lang="en-US" dirty="0" err="1"/>
              <a:t>java.time.LocalDateTime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mappate</a:t>
            </a:r>
            <a:r>
              <a:rPr lang="en-US" dirty="0"/>
              <a:t> </a:t>
            </a:r>
            <a:r>
              <a:rPr lang="en-US" dirty="0" err="1"/>
              <a:t>automaticamente</a:t>
            </a:r>
            <a:r>
              <a:rPr lang="en-US" dirty="0"/>
              <a:t> in una </a:t>
            </a:r>
            <a:r>
              <a:rPr lang="en-US" dirty="0" err="1"/>
              <a:t>colonna</a:t>
            </a:r>
            <a:endParaRPr lang="en-US" dirty="0"/>
          </a:p>
          <a:p>
            <a:pPr lvl="2"/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attributo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colonna</a:t>
            </a:r>
            <a:endParaRPr lang="en-US" dirty="0"/>
          </a:p>
          <a:p>
            <a:pPr lvl="2"/>
            <a:r>
              <a:rPr lang="en-US" dirty="0" err="1"/>
              <a:t>corrispondenza</a:t>
            </a:r>
            <a:r>
              <a:rPr lang="en-US" dirty="0"/>
              <a:t> (</a:t>
            </a:r>
            <a:r>
              <a:rPr lang="en-US" dirty="0" err="1"/>
              <a:t>naturale</a:t>
            </a:r>
            <a:r>
              <a:rPr lang="en-US" dirty="0"/>
              <a:t>)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tipi </a:t>
            </a:r>
            <a:r>
              <a:rPr lang="en-US" dirty="0" err="1"/>
              <a:t>primitivi</a:t>
            </a:r>
            <a:r>
              <a:rPr lang="en-US" dirty="0"/>
              <a:t> Java (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java.lang.String</a:t>
            </a:r>
            <a:r>
              <a:rPr lang="en-US" dirty="0"/>
              <a:t> e </a:t>
            </a:r>
            <a:r>
              <a:rPr lang="en-US" dirty="0" err="1"/>
              <a:t>i</a:t>
            </a:r>
            <a:r>
              <a:rPr lang="en-US" dirty="0"/>
              <a:t> tipi per date e </a:t>
            </a:r>
            <a:r>
              <a:rPr lang="en-US" dirty="0" err="1"/>
              <a:t>orari</a:t>
            </a:r>
            <a:r>
              <a:rPr lang="en-US" dirty="0"/>
              <a:t> di </a:t>
            </a:r>
            <a:r>
              <a:rPr lang="en-US" dirty="0" err="1"/>
              <a:t>java.time</a:t>
            </a:r>
            <a:r>
              <a:rPr lang="en-US" dirty="0"/>
              <a:t>) e </a:t>
            </a:r>
            <a:r>
              <a:rPr lang="en-US" dirty="0" err="1"/>
              <a:t>i</a:t>
            </a:r>
            <a:r>
              <a:rPr lang="en-US" dirty="0"/>
              <a:t> tipi SQL</a:t>
            </a:r>
          </a:p>
        </p:txBody>
      </p:sp>
    </p:spTree>
    <p:extLst>
      <p:ext uri="{BB962C8B-B14F-4D97-AF65-F5344CB8AC3E}">
        <p14:creationId xmlns:p14="http://schemas.microsoft.com/office/powerpoint/2010/main" val="427660374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Strategia</a:t>
            </a:r>
            <a:r>
              <a:rPr lang="en-US" dirty="0"/>
              <a:t> di </a:t>
            </a:r>
            <a:r>
              <a:rPr lang="en-US" i="1" dirty="0"/>
              <a:t>Fetch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Quando</a:t>
            </a:r>
            <a:r>
              <a:rPr lang="en-US" dirty="0"/>
              <a:t> JPA </a:t>
            </a:r>
            <a:r>
              <a:rPr lang="en-US" dirty="0" err="1"/>
              <a:t>recupera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dal database e </a:t>
            </a:r>
            <a:r>
              <a:rPr lang="en-US" dirty="0" err="1"/>
              <a:t>crea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in </a:t>
            </a:r>
            <a:r>
              <a:rPr lang="en-US" dirty="0" err="1"/>
              <a:t>memoria</a:t>
            </a:r>
            <a:r>
              <a:rPr lang="en-US" dirty="0"/>
              <a:t>, come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comporta</a:t>
            </a:r>
            <a:r>
              <a:rPr lang="en-US" dirty="0"/>
              <a:t> con I </a:t>
            </a:r>
            <a:r>
              <a:rPr lang="en-US" dirty="0" err="1"/>
              <a:t>riferimenti</a:t>
            </a:r>
            <a:r>
              <a:rPr lang="en-US" dirty="0"/>
              <a:t>?</a:t>
            </a:r>
          </a:p>
          <a:p>
            <a:r>
              <a:rPr lang="en-US" dirty="0"/>
              <a:t>Ad </a:t>
            </a:r>
            <a:r>
              <a:rPr lang="en-US" dirty="0" err="1"/>
              <a:t>esempio</a:t>
            </a:r>
            <a:r>
              <a:rPr lang="en-US" dirty="0"/>
              <a:t>, </a:t>
            </a:r>
            <a:r>
              <a:rPr lang="en-US" dirty="0" err="1"/>
              <a:t>consideriamo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class diagram </a:t>
            </a:r>
            <a:r>
              <a:rPr lang="en-US" dirty="0" err="1"/>
              <a:t>dell'Esercizio</a:t>
            </a:r>
            <a:r>
              <a:rPr lang="en-US" dirty="0"/>
              <a:t> 2:</a:t>
            </a:r>
          </a:p>
          <a:p>
            <a:pPr lvl="1"/>
            <a:r>
              <a:rPr lang="en-US" dirty="0" err="1"/>
              <a:t>supponiamo</a:t>
            </a:r>
            <a:r>
              <a:rPr lang="en-US" dirty="0"/>
              <a:t> di dover </a:t>
            </a:r>
            <a:r>
              <a:rPr lang="en-US" dirty="0" err="1"/>
              <a:t>recuperare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di un </a:t>
            </a:r>
            <a:r>
              <a:rPr lang="en-US" dirty="0" err="1"/>
              <a:t>oggetto</a:t>
            </a:r>
            <a:r>
              <a:rPr lang="en-US" dirty="0"/>
              <a:t> Customer (ci </a:t>
            </a:r>
            <a:r>
              <a:rPr lang="en-US" dirty="0" err="1"/>
              <a:t>servono</a:t>
            </a:r>
            <a:r>
              <a:rPr lang="en-US" dirty="0"/>
              <a:t> in una </a:t>
            </a:r>
            <a:r>
              <a:rPr lang="en-US" dirty="0" err="1"/>
              <a:t>operazione</a:t>
            </a:r>
            <a:r>
              <a:rPr lang="en-US" dirty="0"/>
              <a:t> del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prevede</a:t>
            </a:r>
            <a:r>
              <a:rPr lang="en-US" dirty="0"/>
              <a:t> di </a:t>
            </a:r>
            <a:r>
              <a:rPr lang="en-US" dirty="0" err="1"/>
              <a:t>recuperare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cognome</a:t>
            </a:r>
            <a:r>
              <a:rPr lang="en-US" dirty="0"/>
              <a:t> e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telefono</a:t>
            </a:r>
            <a:r>
              <a:rPr lang="en-US" dirty="0"/>
              <a:t> di un </a:t>
            </a:r>
            <a:r>
              <a:rPr lang="en-US" dirty="0" err="1"/>
              <a:t>cliente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un </a:t>
            </a:r>
            <a:r>
              <a:rPr lang="en-US" dirty="0" err="1"/>
              <a:t>oggetto</a:t>
            </a:r>
            <a:r>
              <a:rPr lang="en-US" dirty="0"/>
              <a:t> Customer ha </a:t>
            </a:r>
            <a:r>
              <a:rPr lang="en-US" dirty="0" err="1"/>
              <a:t>anche</a:t>
            </a:r>
            <a:r>
              <a:rPr lang="en-US" dirty="0"/>
              <a:t> una </a:t>
            </a:r>
            <a:r>
              <a:rPr lang="en-US" dirty="0" err="1"/>
              <a:t>lista</a:t>
            </a:r>
            <a:r>
              <a:rPr lang="en-US" dirty="0"/>
              <a:t> di </a:t>
            </a:r>
            <a:r>
              <a:rPr lang="en-US" dirty="0" err="1"/>
              <a:t>riferimenti</a:t>
            </a:r>
            <a:r>
              <a:rPr lang="en-US" dirty="0"/>
              <a:t> ai </a:t>
            </a:r>
            <a:r>
              <a:rPr lang="en-US" dirty="0" err="1"/>
              <a:t>suoi</a:t>
            </a:r>
            <a:r>
              <a:rPr lang="en-US" dirty="0"/>
              <a:t> </a:t>
            </a:r>
            <a:r>
              <a:rPr lang="en-US" dirty="0" err="1"/>
              <a:t>ordini</a:t>
            </a:r>
            <a:r>
              <a:rPr lang="en-US" dirty="0"/>
              <a:t>: </a:t>
            </a:r>
            <a:r>
              <a:rPr lang="en-US" dirty="0" err="1"/>
              <a:t>dobbiamo</a:t>
            </a:r>
            <a:r>
              <a:rPr lang="en-US" dirty="0"/>
              <a:t> </a:t>
            </a:r>
            <a:r>
              <a:rPr lang="en-US" dirty="0" err="1"/>
              <a:t>recuperare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ordini</a:t>
            </a:r>
            <a:r>
              <a:rPr lang="en-US" dirty="0"/>
              <a:t>, </a:t>
            </a:r>
            <a:r>
              <a:rPr lang="en-US" dirty="0" err="1"/>
              <a:t>costruire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Order e </a:t>
            </a:r>
            <a:r>
              <a:rPr lang="en-US" dirty="0" err="1"/>
              <a:t>riempire</a:t>
            </a:r>
            <a:r>
              <a:rPr lang="en-US" dirty="0"/>
              <a:t> la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riferimenti</a:t>
            </a:r>
            <a:r>
              <a:rPr lang="en-US" dirty="0"/>
              <a:t> </a:t>
            </a:r>
            <a:r>
              <a:rPr lang="en-US" dirty="0" err="1"/>
              <a:t>agli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Order di Customer?</a:t>
            </a:r>
          </a:p>
          <a:p>
            <a:pPr lvl="1"/>
            <a:r>
              <a:rPr lang="en-US" dirty="0"/>
              <a:t>e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oggetto</a:t>
            </a:r>
            <a:r>
              <a:rPr lang="en-US" dirty="0"/>
              <a:t> Order ha una </a:t>
            </a:r>
            <a:r>
              <a:rPr lang="en-US" dirty="0" err="1"/>
              <a:t>lista</a:t>
            </a:r>
            <a:r>
              <a:rPr lang="en-US" dirty="0"/>
              <a:t> di </a:t>
            </a:r>
            <a:r>
              <a:rPr lang="en-US" dirty="0" err="1"/>
              <a:t>riferimenti</a:t>
            </a:r>
            <a:r>
              <a:rPr lang="en-US" dirty="0"/>
              <a:t> ad </a:t>
            </a:r>
            <a:r>
              <a:rPr lang="en-US" dirty="0" err="1"/>
              <a:t>oggetti</a:t>
            </a:r>
            <a:r>
              <a:rPr lang="en-US" dirty="0"/>
              <a:t> </a:t>
            </a:r>
            <a:r>
              <a:rPr lang="en-US" dirty="0" err="1"/>
              <a:t>OrderLine</a:t>
            </a:r>
            <a:r>
              <a:rPr lang="en-US" dirty="0"/>
              <a:t>,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OrderLine</a:t>
            </a:r>
            <a:r>
              <a:rPr lang="en-US" dirty="0"/>
              <a:t> ad un Product, </a:t>
            </a:r>
            <a:r>
              <a:rPr lang="en-US" dirty="0" err="1"/>
              <a:t>ogni</a:t>
            </a:r>
            <a:r>
              <a:rPr lang="en-US" dirty="0"/>
              <a:t> Product ha una </a:t>
            </a:r>
            <a:r>
              <a:rPr lang="en-US" dirty="0" err="1"/>
              <a:t>lista</a:t>
            </a:r>
            <a:r>
              <a:rPr lang="en-US" dirty="0"/>
              <a:t> di </a:t>
            </a:r>
            <a:r>
              <a:rPr lang="en-US" dirty="0" err="1"/>
              <a:t>riferimenti</a:t>
            </a:r>
            <a:r>
              <a:rPr lang="en-US" dirty="0"/>
              <a:t> a </a:t>
            </a:r>
            <a:r>
              <a:rPr lang="en-US" dirty="0" err="1"/>
              <a:t>oggetti</a:t>
            </a:r>
            <a:r>
              <a:rPr lang="en-US" dirty="0"/>
              <a:t> Provider</a:t>
            </a:r>
          </a:p>
          <a:p>
            <a:pPr lvl="1"/>
            <a:r>
              <a:rPr lang="en-US" dirty="0" err="1"/>
              <a:t>Dobbiamo</a:t>
            </a:r>
            <a:r>
              <a:rPr lang="en-US" dirty="0"/>
              <a:t> </a:t>
            </a:r>
            <a:r>
              <a:rPr lang="en-US" dirty="0" err="1"/>
              <a:t>recuperare</a:t>
            </a:r>
            <a:r>
              <a:rPr lang="en-US" dirty="0"/>
              <a:t> dal database </a:t>
            </a:r>
            <a:r>
              <a:rPr lang="en-US" dirty="0" err="1"/>
              <a:t>tutti</a:t>
            </a:r>
            <a:r>
              <a:rPr lang="en-US" dirty="0"/>
              <a:t>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per </a:t>
            </a:r>
            <a:r>
              <a:rPr lang="en-US" dirty="0" err="1"/>
              <a:t>costruire</a:t>
            </a:r>
            <a:r>
              <a:rPr lang="en-US" dirty="0"/>
              <a:t> un </a:t>
            </a:r>
            <a:r>
              <a:rPr lang="en-US" dirty="0" err="1"/>
              <a:t>oggetto</a:t>
            </a:r>
            <a:r>
              <a:rPr lang="en-US" dirty="0"/>
              <a:t> Customer? </a:t>
            </a:r>
            <a:r>
              <a:rPr lang="en-US" dirty="0" err="1"/>
              <a:t>Quanti</a:t>
            </a:r>
            <a:r>
              <a:rPr lang="en-US" dirty="0"/>
              <a:t> join (</a:t>
            </a:r>
            <a:r>
              <a:rPr lang="en-US" dirty="0" err="1"/>
              <a:t>operazione</a:t>
            </a:r>
            <a:r>
              <a:rPr lang="en-US" dirty="0"/>
              <a:t> </a:t>
            </a:r>
            <a:r>
              <a:rPr lang="en-US" dirty="0" err="1"/>
              <a:t>costosa</a:t>
            </a:r>
            <a:r>
              <a:rPr lang="en-US" dirty="0"/>
              <a:t>) </a:t>
            </a:r>
            <a:r>
              <a:rPr lang="en-US" dirty="0" err="1"/>
              <a:t>deve</a:t>
            </a:r>
            <a:r>
              <a:rPr lang="en-US" dirty="0"/>
              <a:t> fare </a:t>
            </a:r>
            <a:r>
              <a:rPr lang="en-US" dirty="0" err="1"/>
              <a:t>il</a:t>
            </a:r>
            <a:r>
              <a:rPr lang="en-US" dirty="0"/>
              <a:t> DBMS? </a:t>
            </a:r>
          </a:p>
          <a:p>
            <a:pPr lvl="1"/>
            <a:r>
              <a:rPr lang="en-US" dirty="0"/>
              <a:t>Ci </a:t>
            </a:r>
            <a:r>
              <a:rPr lang="en-US" dirty="0" err="1"/>
              <a:t>servivano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, </a:t>
            </a:r>
            <a:r>
              <a:rPr lang="en-US" dirty="0" err="1"/>
              <a:t>cognome</a:t>
            </a:r>
            <a:r>
              <a:rPr lang="en-US" dirty="0"/>
              <a:t> e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telefono</a:t>
            </a:r>
            <a:r>
              <a:rPr lang="en-US" dirty="0"/>
              <a:t> di un </a:t>
            </a:r>
            <a:r>
              <a:rPr lang="en-US" dirty="0" err="1"/>
              <a:t>cliente</a:t>
            </a:r>
            <a:r>
              <a:rPr lang="en-US" dirty="0"/>
              <a:t> e </a:t>
            </a:r>
            <a:r>
              <a:rPr lang="en-US" dirty="0" err="1"/>
              <a:t>siamo</a:t>
            </a:r>
            <a:r>
              <a:rPr lang="en-US" dirty="0"/>
              <a:t> </a:t>
            </a:r>
            <a:r>
              <a:rPr lang="en-US" dirty="0" err="1"/>
              <a:t>arrivati</a:t>
            </a:r>
            <a:r>
              <a:rPr lang="en-US" dirty="0"/>
              <a:t> a </a:t>
            </a:r>
            <a:r>
              <a:rPr lang="en-US" dirty="0" err="1"/>
              <a:t>prendere</a:t>
            </a:r>
            <a:r>
              <a:rPr lang="en-US" dirty="0"/>
              <a:t> </a:t>
            </a:r>
            <a:r>
              <a:rPr lang="en-US" dirty="0" err="1"/>
              <a:t>l'indirizzo</a:t>
            </a:r>
            <a:r>
              <a:rPr lang="en-US" dirty="0"/>
              <a:t> di </a:t>
            </a:r>
            <a:r>
              <a:rPr lang="en-US" dirty="0" err="1"/>
              <a:t>tutti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fornitori</a:t>
            </a:r>
            <a:r>
              <a:rPr lang="en-US" dirty="0"/>
              <a:t> di </a:t>
            </a:r>
            <a:r>
              <a:rPr lang="en-US" dirty="0" err="1"/>
              <a:t>tutti</a:t>
            </a:r>
            <a:r>
              <a:rPr lang="en-US" dirty="0"/>
              <a:t> I </a:t>
            </a:r>
            <a:r>
              <a:rPr lang="en-US" dirty="0" err="1"/>
              <a:t>prodotti</a:t>
            </a:r>
            <a:r>
              <a:rPr lang="en-US" dirty="0"/>
              <a:t> </a:t>
            </a:r>
            <a:r>
              <a:rPr lang="en-US" dirty="0" err="1"/>
              <a:t>ordinati</a:t>
            </a:r>
            <a:r>
              <a:rPr lang="en-US" dirty="0"/>
              <a:t> dal </a:t>
            </a:r>
            <a:r>
              <a:rPr lang="en-US" dirty="0" err="1"/>
              <a:t>cliente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7497430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Strategia</a:t>
            </a:r>
            <a:r>
              <a:rPr lang="en-US" dirty="0"/>
              <a:t> di </a:t>
            </a:r>
            <a:r>
              <a:rPr lang="en-US" i="1" dirty="0"/>
              <a:t>Fetch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Per </a:t>
            </a:r>
            <a:r>
              <a:rPr lang="en-US" dirty="0" err="1"/>
              <a:t>evitare</a:t>
            </a:r>
            <a:r>
              <a:rPr lang="en-US" dirty="0"/>
              <a:t> </a:t>
            </a:r>
            <a:r>
              <a:rPr lang="en-US" dirty="0" err="1"/>
              <a:t>operazioni</a:t>
            </a:r>
            <a:r>
              <a:rPr lang="en-US" dirty="0"/>
              <a:t> </a:t>
            </a:r>
            <a:r>
              <a:rPr lang="en-US" dirty="0" err="1"/>
              <a:t>dispendiose</a:t>
            </a:r>
            <a:r>
              <a:rPr lang="en-US" dirty="0"/>
              <a:t> (e </a:t>
            </a:r>
            <a:r>
              <a:rPr lang="en-US" dirty="0" err="1"/>
              <a:t>magari</a:t>
            </a:r>
            <a:r>
              <a:rPr lang="en-US" dirty="0"/>
              <a:t> non </a:t>
            </a:r>
            <a:r>
              <a:rPr lang="en-US" dirty="0" err="1"/>
              <a:t>necessarie</a:t>
            </a:r>
            <a:r>
              <a:rPr lang="en-US" dirty="0"/>
              <a:t>) </a:t>
            </a:r>
            <a:r>
              <a:rPr lang="en-US" dirty="0" err="1"/>
              <a:t>sul</a:t>
            </a:r>
            <a:r>
              <a:rPr lang="en-US" dirty="0"/>
              <a:t> database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possibile</a:t>
            </a:r>
            <a:r>
              <a:rPr lang="en-US" dirty="0"/>
              <a:t> </a:t>
            </a:r>
            <a:r>
              <a:rPr lang="en-US" dirty="0" err="1"/>
              <a:t>specificare</a:t>
            </a:r>
            <a:r>
              <a:rPr lang="en-US" dirty="0"/>
              <a:t> come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caricamento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"</a:t>
            </a:r>
            <a:r>
              <a:rPr lang="en-US" dirty="0" err="1"/>
              <a:t>collegati</a:t>
            </a:r>
            <a:r>
              <a:rPr lang="en-US" dirty="0"/>
              <a:t>" </a:t>
            </a:r>
            <a:r>
              <a:rPr lang="en-US" dirty="0" err="1"/>
              <a:t>dalle</a:t>
            </a:r>
            <a:r>
              <a:rPr lang="en-US" dirty="0"/>
              <a:t> </a:t>
            </a:r>
            <a:r>
              <a:rPr lang="en-US" dirty="0" err="1"/>
              <a:t>associazioni</a:t>
            </a:r>
            <a:endParaRPr lang="en-US" dirty="0"/>
          </a:p>
          <a:p>
            <a:pPr lvl="1"/>
            <a:r>
              <a:rPr lang="en-US" b="1" dirty="0"/>
              <a:t>Lazy Load </a:t>
            </a:r>
            <a:r>
              <a:rPr lang="en-US" dirty="0"/>
              <a:t>(</a:t>
            </a:r>
            <a:r>
              <a:rPr lang="en-US" dirty="0" err="1"/>
              <a:t>caricamento</a:t>
            </a:r>
            <a:r>
              <a:rPr lang="en-US" dirty="0"/>
              <a:t> </a:t>
            </a:r>
            <a:r>
              <a:rPr lang="en-US" dirty="0" err="1"/>
              <a:t>pigro</a:t>
            </a:r>
            <a:r>
              <a:rPr lang="en-US" dirty="0"/>
              <a:t>):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caricato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solo </a:t>
            </a:r>
            <a:r>
              <a:rPr lang="en-US" dirty="0" err="1"/>
              <a:t>oggetto</a:t>
            </a:r>
            <a:r>
              <a:rPr lang="en-US" dirty="0"/>
              <a:t> </a:t>
            </a:r>
            <a:r>
              <a:rPr lang="en-US" dirty="0" err="1"/>
              <a:t>richiesto</a:t>
            </a:r>
            <a:r>
              <a:rPr lang="en-US" dirty="0"/>
              <a:t>;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</a:t>
            </a:r>
            <a:r>
              <a:rPr lang="en-US" dirty="0" err="1"/>
              <a:t>collegati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richiesti</a:t>
            </a:r>
            <a:r>
              <a:rPr lang="en-US" dirty="0"/>
              <a:t> solo se </a:t>
            </a:r>
            <a:r>
              <a:rPr lang="en-US" dirty="0" err="1"/>
              <a:t>l'applicazione</a:t>
            </a:r>
            <a:r>
              <a:rPr lang="en-US" dirty="0"/>
              <a:t> </a:t>
            </a:r>
            <a:r>
              <a:rPr lang="en-US" dirty="0" err="1"/>
              <a:t>chiede</a:t>
            </a:r>
            <a:r>
              <a:rPr lang="en-US" dirty="0"/>
              <a:t> di </a:t>
            </a:r>
            <a:r>
              <a:rPr lang="en-US" dirty="0" err="1"/>
              <a:t>seguire</a:t>
            </a:r>
            <a:r>
              <a:rPr lang="en-US" dirty="0"/>
              <a:t> un </a:t>
            </a:r>
            <a:r>
              <a:rPr lang="en-US" dirty="0" err="1"/>
              <a:t>collegamento</a:t>
            </a:r>
            <a:endParaRPr lang="en-US" dirty="0"/>
          </a:p>
          <a:p>
            <a:pPr lvl="1"/>
            <a:r>
              <a:rPr lang="en-US" b="1" dirty="0"/>
              <a:t>Eager</a:t>
            </a:r>
            <a:r>
              <a:rPr lang="en-US" dirty="0"/>
              <a:t> (</a:t>
            </a:r>
            <a:r>
              <a:rPr lang="en-US" dirty="0" err="1"/>
              <a:t>impaziente</a:t>
            </a:r>
            <a:r>
              <a:rPr lang="en-US" dirty="0"/>
              <a:t>):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caricati</a:t>
            </a:r>
            <a:r>
              <a:rPr lang="en-US" dirty="0"/>
              <a:t> </a:t>
            </a:r>
            <a:r>
              <a:rPr lang="en-US" dirty="0" err="1"/>
              <a:t>subito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</a:t>
            </a:r>
            <a:r>
              <a:rPr lang="en-US" dirty="0" err="1"/>
              <a:t>collegati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6550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Strategia</a:t>
            </a:r>
            <a:r>
              <a:rPr lang="en-US"/>
              <a:t> di </a:t>
            </a:r>
            <a:r>
              <a:rPr lang="en-US" i="1"/>
              <a:t>Fetch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Default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OneToOne</a:t>
            </a:r>
            <a:r>
              <a:rPr lang="en-US" dirty="0"/>
              <a:t>			EAGER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ManyToOne</a:t>
            </a:r>
            <a:r>
              <a:rPr lang="en-US" dirty="0"/>
              <a:t>			EAGER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OneToMany</a:t>
            </a:r>
            <a:r>
              <a:rPr lang="en-US" dirty="0"/>
              <a:t>			LAZY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ManyToMany</a:t>
            </a:r>
            <a:r>
              <a:rPr lang="en-US" dirty="0"/>
              <a:t>		LAZY</a:t>
            </a:r>
          </a:p>
          <a:p>
            <a:r>
              <a:rPr lang="en-US" dirty="0"/>
              <a:t>Per </a:t>
            </a:r>
            <a:r>
              <a:rPr lang="en-US" dirty="0" err="1"/>
              <a:t>modificare</a:t>
            </a:r>
            <a:r>
              <a:rPr lang="en-US" dirty="0"/>
              <a:t> la </a:t>
            </a:r>
            <a:r>
              <a:rPr lang="en-US" dirty="0" err="1"/>
              <a:t>strategia</a:t>
            </a:r>
            <a:r>
              <a:rPr lang="en-US" dirty="0"/>
              <a:t> di fetch, </a:t>
            </a:r>
            <a:r>
              <a:rPr lang="en-US" dirty="0" err="1"/>
              <a:t>l'annotazione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associazione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adornata</a:t>
            </a:r>
            <a:r>
              <a:rPr lang="en-US" dirty="0"/>
              <a:t> con </a:t>
            </a:r>
            <a:r>
              <a:rPr lang="en-US" dirty="0" err="1"/>
              <a:t>l'attributo</a:t>
            </a:r>
            <a:r>
              <a:rPr lang="en-US" dirty="0"/>
              <a:t> </a:t>
            </a:r>
            <a:r>
              <a:rPr lang="en-US" b="1" dirty="0"/>
              <a:t>fetch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OneToOne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fetch = </a:t>
            </a:r>
            <a:r>
              <a:rPr lang="en-US" dirty="0" err="1">
                <a:solidFill>
                  <a:srgbClr val="FF0000"/>
                </a:solidFill>
              </a:rPr>
              <a:t>FetchType.EAGER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ManyToMany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fetch = </a:t>
            </a:r>
            <a:r>
              <a:rPr lang="en-US" dirty="0" err="1">
                <a:solidFill>
                  <a:srgbClr val="FF0000"/>
                </a:solidFill>
              </a:rPr>
              <a:t>FetchType.LAZY</a:t>
            </a:r>
            <a:r>
              <a:rPr lang="en-US" dirty="0"/>
              <a:t>)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A2A4972-2FD4-7F4F-99DC-82B22A5A25F7}"/>
              </a:ext>
            </a:extLst>
          </p:cNvPr>
          <p:cNvSpPr/>
          <p:nvPr/>
        </p:nvSpPr>
        <p:spPr>
          <a:xfrm>
            <a:off x="3903046" y="1600200"/>
            <a:ext cx="1795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Strategia</a:t>
            </a:r>
            <a:r>
              <a:rPr lang="en-US" dirty="0"/>
              <a:t> di </a:t>
            </a:r>
            <a:r>
              <a:rPr lang="en-US" i="1" dirty="0"/>
              <a:t>Fetch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009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Strategia</a:t>
            </a:r>
            <a:r>
              <a:rPr lang="en-US" dirty="0"/>
              <a:t> di </a:t>
            </a:r>
            <a:r>
              <a:rPr lang="en-US" i="1" dirty="0"/>
              <a:t>Fetch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conviene</a:t>
            </a:r>
            <a:r>
              <a:rPr lang="en-US"/>
              <a:t> </a:t>
            </a:r>
            <a:r>
              <a:rPr lang="en-US" err="1"/>
              <a:t>usare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valori</a:t>
            </a:r>
            <a:r>
              <a:rPr lang="en-US"/>
              <a:t> di default</a:t>
            </a:r>
          </a:p>
          <a:p>
            <a:pPr lvl="1"/>
            <a:r>
              <a:rPr lang="en-US"/>
              <a:t>ci </a:t>
            </a:r>
            <a:r>
              <a:rPr lang="en-US" err="1"/>
              <a:t>possono</a:t>
            </a:r>
            <a:r>
              <a:rPr lang="en-US"/>
              <a:t> </a:t>
            </a:r>
            <a:r>
              <a:rPr lang="en-US" err="1"/>
              <a:t>essere</a:t>
            </a:r>
            <a:r>
              <a:rPr lang="en-US"/>
              <a:t> </a:t>
            </a:r>
            <a:r>
              <a:rPr lang="en-US" err="1"/>
              <a:t>significative</a:t>
            </a:r>
            <a:r>
              <a:rPr lang="en-US"/>
              <a:t> </a:t>
            </a:r>
            <a:r>
              <a:rPr lang="en-US" err="1"/>
              <a:t>perdite</a:t>
            </a:r>
            <a:r>
              <a:rPr lang="en-US"/>
              <a:t> di </a:t>
            </a:r>
            <a:r>
              <a:rPr lang="en-US" err="1"/>
              <a:t>prestazioni</a:t>
            </a:r>
            <a:r>
              <a:rPr lang="en-US"/>
              <a:t> se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usa</a:t>
            </a:r>
            <a:r>
              <a:rPr lang="en-US"/>
              <a:t> in </a:t>
            </a:r>
            <a:r>
              <a:rPr lang="en-US" err="1"/>
              <a:t>maniera</a:t>
            </a:r>
            <a:r>
              <a:rPr lang="en-US"/>
              <a:t> </a:t>
            </a:r>
            <a:r>
              <a:rPr lang="en-US" err="1"/>
              <a:t>impropria</a:t>
            </a:r>
            <a:r>
              <a:rPr lang="en-US"/>
              <a:t> EAGER</a:t>
            </a:r>
          </a:p>
          <a:p>
            <a:r>
              <a:rPr lang="en-US" err="1"/>
              <a:t>Eventuali</a:t>
            </a:r>
            <a:r>
              <a:rPr lang="en-US"/>
              <a:t> </a:t>
            </a:r>
            <a:r>
              <a:rPr lang="en-US" err="1"/>
              <a:t>eccezioni</a:t>
            </a:r>
            <a:r>
              <a:rPr lang="en-US"/>
              <a:t> al default </a:t>
            </a:r>
            <a:r>
              <a:rPr lang="en-US" err="1"/>
              <a:t>devono</a:t>
            </a:r>
            <a:r>
              <a:rPr lang="en-US"/>
              <a:t> </a:t>
            </a:r>
            <a:r>
              <a:rPr lang="en-US" err="1"/>
              <a:t>essere</a:t>
            </a:r>
            <a:r>
              <a:rPr lang="en-US"/>
              <a:t> </a:t>
            </a:r>
            <a:r>
              <a:rPr lang="en-US" err="1"/>
              <a:t>giustificate</a:t>
            </a:r>
            <a:r>
              <a:rPr lang="en-US"/>
              <a:t> </a:t>
            </a:r>
            <a:r>
              <a:rPr lang="en-US" err="1"/>
              <a:t>dalle</a:t>
            </a:r>
            <a:r>
              <a:rPr lang="en-US"/>
              <a:t> </a:t>
            </a:r>
            <a:r>
              <a:rPr lang="en-US" err="1"/>
              <a:t>operazioni</a:t>
            </a:r>
            <a:r>
              <a:rPr lang="en-US"/>
              <a:t> </a:t>
            </a:r>
            <a:r>
              <a:rPr lang="en-US" err="1"/>
              <a:t>specificate</a:t>
            </a:r>
            <a:r>
              <a:rPr lang="en-US"/>
              <a:t> </a:t>
            </a:r>
            <a:r>
              <a:rPr lang="en-US" err="1"/>
              <a:t>nei</a:t>
            </a:r>
            <a:r>
              <a:rPr lang="en-US"/>
              <a:t> </a:t>
            </a:r>
            <a:r>
              <a:rPr lang="en-US" err="1"/>
              <a:t>casi</a:t>
            </a:r>
            <a:r>
              <a:rPr lang="en-US"/>
              <a:t> </a:t>
            </a:r>
            <a:r>
              <a:rPr lang="en-US" err="1"/>
              <a:t>d'uso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1132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Ordinamento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 Java le </a:t>
            </a:r>
            <a:r>
              <a:rPr lang="en-US" dirty="0" err="1"/>
              <a:t>collezioni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rappresentano</a:t>
            </a:r>
            <a:r>
              <a:rPr lang="en-US" dirty="0"/>
              <a:t> le </a:t>
            </a:r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implementate</a:t>
            </a:r>
            <a:r>
              <a:rPr lang="en-US" dirty="0"/>
              <a:t> da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mantengono</a:t>
            </a:r>
            <a:r>
              <a:rPr lang="en-US" dirty="0"/>
              <a:t> </a:t>
            </a:r>
            <a:r>
              <a:rPr lang="en-US" dirty="0" err="1"/>
              <a:t>l'ordine</a:t>
            </a:r>
            <a:r>
              <a:rPr lang="en-US" dirty="0"/>
              <a:t> (List)</a:t>
            </a:r>
          </a:p>
          <a:p>
            <a:r>
              <a:rPr lang="en-US" dirty="0"/>
              <a:t>Se </a:t>
            </a:r>
            <a:r>
              <a:rPr lang="en-US" dirty="0" err="1"/>
              <a:t>l'ordine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rilevante</a:t>
            </a:r>
            <a:r>
              <a:rPr lang="en-US" dirty="0"/>
              <a:t> ai </a:t>
            </a:r>
            <a:r>
              <a:rPr lang="en-US" dirty="0" err="1"/>
              <a:t>fini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applicazione</a:t>
            </a:r>
            <a:r>
              <a:rPr lang="en-US" dirty="0"/>
              <a:t>, </a:t>
            </a:r>
            <a:r>
              <a:rPr lang="en-US" dirty="0" err="1"/>
              <a:t>il</a:t>
            </a:r>
            <a:r>
              <a:rPr lang="en-US" dirty="0"/>
              <a:t> database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memorizzarlo</a:t>
            </a:r>
            <a:r>
              <a:rPr lang="en-US" dirty="0"/>
              <a:t> (</a:t>
            </a:r>
            <a:r>
              <a:rPr lang="en-US" dirty="0" err="1"/>
              <a:t>tramite</a:t>
            </a:r>
            <a:r>
              <a:rPr lang="en-US" dirty="0"/>
              <a:t> </a:t>
            </a:r>
            <a:r>
              <a:rPr lang="en-US" dirty="0" err="1"/>
              <a:t>un'opportuna</a:t>
            </a:r>
            <a:r>
              <a:rPr lang="en-US" dirty="0"/>
              <a:t> </a:t>
            </a:r>
            <a:r>
              <a:rPr lang="en-US" dirty="0" err="1"/>
              <a:t>colonna</a:t>
            </a:r>
            <a:r>
              <a:rPr lang="en-US" dirty="0"/>
              <a:t>)</a:t>
            </a:r>
          </a:p>
          <a:p>
            <a:r>
              <a:rPr lang="en-US" dirty="0"/>
              <a:t>E' </a:t>
            </a:r>
            <a:r>
              <a:rPr lang="en-US" dirty="0" err="1"/>
              <a:t>possibile</a:t>
            </a:r>
            <a:r>
              <a:rPr lang="en-US" dirty="0"/>
              <a:t> </a:t>
            </a:r>
            <a:r>
              <a:rPr lang="en-US" dirty="0" err="1"/>
              <a:t>mappare</a:t>
            </a:r>
            <a:r>
              <a:rPr lang="en-US" dirty="0"/>
              <a:t> </a:t>
            </a:r>
            <a:r>
              <a:rPr lang="en-US" dirty="0" err="1"/>
              <a:t>l'ordine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l'annotazione</a:t>
            </a:r>
            <a:r>
              <a:rPr lang="en-US" dirty="0"/>
              <a:t> @</a:t>
            </a:r>
            <a:r>
              <a:rPr lang="en-US" dirty="0" err="1"/>
              <a:t>OrderBy</a:t>
            </a:r>
            <a:endParaRPr lang="en-US" dirty="0"/>
          </a:p>
          <a:p>
            <a:r>
              <a:rPr lang="en-US" dirty="0" err="1"/>
              <a:t>Esempio</a:t>
            </a:r>
            <a:r>
              <a:rPr lang="en-US" dirty="0"/>
              <a:t> (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Customer):</a:t>
            </a:r>
          </a:p>
          <a:p>
            <a:pPr marL="457200" lvl="1" indent="0">
              <a:buNone/>
            </a:pPr>
            <a:r>
              <a:rPr lang="en-US" dirty="0"/>
              <a:t>	@</a:t>
            </a:r>
            <a:r>
              <a:rPr lang="en-US" dirty="0" err="1"/>
              <a:t>OneToMany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@</a:t>
            </a:r>
            <a:r>
              <a:rPr lang="en-US" dirty="0" err="1"/>
              <a:t>OrderBy</a:t>
            </a:r>
            <a:r>
              <a:rPr lang="en-US" dirty="0"/>
              <a:t>("</a:t>
            </a:r>
            <a:r>
              <a:rPr lang="en-US" dirty="0" err="1"/>
              <a:t>creationTime</a:t>
            </a:r>
            <a:r>
              <a:rPr lang="en-US" dirty="0"/>
              <a:t> </a:t>
            </a:r>
            <a:r>
              <a:rPr lang="en-US" dirty="0" err="1"/>
              <a:t>asc</a:t>
            </a:r>
            <a:r>
              <a:rPr lang="en-US" dirty="0"/>
              <a:t>")</a:t>
            </a:r>
          </a:p>
          <a:p>
            <a:pPr marL="457200" lvl="1" indent="0">
              <a:buNone/>
            </a:pPr>
            <a:r>
              <a:rPr lang="en-US" dirty="0"/>
              <a:t>	private List&lt;Order&gt; orders;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ATTENZIONE: non </a:t>
            </a:r>
            <a:r>
              <a:rPr lang="en-US" dirty="0" err="1">
                <a:highlight>
                  <a:srgbClr val="FFFF00"/>
                </a:highlight>
              </a:rPr>
              <a:t>tutte</a:t>
            </a:r>
            <a:r>
              <a:rPr lang="en-US" dirty="0">
                <a:highlight>
                  <a:srgbClr val="FFFF00"/>
                </a:highlight>
              </a:rPr>
              <a:t> le </a:t>
            </a:r>
            <a:r>
              <a:rPr lang="en-US" dirty="0" err="1">
                <a:highlight>
                  <a:srgbClr val="FFFF00"/>
                </a:highlight>
              </a:rPr>
              <a:t>implementazioni</a:t>
            </a:r>
            <a:r>
              <a:rPr lang="en-US" dirty="0">
                <a:highlight>
                  <a:srgbClr val="FFFF00"/>
                </a:highlight>
              </a:rPr>
              <a:t> di JPA lo </a:t>
            </a:r>
            <a:r>
              <a:rPr lang="en-US" dirty="0" err="1">
                <a:highlight>
                  <a:srgbClr val="FFFF00"/>
                </a:highlight>
              </a:rPr>
              <a:t>supportano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4286362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3F4BB8-D916-DF45-BC06-CD44DF0C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Progettazione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1AD3E2-8EEC-C246-8AC6-A26E89BB5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Strategie</a:t>
            </a:r>
            <a:r>
              <a:rPr lang="en-US" dirty="0"/>
              <a:t> di Fetch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decisioni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prese in </a:t>
            </a:r>
            <a:r>
              <a:rPr lang="en-US" dirty="0" err="1"/>
              <a:t>fase</a:t>
            </a:r>
            <a:r>
              <a:rPr lang="en-US" dirty="0"/>
              <a:t> di </a:t>
            </a:r>
            <a:r>
              <a:rPr lang="en-US" dirty="0" err="1"/>
              <a:t>progettazione</a:t>
            </a:r>
            <a:endParaRPr lang="en-US" dirty="0"/>
          </a:p>
          <a:p>
            <a:r>
              <a:rPr lang="en-US" dirty="0"/>
              <a:t>Le </a:t>
            </a:r>
            <a:r>
              <a:rPr lang="en-US" dirty="0" err="1"/>
              <a:t>indichiamo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class diagram </a:t>
            </a:r>
            <a:r>
              <a:rPr lang="en-US" dirty="0" err="1"/>
              <a:t>attraverso</a:t>
            </a:r>
            <a:r>
              <a:rPr lang="en-US" dirty="0"/>
              <a:t> opportune </a:t>
            </a:r>
            <a:r>
              <a:rPr lang="en-US" dirty="0" err="1"/>
              <a:t>annotazioni</a:t>
            </a:r>
            <a:r>
              <a:rPr lang="en-US" dirty="0"/>
              <a:t> (</a:t>
            </a:r>
            <a:r>
              <a:rPr lang="en-US" dirty="0" err="1"/>
              <a:t>vedi</a:t>
            </a:r>
            <a:r>
              <a:rPr lang="en-US" dirty="0"/>
              <a:t> </a:t>
            </a:r>
            <a:r>
              <a:rPr lang="en-US" dirty="0" err="1"/>
              <a:t>esempio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slide </a:t>
            </a:r>
            <a:r>
              <a:rPr lang="en-US" dirty="0" err="1"/>
              <a:t>successiva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 non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specificato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vale </a:t>
            </a:r>
            <a:r>
              <a:rPr lang="en-US" dirty="0" err="1"/>
              <a:t>il</a:t>
            </a:r>
            <a:r>
              <a:rPr lang="en-US" dirty="0"/>
              <a:t> default</a:t>
            </a:r>
          </a:p>
        </p:txBody>
      </p:sp>
    </p:spTree>
    <p:extLst>
      <p:ext uri="{BB962C8B-B14F-4D97-AF65-F5344CB8AC3E}">
        <p14:creationId xmlns:p14="http://schemas.microsoft.com/office/powerpoint/2010/main" val="109138571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Esempio</a:t>
            </a:r>
            <a:endParaRPr lang="en-US" dirty="0"/>
          </a:p>
        </p:txBody>
      </p:sp>
      <p:graphicFrame>
        <p:nvGraphicFramePr>
          <p:cNvPr id="5" name="Segnaposto contenuto 5"/>
          <p:cNvGraphicFramePr>
            <a:graphicFrameLocks/>
          </p:cNvGraphicFramePr>
          <p:nvPr/>
        </p:nvGraphicFramePr>
        <p:xfrm>
          <a:off x="3746500" y="1533149"/>
          <a:ext cx="1553290" cy="1191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Product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-id: Long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name</a:t>
                      </a:r>
                      <a:r>
                        <a:rPr lang="it-IT" sz="1050"/>
                        <a:t>:</a:t>
                      </a:r>
                      <a:r>
                        <a:rPr lang="it-IT" sz="1050" baseline="0"/>
                        <a:t>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</a:t>
                      </a:r>
                      <a:r>
                        <a:rPr lang="it-IT" sz="1050" baseline="0" err="1"/>
                        <a:t>description</a:t>
                      </a:r>
                      <a:r>
                        <a:rPr lang="it-IT" sz="1050" baseline="0"/>
                        <a:t>: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</a:t>
                      </a:r>
                      <a:r>
                        <a:rPr lang="it-IT" sz="1050" baseline="0" err="1"/>
                        <a:t>price</a:t>
                      </a:r>
                      <a:r>
                        <a:rPr lang="it-IT" sz="1050" baseline="0"/>
                        <a:t>: Float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Segnaposto contenuto 5"/>
          <p:cNvGraphicFramePr>
            <a:graphicFrameLocks/>
          </p:cNvGraphicFramePr>
          <p:nvPr/>
        </p:nvGraphicFramePr>
        <p:xfrm>
          <a:off x="6833870" y="1444249"/>
          <a:ext cx="2015719" cy="1351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Provider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-id: Long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name</a:t>
                      </a:r>
                      <a:r>
                        <a:rPr lang="it-IT" sz="1050"/>
                        <a:t>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phoneNumber</a:t>
                      </a:r>
                      <a:r>
                        <a:rPr lang="it-IT" sz="1050"/>
                        <a:t>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  <a:p>
                      <a:r>
                        <a:rPr lang="it-IT" sz="1050"/>
                        <a:t>-email: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baseline="0"/>
                        <a:t>-</a:t>
                      </a:r>
                      <a:r>
                        <a:rPr lang="it-IT" sz="1050" baseline="0" err="1"/>
                        <a:t>vatin</a:t>
                      </a:r>
                      <a:r>
                        <a:rPr lang="it-IT" sz="1050" baseline="0"/>
                        <a:t>: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Connettore 2 6"/>
          <p:cNvCxnSpPr>
            <a:stCxn id="5" idx="3"/>
            <a:endCxn id="6" idx="1"/>
          </p:cNvCxnSpPr>
          <p:nvPr/>
        </p:nvCxnSpPr>
        <p:spPr>
          <a:xfrm flipV="1">
            <a:off x="5299790" y="2120119"/>
            <a:ext cx="1534080" cy="8890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6271489" y="1684429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1..*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5363059" y="1680626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0..*</a:t>
            </a:r>
          </a:p>
        </p:txBody>
      </p:sp>
      <p:graphicFrame>
        <p:nvGraphicFramePr>
          <p:cNvPr id="10" name="Segnaposto contenuto 5"/>
          <p:cNvGraphicFramePr>
            <a:graphicFrameLocks/>
          </p:cNvGraphicFramePr>
          <p:nvPr/>
        </p:nvGraphicFramePr>
        <p:xfrm>
          <a:off x="482369" y="3293458"/>
          <a:ext cx="1553290" cy="871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Order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-id: Long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creationTime</a:t>
                      </a:r>
                      <a:r>
                        <a:rPr lang="it-IT" sz="1050"/>
                        <a:t>:</a:t>
                      </a:r>
                      <a:r>
                        <a:rPr lang="it-IT" sz="1050" baseline="0"/>
                        <a:t> Date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5"/>
          <p:cNvGraphicFramePr>
            <a:graphicFrameLocks/>
          </p:cNvGraphicFramePr>
          <p:nvPr/>
        </p:nvGraphicFramePr>
        <p:xfrm>
          <a:off x="3518939" y="3217258"/>
          <a:ext cx="2015719" cy="1031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err="1"/>
                        <a:t>OrderLine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-id: Long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unitPrice</a:t>
                      </a:r>
                      <a:r>
                        <a:rPr lang="it-IT" sz="1050"/>
                        <a:t>: Float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quantity</a:t>
                      </a:r>
                      <a:r>
                        <a:rPr lang="it-IT" sz="1050"/>
                        <a:t>: </a:t>
                      </a:r>
                      <a:r>
                        <a:rPr lang="it-IT" sz="1050" err="1"/>
                        <a:t>Integer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Connettore 2 11"/>
          <p:cNvCxnSpPr>
            <a:stCxn id="10" idx="3"/>
            <a:endCxn id="11" idx="1"/>
          </p:cNvCxnSpPr>
          <p:nvPr/>
        </p:nvCxnSpPr>
        <p:spPr>
          <a:xfrm>
            <a:off x="2035659" y="3729298"/>
            <a:ext cx="1483280" cy="3810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2943858" y="3406638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0..*</a:t>
            </a:r>
          </a:p>
        </p:txBody>
      </p:sp>
      <p:cxnSp>
        <p:nvCxnSpPr>
          <p:cNvPr id="14" name="Connettore 2 13"/>
          <p:cNvCxnSpPr>
            <a:stCxn id="11" idx="0"/>
            <a:endCxn id="5" idx="2"/>
          </p:cNvCxnSpPr>
          <p:nvPr/>
        </p:nvCxnSpPr>
        <p:spPr>
          <a:xfrm flipH="1" flipV="1">
            <a:off x="4523145" y="2724870"/>
            <a:ext cx="3653" cy="492388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997673"/>
              </p:ext>
            </p:extLst>
          </p:nvPr>
        </p:nvGraphicFramePr>
        <p:xfrm>
          <a:off x="482369" y="4998259"/>
          <a:ext cx="1553290" cy="1671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err="1"/>
                        <a:t>Customer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 dirty="0"/>
                        <a:t>-id: Long</a:t>
                      </a:r>
                    </a:p>
                    <a:p>
                      <a:r>
                        <a:rPr lang="it-IT" sz="1050" dirty="0"/>
                        <a:t>-</a:t>
                      </a:r>
                      <a:r>
                        <a:rPr lang="it-IT" sz="1050" dirty="0" err="1"/>
                        <a:t>firstName</a:t>
                      </a:r>
                      <a:r>
                        <a:rPr lang="it-IT" sz="1050" dirty="0"/>
                        <a:t>:</a:t>
                      </a:r>
                      <a:r>
                        <a:rPr lang="it-IT" sz="1050" baseline="0" dirty="0"/>
                        <a:t>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</a:t>
                      </a:r>
                      <a:r>
                        <a:rPr lang="it-IT" sz="1050" baseline="0" dirty="0" err="1"/>
                        <a:t>lastName</a:t>
                      </a:r>
                      <a:r>
                        <a:rPr lang="it-IT" sz="1050" baseline="0" dirty="0"/>
                        <a:t>: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-email: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</a:t>
                      </a:r>
                      <a:r>
                        <a:rPr lang="it-IT" sz="1050" baseline="0" dirty="0" err="1"/>
                        <a:t>phoneNumber</a:t>
                      </a:r>
                      <a:r>
                        <a:rPr lang="it-IT" sz="1050" baseline="0" dirty="0"/>
                        <a:t>: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</a:t>
                      </a:r>
                      <a:r>
                        <a:rPr lang="it-IT" sz="1050" baseline="0" dirty="0" err="1"/>
                        <a:t>dateOfBirth</a:t>
                      </a:r>
                      <a:r>
                        <a:rPr lang="it-IT" sz="1050" baseline="0" dirty="0"/>
                        <a:t>: Date</a:t>
                      </a:r>
                    </a:p>
                    <a:p>
                      <a:endParaRPr lang="it-IT" sz="1050" baseline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Segnaposto contenuto 5"/>
          <p:cNvGraphicFramePr>
            <a:graphicFrameLocks/>
          </p:cNvGraphicFramePr>
          <p:nvPr/>
        </p:nvGraphicFramePr>
        <p:xfrm>
          <a:off x="6836181" y="5079538"/>
          <a:ext cx="2015719" cy="1511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err="1"/>
                        <a:t>Address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-id: Long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street</a:t>
                      </a:r>
                      <a:r>
                        <a:rPr lang="it-IT" sz="1050"/>
                        <a:t>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  <a:p>
                      <a:r>
                        <a:rPr lang="it-IT" sz="1050"/>
                        <a:t>-city: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  <a:p>
                      <a:r>
                        <a:rPr lang="it-IT" sz="1050"/>
                        <a:t>-state:</a:t>
                      </a:r>
                      <a:r>
                        <a:rPr lang="it-IT" sz="1050" baseline="0"/>
                        <a:t>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</a:t>
                      </a:r>
                      <a:r>
                        <a:rPr lang="it-IT" sz="1050" baseline="0" err="1"/>
                        <a:t>zipcode</a:t>
                      </a:r>
                      <a:r>
                        <a:rPr lang="it-IT" sz="1050" baseline="0"/>
                        <a:t>: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-country: </a:t>
                      </a:r>
                      <a:r>
                        <a:rPr lang="it-IT" sz="1050" baseline="0" err="1"/>
                        <a:t>String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Connettore 2 18"/>
          <p:cNvCxnSpPr>
            <a:stCxn id="17" idx="3"/>
            <a:endCxn id="18" idx="1"/>
          </p:cNvCxnSpPr>
          <p:nvPr/>
        </p:nvCxnSpPr>
        <p:spPr>
          <a:xfrm>
            <a:off x="2035659" y="5834149"/>
            <a:ext cx="4800522" cy="1269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stCxn id="17" idx="0"/>
            <a:endCxn id="10" idx="2"/>
          </p:cNvCxnSpPr>
          <p:nvPr/>
        </p:nvCxnSpPr>
        <p:spPr>
          <a:xfrm flipV="1">
            <a:off x="1259014" y="4165139"/>
            <a:ext cx="0" cy="833120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/>
          <p:cNvSpPr txBox="1"/>
          <p:nvPr/>
        </p:nvSpPr>
        <p:spPr>
          <a:xfrm>
            <a:off x="1259013" y="4193087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0..*</a:t>
            </a:r>
          </a:p>
        </p:txBody>
      </p:sp>
      <p:cxnSp>
        <p:nvCxnSpPr>
          <p:cNvPr id="25" name="Connettore 2 24"/>
          <p:cNvCxnSpPr>
            <a:stCxn id="6" idx="2"/>
            <a:endCxn id="18" idx="0"/>
          </p:cNvCxnSpPr>
          <p:nvPr/>
        </p:nvCxnSpPr>
        <p:spPr>
          <a:xfrm>
            <a:off x="7841729" y="2795990"/>
            <a:ext cx="2311" cy="2283548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4526798" y="2895469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0..*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5AB94B8-55A9-5547-9375-6CECE59D8A38}"/>
              </a:ext>
            </a:extLst>
          </p:cNvPr>
          <p:cNvSpPr txBox="1"/>
          <p:nvPr/>
        </p:nvSpPr>
        <p:spPr>
          <a:xfrm>
            <a:off x="2094473" y="3753098"/>
            <a:ext cx="145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Fetch: EAGER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1D91913-BFF0-DD4B-80DC-464F13D4B965}"/>
              </a:ext>
            </a:extLst>
          </p:cNvPr>
          <p:cNvSpPr txBox="1"/>
          <p:nvPr/>
        </p:nvSpPr>
        <p:spPr>
          <a:xfrm>
            <a:off x="1259014" y="4547051"/>
            <a:ext cx="231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3">
                    <a:lumMod val="50000"/>
                  </a:schemeClr>
                </a:solidFill>
              </a:rPr>
              <a:t>OrderBy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</a:rPr>
              <a:t>creationtime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883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Mettiamo</a:t>
            </a:r>
            <a:r>
              <a:rPr lang="en-US"/>
              <a:t> </a:t>
            </a:r>
            <a:r>
              <a:rPr lang="en-US" err="1"/>
              <a:t>tutto</a:t>
            </a:r>
            <a:r>
              <a:rPr lang="en-US"/>
              <a:t> in </a:t>
            </a:r>
            <a:r>
              <a:rPr lang="en-US" err="1"/>
              <a:t>pratica</a:t>
            </a:r>
            <a:endParaRPr lang="en-US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" b="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653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C05AF3-1946-5B46-8BD0-5876ED0B7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5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D75DBA-7600-A940-91F5-35AB703C2158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 err="1"/>
              <a:t>Modificare</a:t>
            </a:r>
            <a:r>
              <a:rPr lang="en-US" dirty="0"/>
              <a:t> le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dell'Esercizio</a:t>
            </a:r>
            <a:r>
              <a:rPr lang="en-US" dirty="0"/>
              <a:t> 2 </a:t>
            </a:r>
            <a:r>
              <a:rPr lang="en-US" dirty="0" err="1"/>
              <a:t>affinchè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</a:t>
            </a:r>
            <a:r>
              <a:rPr lang="en-US" dirty="0" err="1"/>
              <a:t>rispettate</a:t>
            </a:r>
            <a:r>
              <a:rPr lang="en-US" dirty="0"/>
              <a:t> le </a:t>
            </a:r>
            <a:r>
              <a:rPr lang="en-US" dirty="0" err="1"/>
              <a:t>strategie</a:t>
            </a:r>
            <a:r>
              <a:rPr lang="en-US" dirty="0"/>
              <a:t> di fetch</a:t>
            </a:r>
          </a:p>
        </p:txBody>
      </p:sp>
    </p:spTree>
    <p:extLst>
      <p:ext uri="{BB962C8B-B14F-4D97-AF65-F5344CB8AC3E}">
        <p14:creationId xmlns:p14="http://schemas.microsoft.com/office/powerpoint/2010/main" val="222672653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</a:t>
            </a:r>
            <a:r>
              <a:rPr lang="en-US" err="1"/>
              <a:t>Classi</a:t>
            </a:r>
            <a:r>
              <a:rPr lang="en-US"/>
              <a:t> </a:t>
            </a:r>
            <a:r>
              <a:rPr lang="en-US" err="1"/>
              <a:t>Estese</a:t>
            </a:r>
            <a:r>
              <a:rPr lang="en-US"/>
              <a:t> (</a:t>
            </a:r>
            <a:r>
              <a:rPr lang="en-US" err="1"/>
              <a:t>cenni</a:t>
            </a:r>
            <a:r>
              <a:rPr lang="en-US"/>
              <a:t>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Diverse </a:t>
            </a:r>
            <a:r>
              <a:rPr lang="en-US" err="1"/>
              <a:t>Strategie</a:t>
            </a:r>
            <a:r>
              <a:rPr lang="en-US"/>
              <a:t>:</a:t>
            </a:r>
          </a:p>
          <a:p>
            <a:pPr lvl="1"/>
            <a:r>
              <a:rPr lang="en-US"/>
              <a:t>Single Table Strategy</a:t>
            </a:r>
          </a:p>
          <a:p>
            <a:pPr lvl="1"/>
            <a:r>
              <a:rPr lang="en-US"/>
              <a:t>Joined Strategy</a:t>
            </a:r>
          </a:p>
          <a:p>
            <a:pPr lvl="1"/>
            <a:r>
              <a:rPr lang="en-US"/>
              <a:t>Table-per-Class Strategy</a:t>
            </a:r>
          </a:p>
          <a:p>
            <a:r>
              <a:rPr lang="en-US" err="1"/>
              <a:t>Principi</a:t>
            </a:r>
            <a:r>
              <a:rPr lang="en-US"/>
              <a:t> </a:t>
            </a:r>
            <a:r>
              <a:rPr lang="en-US" err="1"/>
              <a:t>simili</a:t>
            </a:r>
            <a:r>
              <a:rPr lang="en-US"/>
              <a:t> a </a:t>
            </a:r>
            <a:r>
              <a:rPr lang="en-US" err="1"/>
              <a:t>quelli</a:t>
            </a:r>
            <a:r>
              <a:rPr lang="en-US"/>
              <a:t> </a:t>
            </a:r>
            <a:r>
              <a:rPr lang="en-US" err="1"/>
              <a:t>visti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</a:t>
            </a:r>
            <a:r>
              <a:rPr lang="en-US" err="1"/>
              <a:t>corso</a:t>
            </a:r>
            <a:r>
              <a:rPr lang="en-US"/>
              <a:t> di </a:t>
            </a:r>
            <a:r>
              <a:rPr lang="en-US" err="1"/>
              <a:t>Basi</a:t>
            </a:r>
            <a:r>
              <a:rPr lang="en-US"/>
              <a:t> di </a:t>
            </a:r>
            <a:r>
              <a:rPr lang="en-US" err="1"/>
              <a:t>dati</a:t>
            </a:r>
            <a:r>
              <a:rPr lang="en-US"/>
              <a:t> per la </a:t>
            </a:r>
            <a:r>
              <a:rPr lang="en-US" err="1"/>
              <a:t>traduzione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gerarchie</a:t>
            </a:r>
            <a:r>
              <a:rPr lang="en-US"/>
              <a:t> da ER a </a:t>
            </a:r>
            <a:r>
              <a:rPr lang="en-US" err="1"/>
              <a:t>relazionale</a:t>
            </a:r>
            <a:endParaRPr lang="en-US"/>
          </a:p>
          <a:p>
            <a:r>
              <a:rPr lang="en-US"/>
              <a:t>Non </a:t>
            </a:r>
            <a:r>
              <a:rPr lang="en-US" err="1"/>
              <a:t>approfondiamo</a:t>
            </a:r>
            <a:r>
              <a:rPr lang="en-US"/>
              <a:t> </a:t>
            </a:r>
            <a:r>
              <a:rPr lang="en-US" err="1"/>
              <a:t>l'argomento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51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1874" y="-39742"/>
            <a:ext cx="8229600" cy="1143000"/>
          </a:xfrm>
        </p:spPr>
        <p:txBody>
          <a:bodyPr/>
          <a:lstStyle/>
          <a:p>
            <a:r>
              <a:rPr lang="en-US" dirty="0" err="1"/>
              <a:t>Esempio</a:t>
            </a:r>
            <a:r>
              <a:rPr lang="en-US" dirty="0"/>
              <a:t> (1/3)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1874" y="531758"/>
            <a:ext cx="8299295" cy="49905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200" dirty="0"/>
              <a:t>package it.uniroma3.siw.model;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import </a:t>
            </a:r>
            <a:r>
              <a:rPr lang="en-US" sz="1200" dirty="0" err="1"/>
              <a:t>javax.persistence.Entity</a:t>
            </a:r>
            <a:r>
              <a:rPr lang="en-US" sz="1200" dirty="0"/>
              <a:t>;</a:t>
            </a:r>
          </a:p>
          <a:p>
            <a:pPr marL="0" indent="0">
              <a:buNone/>
            </a:pPr>
            <a:r>
              <a:rPr lang="en-US" sz="1200" dirty="0"/>
              <a:t>import </a:t>
            </a:r>
            <a:r>
              <a:rPr lang="en-US" sz="1200" dirty="0" err="1"/>
              <a:t>javax.persistence.GeneratedValue</a:t>
            </a:r>
            <a:r>
              <a:rPr lang="en-US" sz="1200" dirty="0"/>
              <a:t>;</a:t>
            </a:r>
          </a:p>
          <a:p>
            <a:pPr marL="0" indent="0">
              <a:buNone/>
            </a:pPr>
            <a:r>
              <a:rPr lang="en-US" sz="1200" dirty="0"/>
              <a:t>import </a:t>
            </a:r>
            <a:r>
              <a:rPr lang="en-US" sz="1200" dirty="0" err="1"/>
              <a:t>javax.persistence.GenerationType</a:t>
            </a:r>
            <a:r>
              <a:rPr lang="en-US" sz="1200" dirty="0"/>
              <a:t>;</a:t>
            </a:r>
          </a:p>
          <a:p>
            <a:pPr marL="0" indent="0">
              <a:buNone/>
            </a:pPr>
            <a:r>
              <a:rPr lang="en-US" sz="1200" dirty="0"/>
              <a:t>import </a:t>
            </a:r>
            <a:r>
              <a:rPr lang="en-US" sz="1200" dirty="0" err="1"/>
              <a:t>javax.persistence.Id</a:t>
            </a:r>
            <a:r>
              <a:rPr lang="en-US" sz="1200" dirty="0"/>
              <a:t>;</a:t>
            </a:r>
          </a:p>
          <a:p>
            <a:pPr marL="0" indent="0">
              <a:buNone/>
            </a:pPr>
            <a:r>
              <a:rPr lang="en-US" sz="1200" dirty="0"/>
              <a:t>import </a:t>
            </a:r>
            <a:r>
              <a:rPr lang="en-US" sz="1200" dirty="0" err="1"/>
              <a:t>javax.persistence.NamedQuery</a:t>
            </a:r>
            <a:r>
              <a:rPr lang="en-US" sz="1200" dirty="0"/>
              <a:t>;</a:t>
            </a:r>
          </a:p>
          <a:p>
            <a:pPr marL="0" indent="0">
              <a:buNone/>
            </a:pPr>
            <a:r>
              <a:rPr lang="en-US" sz="1200" dirty="0"/>
              <a:t>import </a:t>
            </a:r>
            <a:r>
              <a:rPr lang="en-US" sz="1200" dirty="0" err="1"/>
              <a:t>javax.persistence.Column</a:t>
            </a:r>
            <a:r>
              <a:rPr lang="en-US" sz="1200" dirty="0"/>
              <a:t>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@Entity</a:t>
            </a:r>
          </a:p>
          <a:p>
            <a:pPr marL="0" indent="0">
              <a:buNone/>
            </a:pPr>
            <a:r>
              <a:rPr lang="en-US" sz="1200" dirty="0"/>
              <a:t>@</a:t>
            </a:r>
            <a:r>
              <a:rPr lang="en-US" sz="1200" dirty="0" err="1"/>
              <a:t>NamedQuery</a:t>
            </a:r>
            <a:r>
              <a:rPr lang="en-US" sz="1200" dirty="0"/>
              <a:t>(name = "</a:t>
            </a:r>
            <a:r>
              <a:rPr lang="en-US" sz="1200" dirty="0" err="1"/>
              <a:t>findAllProducts</a:t>
            </a:r>
            <a:r>
              <a:rPr lang="en-US" sz="1200" dirty="0"/>
              <a:t>", query = "SELECT p FROM Product p")</a:t>
            </a:r>
          </a:p>
          <a:p>
            <a:pPr marL="0" indent="0">
              <a:buNone/>
            </a:pPr>
            <a:r>
              <a:rPr lang="en-US" sz="1200" dirty="0"/>
              <a:t>public class Product {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@Id</a:t>
            </a:r>
          </a:p>
          <a:p>
            <a:pPr marL="0" indent="0">
              <a:buNone/>
            </a:pPr>
            <a:r>
              <a:rPr lang="en-US" sz="1200" dirty="0"/>
              <a:t>    @</a:t>
            </a:r>
            <a:r>
              <a:rPr lang="en-US" sz="1200" dirty="0" err="1"/>
              <a:t>GeneratedValue</a:t>
            </a:r>
            <a:r>
              <a:rPr lang="en-US" sz="1200" dirty="0"/>
              <a:t>(strategy = </a:t>
            </a:r>
            <a:r>
              <a:rPr lang="en-US" sz="1200" dirty="0" err="1"/>
              <a:t>GenerationType.AUTO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/>
              <a:t>    private Long id;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@Column(nullable = false)</a:t>
            </a:r>
          </a:p>
          <a:p>
            <a:pPr marL="0" indent="0">
              <a:buNone/>
            </a:pPr>
            <a:r>
              <a:rPr lang="en-US" sz="1200" dirty="0"/>
              <a:t>    private String name;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private Float price;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@Column(length = 2000)</a:t>
            </a:r>
          </a:p>
          <a:p>
            <a:pPr marL="0" indent="0">
              <a:buNone/>
            </a:pPr>
            <a:r>
              <a:rPr lang="en-US" sz="1200" dirty="0"/>
              <a:t>    private String description;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@Column(nullable = false)</a:t>
            </a:r>
          </a:p>
          <a:p>
            <a:pPr marL="0" indent="0">
              <a:buNone/>
            </a:pPr>
            <a:r>
              <a:rPr lang="en-US" sz="1200" dirty="0"/>
              <a:t>    private String code;</a:t>
            </a:r>
          </a:p>
        </p:txBody>
      </p:sp>
    </p:spTree>
    <p:extLst>
      <p:ext uri="{BB962C8B-B14F-4D97-AF65-F5344CB8AC3E}">
        <p14:creationId xmlns:p14="http://schemas.microsoft.com/office/powerpoint/2010/main" val="265754809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Sommario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11700" y="1397000"/>
            <a:ext cx="3898900" cy="4525963"/>
          </a:xfrm>
        </p:spPr>
        <p:txBody>
          <a:bodyPr>
            <a:noAutofit/>
          </a:bodyPr>
          <a:lstStyle/>
          <a:p>
            <a:r>
              <a:rPr lang="en-US" sz="2000" dirty="0" err="1"/>
              <a:t>Parte</a:t>
            </a:r>
            <a:r>
              <a:rPr lang="en-US" sz="2000" dirty="0"/>
              <a:t> III: </a:t>
            </a:r>
            <a:r>
              <a:rPr lang="en-US" sz="2000" dirty="0" err="1"/>
              <a:t>Gestione</a:t>
            </a:r>
            <a:r>
              <a:rPr lang="en-US" sz="2000" dirty="0"/>
              <a:t> </a:t>
            </a:r>
            <a:r>
              <a:rPr lang="en-US" sz="2000" dirty="0" err="1"/>
              <a:t>delle</a:t>
            </a:r>
            <a:r>
              <a:rPr lang="en-US" sz="2000" dirty="0"/>
              <a:t> </a:t>
            </a:r>
            <a:r>
              <a:rPr lang="en-US" sz="2000" dirty="0" err="1"/>
              <a:t>Entità</a:t>
            </a:r>
            <a:endParaRPr lang="en-US" sz="2000" dirty="0"/>
          </a:p>
          <a:p>
            <a:pPr lvl="1"/>
            <a:r>
              <a:rPr lang="en-US" sz="1800" dirty="0" err="1"/>
              <a:t>Ciclo</a:t>
            </a:r>
            <a:r>
              <a:rPr lang="en-US" sz="1800" dirty="0"/>
              <a:t> di vita </a:t>
            </a:r>
            <a:r>
              <a:rPr lang="en-US" sz="1800" dirty="0" err="1"/>
              <a:t>delle</a:t>
            </a:r>
            <a:r>
              <a:rPr lang="en-US" sz="1800" dirty="0"/>
              <a:t> </a:t>
            </a:r>
            <a:r>
              <a:rPr lang="en-US" sz="1800" dirty="0" err="1"/>
              <a:t>entità</a:t>
            </a:r>
            <a:endParaRPr lang="en-US" sz="1800" dirty="0"/>
          </a:p>
          <a:p>
            <a:pPr lvl="1"/>
            <a:r>
              <a:rPr lang="en-US" sz="1800" dirty="0"/>
              <a:t>API Entity Manager</a:t>
            </a:r>
          </a:p>
          <a:p>
            <a:pPr lvl="1"/>
            <a:r>
              <a:rPr lang="en-US" sz="1800" dirty="0" err="1"/>
              <a:t>Eventi</a:t>
            </a:r>
            <a:r>
              <a:rPr lang="en-US" sz="1800" dirty="0"/>
              <a:t> a </a:t>
            </a:r>
            <a:r>
              <a:rPr lang="en-US" sz="1800" dirty="0" err="1"/>
              <a:t>cascata</a:t>
            </a:r>
            <a:endParaRPr lang="en-US" sz="1800" dirty="0"/>
          </a:p>
          <a:p>
            <a:pPr lvl="1"/>
            <a:r>
              <a:rPr lang="en-US" sz="1800" b="1" dirty="0" err="1"/>
              <a:t>Esercizio</a:t>
            </a:r>
            <a:endParaRPr lang="en-US" sz="1800" dirty="0"/>
          </a:p>
          <a:p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Parte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IV: JPQL</a:t>
            </a:r>
          </a:p>
          <a:p>
            <a:pPr lvl="1"/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Introduzione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Tipologie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di Query</a:t>
            </a:r>
          </a:p>
          <a:p>
            <a:pPr lvl="1"/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Costruzione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ed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esecuzione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Query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parametriche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Esercizio</a:t>
            </a:r>
            <a:endParaRPr lang="en-US" sz="1800" b="1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495300" y="1397000"/>
            <a:ext cx="42164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Parte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I: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introduzione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a JPA</a:t>
            </a:r>
          </a:p>
          <a:p>
            <a:pPr lvl="1"/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Entità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Object-Relational-Mapping</a:t>
            </a:r>
          </a:p>
          <a:p>
            <a:pPr lvl="1"/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EntityManager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Persistence unit (e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persistence.xml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Esercizio</a:t>
            </a:r>
            <a:endParaRPr lang="en-US" sz="18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Parte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II: Relationship Mapping</a:t>
            </a:r>
          </a:p>
          <a:p>
            <a:pPr lvl="1"/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Associazioni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OO vs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relazionale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Cardinalità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e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direzione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Mapping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delle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associazioni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Object-Relational-Mapping: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approfondimenti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Esercizio</a:t>
            </a:r>
            <a:endParaRPr lang="en-US" sz="1800" b="1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Mapping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associazioni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approfondimenti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01960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Entità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Fino</a:t>
            </a:r>
            <a:r>
              <a:rPr lang="en-US" dirty="0"/>
              <a:t> ad </a:t>
            </a:r>
            <a:r>
              <a:rPr lang="en-US" dirty="0" err="1"/>
              <a:t>ora</a:t>
            </a:r>
            <a:r>
              <a:rPr lang="en-US" dirty="0"/>
              <a:t> ci </a:t>
            </a:r>
            <a:r>
              <a:rPr lang="en-US" dirty="0" err="1"/>
              <a:t>siamo</a:t>
            </a:r>
            <a:r>
              <a:rPr lang="en-US" dirty="0"/>
              <a:t> </a:t>
            </a:r>
            <a:r>
              <a:rPr lang="en-US" dirty="0" err="1"/>
              <a:t>preoccupati</a:t>
            </a:r>
            <a:r>
              <a:rPr lang="en-US" dirty="0"/>
              <a:t> del mapping: </a:t>
            </a:r>
            <a:r>
              <a:rPr lang="en-US" dirty="0" err="1"/>
              <a:t>è</a:t>
            </a:r>
            <a:r>
              <a:rPr lang="en-US" dirty="0"/>
              <a:t> un </a:t>
            </a:r>
            <a:r>
              <a:rPr lang="en-US" dirty="0" err="1"/>
              <a:t>aspetto</a:t>
            </a:r>
            <a:r>
              <a:rPr lang="en-US" dirty="0"/>
              <a:t> </a:t>
            </a:r>
            <a:r>
              <a:rPr lang="en-US" dirty="0" err="1"/>
              <a:t>statico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definisce</a:t>
            </a:r>
            <a:r>
              <a:rPr lang="en-US" dirty="0"/>
              <a:t> la </a:t>
            </a:r>
            <a:r>
              <a:rPr lang="en-US" dirty="0" err="1"/>
              <a:t>corrispondenza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 e database (</a:t>
            </a:r>
            <a:r>
              <a:rPr lang="en-US" dirty="0" err="1"/>
              <a:t>tabelle</a:t>
            </a:r>
            <a:r>
              <a:rPr lang="en-US" dirty="0"/>
              <a:t> e FK)</a:t>
            </a:r>
          </a:p>
          <a:p>
            <a:r>
              <a:rPr lang="en-US" dirty="0"/>
              <a:t>Ora ci </a:t>
            </a:r>
            <a:r>
              <a:rPr lang="en-US" dirty="0" err="1"/>
              <a:t>concentriamo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entità</a:t>
            </a:r>
            <a:r>
              <a:rPr lang="en-US" dirty="0"/>
              <a:t>, </a:t>
            </a:r>
            <a:r>
              <a:rPr lang="en-US" dirty="0" err="1"/>
              <a:t>vediamo</a:t>
            </a:r>
            <a:r>
              <a:rPr lang="en-US" dirty="0"/>
              <a:t> </a:t>
            </a:r>
            <a:r>
              <a:rPr lang="en-US" dirty="0" err="1"/>
              <a:t>cioè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supporto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JPA </a:t>
            </a:r>
            <a:r>
              <a:rPr lang="en-US" dirty="0" err="1"/>
              <a:t>offre</a:t>
            </a:r>
            <a:r>
              <a:rPr lang="en-US" dirty="0"/>
              <a:t> per </a:t>
            </a:r>
            <a:r>
              <a:rPr lang="en-US" dirty="0" err="1"/>
              <a:t>gestire</a:t>
            </a:r>
            <a:r>
              <a:rPr lang="en-US" dirty="0"/>
              <a:t> la </a:t>
            </a:r>
            <a:r>
              <a:rPr lang="en-US" dirty="0" err="1"/>
              <a:t>persistenza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</a:t>
            </a:r>
            <a:r>
              <a:rPr lang="en-US" dirty="0" err="1"/>
              <a:t>mappati</a:t>
            </a:r>
            <a:r>
              <a:rPr lang="en-US" dirty="0"/>
              <a:t> </a:t>
            </a:r>
            <a:r>
              <a:rPr lang="en-US" dirty="0" err="1"/>
              <a:t>sulle</a:t>
            </a:r>
            <a:r>
              <a:rPr lang="en-US" dirty="0"/>
              <a:t> tuple del database</a:t>
            </a:r>
          </a:p>
          <a:p>
            <a:r>
              <a:rPr lang="en-US" dirty="0" err="1"/>
              <a:t>Riprendiamo</a:t>
            </a:r>
            <a:r>
              <a:rPr lang="en-US" dirty="0"/>
              <a:t> </a:t>
            </a:r>
            <a:r>
              <a:rPr lang="en-US" dirty="0" err="1"/>
              <a:t>commentando</a:t>
            </a:r>
            <a:r>
              <a:rPr lang="en-US" dirty="0"/>
              <a:t> la nostra </a:t>
            </a:r>
            <a:r>
              <a:rPr lang="en-US" dirty="0" err="1"/>
              <a:t>classe</a:t>
            </a:r>
            <a:r>
              <a:rPr lang="en-US" dirty="0"/>
              <a:t> di </a:t>
            </a:r>
            <a:r>
              <a:rPr lang="en-US" dirty="0" err="1"/>
              <a:t>esempio</a:t>
            </a:r>
            <a:r>
              <a:rPr lang="en-US" dirty="0"/>
              <a:t> </a:t>
            </a:r>
            <a:r>
              <a:rPr lang="en-US" dirty="0" err="1"/>
              <a:t>ProductMain</a:t>
            </a:r>
            <a:r>
              <a:rPr lang="en-US" dirty="0"/>
              <a:t> (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esemplifica</a:t>
            </a:r>
            <a:r>
              <a:rPr lang="en-US" dirty="0"/>
              <a:t> un </a:t>
            </a:r>
            <a:r>
              <a:rPr lang="en-US" dirty="0" err="1"/>
              <a:t>generico</a:t>
            </a:r>
            <a:r>
              <a:rPr lang="en-US" dirty="0"/>
              <a:t> </a:t>
            </a:r>
            <a:r>
              <a:rPr lang="en-US" dirty="0" err="1"/>
              <a:t>programma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112521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Esempio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42900" y="1231900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package it.uniroma3.db.products;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+import </a:t>
            </a:r>
            <a:r>
              <a:rPr lang="en-US" sz="1200" dirty="0" err="1"/>
              <a:t>javax.persistence.EntityManager</a:t>
            </a:r>
            <a:r>
              <a:rPr lang="en-US" sz="1200" dirty="0"/>
              <a:t>;[…]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public class </a:t>
            </a:r>
            <a:r>
              <a:rPr lang="en-US" sz="1200" dirty="0" err="1"/>
              <a:t>ProductMain</a:t>
            </a:r>
            <a:r>
              <a:rPr lang="en-US" sz="1200" dirty="0"/>
              <a:t> {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public static void main(String[] </a:t>
            </a:r>
            <a:r>
              <a:rPr lang="en-US" sz="1200" dirty="0" err="1"/>
              <a:t>args</a:t>
            </a:r>
            <a:r>
              <a:rPr lang="en-US" sz="1200" dirty="0"/>
              <a:t>) {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</a:t>
            </a:r>
            <a:r>
              <a:rPr lang="en-US" sz="1200" dirty="0">
                <a:solidFill>
                  <a:srgbClr val="C0504D"/>
                </a:solidFill>
              </a:rPr>
              <a:t>// 1. create an instance of the Product entity</a:t>
            </a:r>
          </a:p>
          <a:p>
            <a:pPr marL="0" indent="0">
              <a:buNone/>
            </a:pPr>
            <a:r>
              <a:rPr lang="en-US" sz="1200" dirty="0"/>
              <a:t>        Product product = new Product("KRIDDIG", 3.5F, "A wonderful …", "9781853262715-AA");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</a:t>
            </a:r>
            <a:r>
              <a:rPr lang="en-US" sz="1200" dirty="0">
                <a:solidFill>
                  <a:srgbClr val="C0504D"/>
                </a:solidFill>
              </a:rPr>
              <a:t>   // 2. get an </a:t>
            </a:r>
            <a:r>
              <a:rPr lang="en-US" sz="1200" dirty="0" err="1">
                <a:solidFill>
                  <a:srgbClr val="C0504D"/>
                </a:solidFill>
              </a:rPr>
              <a:t>EntityManager</a:t>
            </a:r>
            <a:r>
              <a:rPr lang="en-US" sz="1200" dirty="0">
                <a:solidFill>
                  <a:srgbClr val="C0504D"/>
                </a:solidFill>
              </a:rPr>
              <a:t> and a Transaction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C0504D"/>
                </a:solidFill>
              </a:rPr>
              <a:t>        </a:t>
            </a:r>
            <a:r>
              <a:rPr lang="en-US" sz="1200" dirty="0" err="1"/>
              <a:t>EntityManagerFactory</a:t>
            </a:r>
            <a:r>
              <a:rPr lang="en-US" sz="1200" dirty="0"/>
              <a:t> emf = </a:t>
            </a:r>
            <a:r>
              <a:rPr lang="en-US" sz="1200" dirty="0" err="1"/>
              <a:t>Persistence.createEntityManagerFactory</a:t>
            </a:r>
            <a:r>
              <a:rPr lang="en-US" sz="1200" dirty="0"/>
              <a:t>("products-unit");</a:t>
            </a:r>
          </a:p>
          <a:p>
            <a:pPr marL="0" indent="0">
              <a:buNone/>
            </a:pPr>
            <a:r>
              <a:rPr lang="en-US" sz="1200" dirty="0"/>
              <a:t>        </a:t>
            </a:r>
            <a:r>
              <a:rPr lang="en-US" sz="1200" dirty="0" err="1"/>
              <a:t>EntityManager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 = </a:t>
            </a:r>
            <a:r>
              <a:rPr lang="en-US" sz="1200" dirty="0" err="1"/>
              <a:t>emf.createEntityManager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/>
              <a:t>        </a:t>
            </a:r>
            <a:r>
              <a:rPr lang="en-US" sz="1200" dirty="0" err="1"/>
              <a:t>EntityTransaction</a:t>
            </a:r>
            <a:r>
              <a:rPr lang="en-US" sz="1200" dirty="0"/>
              <a:t> </a:t>
            </a:r>
            <a:r>
              <a:rPr lang="en-US" sz="1200" dirty="0" err="1"/>
              <a:t>tx</a:t>
            </a:r>
            <a:r>
              <a:rPr lang="en-US" sz="1200" dirty="0"/>
              <a:t> = </a:t>
            </a:r>
            <a:r>
              <a:rPr lang="en-US" sz="1200" dirty="0" err="1"/>
              <a:t>em.getTransaction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</a:t>
            </a:r>
            <a:r>
              <a:rPr lang="en-US" sz="1200" dirty="0">
                <a:solidFill>
                  <a:schemeClr val="accent2"/>
                </a:solidFill>
              </a:rPr>
              <a:t>// 3. Persist the product to the </a:t>
            </a:r>
            <a:r>
              <a:rPr lang="en-US" sz="1200" dirty="0" err="1">
                <a:solidFill>
                  <a:schemeClr val="accent2"/>
                </a:solidFill>
              </a:rPr>
              <a:t>db</a:t>
            </a:r>
            <a:endParaRPr lang="en-US" sz="12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sz="1200" dirty="0"/>
              <a:t>        </a:t>
            </a:r>
            <a:r>
              <a:rPr lang="en-US" sz="1200" dirty="0" err="1"/>
              <a:t>tx.begin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C0504D"/>
                </a:solidFill>
              </a:rPr>
              <a:t>        </a:t>
            </a:r>
            <a:r>
              <a:rPr lang="en-US" sz="1200" dirty="0" err="1"/>
              <a:t>em.persist</a:t>
            </a:r>
            <a:r>
              <a:rPr lang="en-US" sz="1200" dirty="0"/>
              <a:t>(product);</a:t>
            </a:r>
          </a:p>
          <a:p>
            <a:pPr marL="0" indent="0">
              <a:buNone/>
            </a:pPr>
            <a:r>
              <a:rPr lang="en-US" sz="1200" dirty="0"/>
              <a:t>        </a:t>
            </a:r>
            <a:r>
              <a:rPr lang="en-US" sz="1200" dirty="0" err="1"/>
              <a:t>tx.commit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</a:t>
            </a:r>
            <a:r>
              <a:rPr lang="en-US" sz="1200" dirty="0" err="1"/>
              <a:t>em.close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/>
              <a:t>        </a:t>
            </a:r>
            <a:r>
              <a:rPr lang="en-US" sz="1200" dirty="0" err="1"/>
              <a:t>emf.close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/>
              <a:t>    }</a:t>
            </a:r>
          </a:p>
          <a:p>
            <a:pPr marL="0" indent="0">
              <a:buNone/>
            </a:pPr>
            <a:r>
              <a:rPr lang="en-US" sz="1200" dirty="0"/>
              <a:t>}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3435268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Esempio</a:t>
            </a:r>
            <a:r>
              <a:rPr lang="en-US"/>
              <a:t> (Hibernate)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400" dirty="0"/>
              <a:t>&lt;?xml version="1.0" encoding="UTF-8"?&gt;</a:t>
            </a:r>
          </a:p>
          <a:p>
            <a:pPr marL="0" indent="0">
              <a:buNone/>
            </a:pPr>
            <a:r>
              <a:rPr lang="en-US" sz="1400" dirty="0"/>
              <a:t>&lt;persistence version="2.0"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1400" dirty="0" err="1"/>
              <a:t>xmlns</a:t>
            </a:r>
            <a:r>
              <a:rPr lang="en-US" sz="1400" dirty="0"/>
              <a:t>="http://</a:t>
            </a:r>
            <a:r>
              <a:rPr lang="en-US" sz="1400" dirty="0" err="1"/>
              <a:t>java.sun.com</a:t>
            </a:r>
            <a:r>
              <a:rPr lang="en-US" sz="1400" dirty="0"/>
              <a:t>/xml/ns/persistence" </a:t>
            </a:r>
            <a:r>
              <a:rPr lang="en-US" sz="1400" dirty="0" err="1"/>
              <a:t>xmlns:xsi</a:t>
            </a:r>
            <a:r>
              <a:rPr lang="en-US" sz="1400" dirty="0"/>
              <a:t>="http://www.w3.org/2001/</a:t>
            </a:r>
            <a:r>
              <a:rPr lang="en-US" sz="1400" dirty="0" err="1"/>
              <a:t>XMLSchema</a:t>
            </a:r>
            <a:r>
              <a:rPr lang="en-US" sz="1400" dirty="0"/>
              <a:t>-instance"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1400" dirty="0" err="1"/>
              <a:t>xsi:schemaLocation</a:t>
            </a:r>
            <a:r>
              <a:rPr lang="en-US" sz="1400" dirty="0"/>
              <a:t>="http://</a:t>
            </a:r>
            <a:r>
              <a:rPr lang="en-US" sz="1400" dirty="0" err="1"/>
              <a:t>java.sun.com</a:t>
            </a:r>
            <a:r>
              <a:rPr lang="en-US" sz="1400" dirty="0"/>
              <a:t>/xml/ns/persistence http://</a:t>
            </a:r>
            <a:r>
              <a:rPr lang="en-US" sz="1400" dirty="0" err="1"/>
              <a:t>java.sun.com</a:t>
            </a:r>
            <a:r>
              <a:rPr lang="en-US" sz="1400" dirty="0"/>
              <a:t>/xml/ns/persistence/persistence_2_0.xsd"&gt;</a:t>
            </a:r>
          </a:p>
          <a:p>
            <a:pPr marL="0" indent="0">
              <a:buNone/>
            </a:pPr>
            <a:r>
              <a:rPr lang="en-US" sz="1400" dirty="0"/>
              <a:t>	&lt;persistence-unit name="products-unit"&gt;</a:t>
            </a:r>
          </a:p>
          <a:p>
            <a:pPr marL="0" indent="0">
              <a:buNone/>
            </a:pPr>
            <a:r>
              <a:rPr lang="en-US" sz="1400" dirty="0"/>
              <a:t>		&lt;properties&gt;</a:t>
            </a:r>
          </a:p>
          <a:p>
            <a:pPr marL="0" indent="0">
              <a:buNone/>
            </a:pPr>
            <a:r>
              <a:rPr lang="en-US" sz="1400" dirty="0"/>
              <a:t>			&lt;property name="</a:t>
            </a:r>
            <a:r>
              <a:rPr lang="en-US" sz="1400" dirty="0" err="1"/>
              <a:t>javax.persistence.jdbc.driver</a:t>
            </a:r>
            <a:r>
              <a:rPr lang="en-US" sz="1400" dirty="0"/>
              <a:t>" value="</a:t>
            </a:r>
            <a:r>
              <a:rPr lang="en-US" sz="1400" dirty="0" err="1"/>
              <a:t>org.postgresql.Driver</a:t>
            </a:r>
            <a:r>
              <a:rPr lang="en-US" sz="1400" dirty="0"/>
              <a:t>" /&gt;</a:t>
            </a:r>
          </a:p>
          <a:p>
            <a:pPr marL="0" indent="0">
              <a:buNone/>
            </a:pPr>
            <a:r>
              <a:rPr lang="en-US" sz="1400" dirty="0"/>
              <a:t>			&lt;property name="</a:t>
            </a:r>
            <a:r>
              <a:rPr lang="en-US" sz="1400" dirty="0" err="1"/>
              <a:t>javax.persistence.jdbc.user</a:t>
            </a:r>
            <a:r>
              <a:rPr lang="en-US" sz="1400" dirty="0"/>
              <a:t>" value="</a:t>
            </a:r>
            <a:r>
              <a:rPr lang="en-US" sz="1400" dirty="0" err="1"/>
              <a:t>postgres</a:t>
            </a:r>
            <a:r>
              <a:rPr lang="en-US" sz="1400" dirty="0"/>
              <a:t>" /&gt;</a:t>
            </a:r>
          </a:p>
          <a:p>
            <a:pPr marL="0" indent="0">
              <a:buNone/>
            </a:pPr>
            <a:r>
              <a:rPr lang="en-US" sz="1400" dirty="0"/>
              <a:t>			&lt;property name="</a:t>
            </a:r>
            <a:r>
              <a:rPr lang="en-US" sz="1400" dirty="0" err="1"/>
              <a:t>javax.persistence.jdbc.password</a:t>
            </a:r>
            <a:r>
              <a:rPr lang="en-US" sz="1400" dirty="0"/>
              <a:t>" value="</a:t>
            </a:r>
            <a:r>
              <a:rPr lang="en-US" sz="1400" dirty="0" err="1"/>
              <a:t>postgres</a:t>
            </a:r>
            <a:r>
              <a:rPr lang="en-US" sz="1400" dirty="0"/>
              <a:t>" /&gt;</a:t>
            </a:r>
          </a:p>
          <a:p>
            <a:pPr marL="0" indent="0">
              <a:buNone/>
            </a:pPr>
            <a:r>
              <a:rPr lang="en-US" sz="1400" dirty="0"/>
              <a:t>			&lt;property name="</a:t>
            </a:r>
            <a:r>
              <a:rPr lang="en-US" sz="1400" dirty="0" err="1"/>
              <a:t>javax.persistence.jdbc.url</a:t>
            </a:r>
            <a:r>
              <a:rPr lang="en-US" sz="1400" dirty="0"/>
              <a:t>" value="</a:t>
            </a:r>
            <a:r>
              <a:rPr lang="en-US" sz="1400" dirty="0" err="1"/>
              <a:t>jdbc:postgresql</a:t>
            </a:r>
            <a:r>
              <a:rPr lang="en-US" sz="1400" dirty="0"/>
              <a:t>://localhost/products" /&gt;</a:t>
            </a:r>
          </a:p>
          <a:p>
            <a:pPr marL="0" indent="0">
              <a:buNone/>
            </a:pPr>
            <a:r>
              <a:rPr lang="en-US" sz="1400" dirty="0"/>
              <a:t>			&lt;property name="</a:t>
            </a:r>
            <a:r>
              <a:rPr lang="en-US" sz="1400" dirty="0" err="1"/>
              <a:t>hibernate.show_sql</a:t>
            </a:r>
            <a:r>
              <a:rPr lang="en-US" sz="1400" dirty="0"/>
              <a:t>" value="true" /&gt;</a:t>
            </a:r>
          </a:p>
          <a:p>
            <a:pPr marL="0" indent="0">
              <a:buNone/>
            </a:pPr>
            <a:r>
              <a:rPr lang="en-US" sz="1400" dirty="0"/>
              <a:t>			&lt;property name="</a:t>
            </a:r>
            <a:r>
              <a:rPr lang="en-US" sz="1400" dirty="0" err="1"/>
              <a:t>hibernate.format_sql</a:t>
            </a:r>
            <a:r>
              <a:rPr lang="en-US" sz="1400" dirty="0"/>
              <a:t>" value="true" /&gt;</a:t>
            </a:r>
          </a:p>
          <a:p>
            <a:pPr marL="0" indent="0">
              <a:buNone/>
            </a:pPr>
            <a:r>
              <a:rPr lang="en-US" sz="1400" dirty="0"/>
              <a:t>			&lt;property name="</a:t>
            </a:r>
            <a:r>
              <a:rPr lang="en-US" sz="1400" dirty="0" err="1"/>
              <a:t>hibernate.dialect</a:t>
            </a:r>
            <a:r>
              <a:rPr lang="en-US" sz="1400" dirty="0"/>
              <a:t>" value="</a:t>
            </a:r>
            <a:r>
              <a:rPr lang="en-US" sz="1400" dirty="0" err="1"/>
              <a:t>org.hibernate.dialect.PostgreSQLDialect</a:t>
            </a:r>
            <a:r>
              <a:rPr lang="en-US" sz="1400" dirty="0"/>
              <a:t>" /&gt;</a:t>
            </a:r>
          </a:p>
          <a:p>
            <a:pPr marL="0" indent="0">
              <a:buNone/>
            </a:pPr>
            <a:r>
              <a:rPr lang="en-US" sz="1400" dirty="0"/>
              <a:t>			&lt;property name="hibernate.hbm2ddl.auto" value="create" /&gt;</a:t>
            </a:r>
          </a:p>
          <a:p>
            <a:pPr marL="0" indent="0">
              <a:buNone/>
            </a:pPr>
            <a:r>
              <a:rPr lang="en-US" sz="1400" dirty="0"/>
              <a:t>		&lt;/properties&gt;</a:t>
            </a:r>
          </a:p>
          <a:p>
            <a:pPr marL="0" indent="0">
              <a:buNone/>
            </a:pPr>
            <a:r>
              <a:rPr lang="en-US" sz="1400" dirty="0"/>
              <a:t>	&lt;/persistence-unit&gt;</a:t>
            </a:r>
          </a:p>
          <a:p>
            <a:pPr marL="0" indent="0">
              <a:buNone/>
            </a:pPr>
            <a:r>
              <a:rPr lang="en-US" sz="1400" dirty="0"/>
              <a:t>	&lt;persistence-unit name="products-unit-test"&gt;</a:t>
            </a:r>
          </a:p>
          <a:p>
            <a:pPr marL="0" indent="0">
              <a:buNone/>
            </a:pPr>
            <a:r>
              <a:rPr lang="en-US" sz="1400" dirty="0"/>
              <a:t>		&lt;properties&gt;</a:t>
            </a:r>
          </a:p>
          <a:p>
            <a:pPr marL="0" indent="0">
              <a:buNone/>
            </a:pPr>
            <a:r>
              <a:rPr lang="en-US" sz="1400" dirty="0"/>
              <a:t>			&lt;property name="</a:t>
            </a:r>
            <a:r>
              <a:rPr lang="en-US" sz="1400" dirty="0" err="1"/>
              <a:t>hibernate.show_sql</a:t>
            </a:r>
            <a:r>
              <a:rPr lang="en-US" sz="1400" dirty="0"/>
              <a:t>" value="true" /&gt;</a:t>
            </a:r>
          </a:p>
          <a:p>
            <a:pPr marL="0" indent="0">
              <a:buNone/>
            </a:pPr>
            <a:r>
              <a:rPr lang="en-US" sz="1400" dirty="0"/>
              <a:t>			&lt;property name="</a:t>
            </a:r>
            <a:r>
              <a:rPr lang="en-US" sz="1400" dirty="0" err="1"/>
              <a:t>hibernate.format_sql</a:t>
            </a:r>
            <a:r>
              <a:rPr lang="en-US" sz="1400" dirty="0"/>
              <a:t>" value="true" /&gt;</a:t>
            </a:r>
          </a:p>
          <a:p>
            <a:pPr marL="0" indent="0">
              <a:buNone/>
            </a:pPr>
            <a:r>
              <a:rPr lang="en-US" sz="1400" dirty="0"/>
              <a:t>			&lt;property name="hibernate.hbm2ddl.auto" value="create" /&gt;</a:t>
            </a:r>
          </a:p>
          <a:p>
            <a:pPr marL="0" indent="0">
              <a:buNone/>
            </a:pPr>
            <a:r>
              <a:rPr lang="en-US" sz="1400" dirty="0"/>
              <a:t>			&lt;property name="</a:t>
            </a:r>
            <a:r>
              <a:rPr lang="en-US" sz="1400" dirty="0" err="1"/>
              <a:t>javax.persistence.jdbc.driver</a:t>
            </a:r>
            <a:r>
              <a:rPr lang="en-US" sz="1400" dirty="0"/>
              <a:t>" value="org.h2.Driver" /&gt;</a:t>
            </a:r>
          </a:p>
          <a:p>
            <a:pPr marL="0" indent="0">
              <a:buNone/>
            </a:pPr>
            <a:r>
              <a:rPr lang="en-US" sz="1400" dirty="0"/>
              <a:t>			&lt;property name="</a:t>
            </a:r>
            <a:r>
              <a:rPr lang="en-US" sz="1400" dirty="0" err="1"/>
              <a:t>javax.persistence.jdbc.url</a:t>
            </a:r>
            <a:r>
              <a:rPr lang="en-US" sz="1400" dirty="0"/>
              <a:t>" value="jdbc:h2:mem:test?MODE=PostgreSQL" /&gt;</a:t>
            </a:r>
          </a:p>
          <a:p>
            <a:pPr marL="0" indent="0">
              <a:buNone/>
            </a:pPr>
            <a:r>
              <a:rPr lang="en-US" sz="1400" dirty="0"/>
              <a:t>			&lt;property name="</a:t>
            </a:r>
            <a:r>
              <a:rPr lang="en-US" sz="1400" dirty="0" err="1"/>
              <a:t>javax.persistence.jdbc.user</a:t>
            </a:r>
            <a:r>
              <a:rPr lang="en-US" sz="1400" dirty="0"/>
              <a:t>" value="</a:t>
            </a:r>
            <a:r>
              <a:rPr lang="en-US" sz="1400" dirty="0" err="1"/>
              <a:t>sa</a:t>
            </a:r>
            <a:r>
              <a:rPr lang="en-US" sz="1400" dirty="0"/>
              <a:t>" /&gt;</a:t>
            </a:r>
          </a:p>
          <a:p>
            <a:pPr marL="0" indent="0">
              <a:buNone/>
            </a:pPr>
            <a:r>
              <a:rPr lang="en-US" sz="1400" dirty="0"/>
              <a:t>			&lt;property name="</a:t>
            </a:r>
            <a:r>
              <a:rPr lang="en-US" sz="1400" dirty="0" err="1"/>
              <a:t>javax.persistence.jdbc.password</a:t>
            </a:r>
            <a:r>
              <a:rPr lang="en-US" sz="1400" dirty="0"/>
              <a:t>" value="" /&gt;</a:t>
            </a:r>
          </a:p>
          <a:p>
            <a:pPr marL="0" indent="0">
              <a:buNone/>
            </a:pPr>
            <a:r>
              <a:rPr lang="en-US" sz="1400" dirty="0"/>
              <a:t>			&lt;property name="</a:t>
            </a:r>
            <a:r>
              <a:rPr lang="en-US" sz="1400" dirty="0" err="1"/>
              <a:t>hibernate.dialect</a:t>
            </a:r>
            <a:r>
              <a:rPr lang="en-US" sz="1400" dirty="0"/>
              <a:t>"  value="org.hibernate.dialect.H2Dialect" /&gt;</a:t>
            </a:r>
          </a:p>
          <a:p>
            <a:pPr marL="0" indent="0">
              <a:buNone/>
            </a:pPr>
            <a:r>
              <a:rPr lang="en-US" sz="1400" dirty="0"/>
              <a:t>		&lt;/properties&gt;</a:t>
            </a:r>
          </a:p>
          <a:p>
            <a:pPr marL="0" indent="0">
              <a:buNone/>
            </a:pPr>
            <a:r>
              <a:rPr lang="en-US" sz="1400" dirty="0"/>
              <a:t>	&lt;/persistence-unit&gt;</a:t>
            </a:r>
          </a:p>
          <a:p>
            <a:pPr marL="0" indent="0">
              <a:buNone/>
            </a:pPr>
            <a:r>
              <a:rPr lang="en-US" sz="1400" dirty="0"/>
              <a:t>&lt;/persistence&gt;</a:t>
            </a:r>
          </a:p>
        </p:txBody>
      </p:sp>
    </p:spTree>
    <p:extLst>
      <p:ext uri="{BB962C8B-B14F-4D97-AF65-F5344CB8AC3E}">
        <p14:creationId xmlns:p14="http://schemas.microsoft.com/office/powerpoint/2010/main" val="255550828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87338"/>
            <a:ext cx="8229600" cy="1143000"/>
          </a:xfrm>
        </p:spPr>
        <p:txBody>
          <a:bodyPr/>
          <a:lstStyle/>
          <a:p>
            <a:r>
              <a:rPr lang="en-US" err="1"/>
              <a:t>EntityManager</a:t>
            </a:r>
            <a:endParaRPr lang="en-US"/>
          </a:p>
        </p:txBody>
      </p:sp>
      <p:graphicFrame>
        <p:nvGraphicFramePr>
          <p:cNvPr id="5" name="Segnaposto contenuto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5591904"/>
              </p:ext>
            </p:extLst>
          </p:nvPr>
        </p:nvGraphicFramePr>
        <p:xfrm>
          <a:off x="3060254" y="4019867"/>
          <a:ext cx="2556751" cy="203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050"/>
                        <a:t>&lt;&lt;</a:t>
                      </a:r>
                      <a:r>
                        <a:rPr lang="it-IT" sz="1050" err="1"/>
                        <a:t>entity</a:t>
                      </a:r>
                      <a:r>
                        <a:rPr lang="it-IT" sz="1050"/>
                        <a:t>&gt;</a:t>
                      </a:r>
                    </a:p>
                    <a:p>
                      <a:pPr algn="ctr"/>
                      <a:r>
                        <a:rPr lang="it-IT" sz="1050"/>
                        <a:t>Product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 id: Long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 </a:t>
                      </a:r>
                      <a:r>
                        <a:rPr lang="it-IT" sz="1050" err="1"/>
                        <a:t>name</a:t>
                      </a:r>
                      <a:r>
                        <a:rPr lang="it-IT" sz="1050"/>
                        <a:t>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 </a:t>
                      </a:r>
                      <a:r>
                        <a:rPr lang="it-IT" sz="1050" err="1"/>
                        <a:t>price</a:t>
                      </a:r>
                      <a:r>
                        <a:rPr lang="it-IT" sz="1050"/>
                        <a:t>: Float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698">
                <a:tc>
                  <a:txBody>
                    <a:bodyPr/>
                    <a:lstStyle/>
                    <a:p>
                      <a:r>
                        <a:rPr lang="it-IT" sz="1050"/>
                        <a:t>- </a:t>
                      </a:r>
                      <a:r>
                        <a:rPr lang="it-IT" sz="1050" err="1"/>
                        <a:t>description</a:t>
                      </a:r>
                      <a:r>
                        <a:rPr lang="it-IT" sz="1050"/>
                        <a:t>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 code: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5717062"/>
              </p:ext>
            </p:extLst>
          </p:nvPr>
        </p:nvGraphicFramePr>
        <p:xfrm>
          <a:off x="279766" y="2299820"/>
          <a:ext cx="1553290" cy="723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050" dirty="0" err="1"/>
                        <a:t>ProductMain</a:t>
                      </a:r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9319252"/>
              </p:ext>
            </p:extLst>
          </p:nvPr>
        </p:nvGraphicFramePr>
        <p:xfrm>
          <a:off x="2706736" y="2033211"/>
          <a:ext cx="3242320" cy="1248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2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050"/>
                        <a:t>&lt;&lt;</a:t>
                      </a:r>
                      <a:r>
                        <a:rPr lang="it-IT" sz="1050" err="1"/>
                        <a:t>interface</a:t>
                      </a:r>
                      <a:r>
                        <a:rPr lang="it-IT" sz="1050"/>
                        <a:t>&gt;</a:t>
                      </a:r>
                    </a:p>
                    <a:p>
                      <a:pPr algn="ctr"/>
                      <a:r>
                        <a:rPr lang="it-IT" sz="1050" err="1"/>
                        <a:t>EntityManager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+ </a:t>
                      </a:r>
                      <a:r>
                        <a:rPr lang="it-IT" sz="1050" err="1"/>
                        <a:t>persist</a:t>
                      </a:r>
                      <a:r>
                        <a:rPr lang="it-IT" sz="1050"/>
                        <a:t>(</a:t>
                      </a:r>
                      <a:r>
                        <a:rPr lang="it-IT" sz="1050" err="1"/>
                        <a:t>entity</a:t>
                      </a:r>
                      <a:r>
                        <a:rPr lang="it-IT" sz="1050"/>
                        <a:t>: Object) : </a:t>
                      </a:r>
                      <a:r>
                        <a:rPr lang="it-IT" sz="1050" err="1"/>
                        <a:t>void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881">
                <a:tc>
                  <a:txBody>
                    <a:bodyPr/>
                    <a:lstStyle/>
                    <a:p>
                      <a:r>
                        <a:rPr lang="it-IT" sz="1050"/>
                        <a:t>+ </a:t>
                      </a:r>
                      <a:r>
                        <a:rPr lang="it-IT" sz="1050" err="1"/>
                        <a:t>find</a:t>
                      </a:r>
                      <a:r>
                        <a:rPr lang="it-IT" sz="1050"/>
                        <a:t>(</a:t>
                      </a:r>
                      <a:r>
                        <a:rPr lang="it-IT" sz="1050" err="1"/>
                        <a:t>entity.Class</a:t>
                      </a:r>
                      <a:r>
                        <a:rPr lang="it-IT" sz="1050"/>
                        <a:t>,</a:t>
                      </a:r>
                      <a:r>
                        <a:rPr lang="it-IT" sz="1050" baseline="0"/>
                        <a:t> :Class&lt;T&gt;, </a:t>
                      </a:r>
                      <a:r>
                        <a:rPr lang="it-IT" sz="1050" baseline="0" err="1"/>
                        <a:t>primaryK</a:t>
                      </a:r>
                      <a:r>
                        <a:rPr lang="it-IT" sz="1050" err="1"/>
                        <a:t>ey</a:t>
                      </a:r>
                      <a:r>
                        <a:rPr lang="it-IT" sz="1050"/>
                        <a:t> :Object) : &lt;T&gt;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+ 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Cilindro 7"/>
          <p:cNvSpPr/>
          <p:nvPr/>
        </p:nvSpPr>
        <p:spPr>
          <a:xfrm>
            <a:off x="6913237" y="2051034"/>
            <a:ext cx="1911615" cy="113081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Database</a:t>
            </a:r>
          </a:p>
        </p:txBody>
      </p:sp>
      <p:cxnSp>
        <p:nvCxnSpPr>
          <p:cNvPr id="10" name="Connettore 2 9"/>
          <p:cNvCxnSpPr>
            <a:endCxn id="8" idx="2"/>
          </p:cNvCxnSpPr>
          <p:nvPr/>
        </p:nvCxnSpPr>
        <p:spPr>
          <a:xfrm flipV="1">
            <a:off x="5949056" y="2616442"/>
            <a:ext cx="964181" cy="2365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stCxn id="7" idx="2"/>
            <a:endCxn id="5" idx="0"/>
          </p:cNvCxnSpPr>
          <p:nvPr/>
        </p:nvCxnSpPr>
        <p:spPr>
          <a:xfrm>
            <a:off x="4327896" y="3281237"/>
            <a:ext cx="10733" cy="738630"/>
          </a:xfrm>
          <a:prstGeom prst="straightConnector1">
            <a:avLst/>
          </a:prstGeom>
          <a:ln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>
            <a:stCxn id="6" idx="3"/>
            <a:endCxn id="7" idx="1"/>
          </p:cNvCxnSpPr>
          <p:nvPr/>
        </p:nvCxnSpPr>
        <p:spPr>
          <a:xfrm flipV="1">
            <a:off x="1833056" y="2657224"/>
            <a:ext cx="873680" cy="4182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6206203" y="2252174"/>
            <a:ext cx="580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err="1"/>
              <a:t>sql</a:t>
            </a:r>
            <a:endParaRPr lang="it-IT"/>
          </a:p>
          <a:p>
            <a:pPr algn="ctr"/>
            <a:r>
              <a:rPr lang="it-IT" err="1"/>
              <a:t>jdbc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822875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87338"/>
            <a:ext cx="8229600" cy="1143000"/>
          </a:xfrm>
        </p:spPr>
        <p:txBody>
          <a:bodyPr/>
          <a:lstStyle/>
          <a:p>
            <a:r>
              <a:rPr lang="en-US" err="1"/>
              <a:t>EntityManager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E'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cuore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API di JPA</a:t>
            </a:r>
          </a:p>
          <a:p>
            <a:pPr lvl="1"/>
            <a:r>
              <a:rPr lang="en-US" dirty="0" err="1"/>
              <a:t>resposabile</a:t>
            </a:r>
            <a:r>
              <a:rPr lang="en-US" dirty="0"/>
              <a:t> di </a:t>
            </a:r>
            <a:r>
              <a:rPr lang="en-US" dirty="0" err="1"/>
              <a:t>inserimento</a:t>
            </a:r>
            <a:r>
              <a:rPr lang="en-US" dirty="0"/>
              <a:t>, </a:t>
            </a:r>
            <a:r>
              <a:rPr lang="en-US" dirty="0" err="1"/>
              <a:t>interrogazione</a:t>
            </a:r>
            <a:r>
              <a:rPr lang="en-US" dirty="0"/>
              <a:t>, </a:t>
            </a:r>
            <a:r>
              <a:rPr lang="en-US" dirty="0" err="1"/>
              <a:t>cancellazione</a:t>
            </a:r>
            <a:r>
              <a:rPr lang="en-US" dirty="0"/>
              <a:t>, aggiornamento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</a:t>
            </a:r>
            <a:r>
              <a:rPr lang="en-US" dirty="0" err="1"/>
              <a:t>istanza</a:t>
            </a:r>
            <a:r>
              <a:rPr lang="en-US" dirty="0"/>
              <a:t> di una </a:t>
            </a:r>
            <a:r>
              <a:rPr lang="en-US" dirty="0" err="1"/>
              <a:t>entità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database</a:t>
            </a:r>
          </a:p>
          <a:p>
            <a:pPr lvl="1"/>
            <a:r>
              <a:rPr lang="en-US" dirty="0" err="1"/>
              <a:t>mantiene</a:t>
            </a:r>
            <a:r>
              <a:rPr lang="en-US" dirty="0"/>
              <a:t> la </a:t>
            </a:r>
            <a:r>
              <a:rPr lang="en-US" dirty="0" err="1"/>
              <a:t>sincronizzazione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negli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e </a:t>
            </a:r>
            <a:r>
              <a:rPr lang="en-US" dirty="0" err="1"/>
              <a:t>nel</a:t>
            </a:r>
            <a:r>
              <a:rPr lang="en-US" dirty="0"/>
              <a:t> database</a:t>
            </a:r>
          </a:p>
          <a:p>
            <a:pPr lvl="1"/>
            <a:r>
              <a:rPr lang="en-US" dirty="0" err="1"/>
              <a:t>gestisce</a:t>
            </a:r>
            <a:r>
              <a:rPr lang="en-US" dirty="0"/>
              <a:t> </a:t>
            </a:r>
            <a:r>
              <a:rPr lang="en-US" dirty="0" err="1"/>
              <a:t>accessi</a:t>
            </a:r>
            <a:r>
              <a:rPr lang="en-US" dirty="0"/>
              <a:t> </a:t>
            </a:r>
            <a:r>
              <a:rPr lang="en-US" dirty="0" err="1"/>
              <a:t>concorrenti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37629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Maiandra GD" charset="0"/>
              </a:rPr>
              <a:t>Ciclo di vita delle entità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l'EntityManager</a:t>
            </a:r>
            <a:r>
              <a:rPr lang="en-US" dirty="0"/>
              <a:t> </a:t>
            </a:r>
            <a:r>
              <a:rPr lang="en-US" dirty="0" err="1"/>
              <a:t>ottiene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riferimento</a:t>
            </a:r>
            <a:r>
              <a:rPr lang="en-US" dirty="0"/>
              <a:t> di una </a:t>
            </a:r>
            <a:r>
              <a:rPr lang="en-US" dirty="0" err="1"/>
              <a:t>entità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dice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quella</a:t>
            </a:r>
            <a:r>
              <a:rPr lang="en-US" dirty="0"/>
              <a:t> </a:t>
            </a:r>
            <a:r>
              <a:rPr lang="en-US" dirty="0" err="1"/>
              <a:t>entità</a:t>
            </a:r>
            <a:r>
              <a:rPr lang="en-US" dirty="0"/>
              <a:t> </a:t>
            </a:r>
            <a:r>
              <a:rPr lang="en-US" b="1" dirty="0" err="1"/>
              <a:t>gestita</a:t>
            </a:r>
            <a:r>
              <a:rPr lang="en-US" dirty="0"/>
              <a:t> (o </a:t>
            </a:r>
            <a:r>
              <a:rPr lang="en-US" dirty="0" err="1"/>
              <a:t>attaccata</a:t>
            </a:r>
            <a:r>
              <a:rPr lang="en-US" dirty="0"/>
              <a:t>) </a:t>
            </a:r>
            <a:r>
              <a:rPr lang="en-US" dirty="0" err="1"/>
              <a:t>dall'EntityManager</a:t>
            </a:r>
            <a:r>
              <a:rPr lang="en-US" dirty="0"/>
              <a:t> (</a:t>
            </a:r>
            <a:r>
              <a:rPr lang="en-US" b="1" i="1" dirty="0"/>
              <a:t>managed</a:t>
            </a:r>
            <a:r>
              <a:rPr lang="en-US" dirty="0"/>
              <a:t>, o </a:t>
            </a:r>
            <a:r>
              <a:rPr lang="en-US" b="1" i="1" dirty="0"/>
              <a:t>attached</a:t>
            </a:r>
            <a:r>
              <a:rPr lang="en-US" dirty="0"/>
              <a:t>)</a:t>
            </a:r>
          </a:p>
          <a:p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un'entità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gestita</a:t>
            </a:r>
            <a:r>
              <a:rPr lang="en-US" dirty="0"/>
              <a:t> </a:t>
            </a:r>
            <a:r>
              <a:rPr lang="en-US" dirty="0" err="1"/>
              <a:t>dall'EntityManager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effettuare</a:t>
            </a:r>
            <a:r>
              <a:rPr lang="en-US" dirty="0"/>
              <a:t> </a:t>
            </a:r>
            <a:r>
              <a:rPr lang="en-US" dirty="0" err="1"/>
              <a:t>operazioni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di </a:t>
            </a:r>
            <a:r>
              <a:rPr lang="en-US" dirty="0" err="1"/>
              <a:t>essa</a:t>
            </a:r>
            <a:r>
              <a:rPr lang="en-US" dirty="0"/>
              <a:t> e </a:t>
            </a:r>
            <a:r>
              <a:rPr lang="en-US" dirty="0" err="1"/>
              <a:t>l'EntityManager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preoccupa</a:t>
            </a:r>
            <a:r>
              <a:rPr lang="en-US" dirty="0"/>
              <a:t> di </a:t>
            </a:r>
            <a:r>
              <a:rPr lang="en-US" dirty="0" err="1"/>
              <a:t>mantenere</a:t>
            </a:r>
            <a:r>
              <a:rPr lang="en-US" dirty="0"/>
              <a:t> la </a:t>
            </a:r>
            <a:r>
              <a:rPr lang="en-US" dirty="0" err="1"/>
              <a:t>sincronizzazione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suoi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con </a:t>
            </a:r>
            <a:r>
              <a:rPr lang="en-US" dirty="0" err="1"/>
              <a:t>il</a:t>
            </a:r>
            <a:r>
              <a:rPr lang="en-US" dirty="0"/>
              <a:t> database</a:t>
            </a:r>
          </a:p>
          <a:p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l'entità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"</a:t>
            </a:r>
            <a:r>
              <a:rPr lang="en-US" dirty="0" err="1"/>
              <a:t>staccata</a:t>
            </a:r>
            <a:r>
              <a:rPr lang="en-US" dirty="0"/>
              <a:t>" </a:t>
            </a:r>
            <a:r>
              <a:rPr lang="en-US" dirty="0" err="1"/>
              <a:t>dall'EntityManager</a:t>
            </a:r>
            <a:r>
              <a:rPr lang="en-US" dirty="0"/>
              <a:t>, </a:t>
            </a:r>
            <a:r>
              <a:rPr lang="en-US" dirty="0" err="1"/>
              <a:t>torna</a:t>
            </a:r>
            <a:r>
              <a:rPr lang="en-US" dirty="0"/>
              <a:t> ad </a:t>
            </a:r>
            <a:r>
              <a:rPr lang="en-US" dirty="0" err="1"/>
              <a:t>essere</a:t>
            </a:r>
            <a:r>
              <a:rPr lang="en-US" dirty="0"/>
              <a:t> un </a:t>
            </a:r>
            <a:r>
              <a:rPr lang="en-US" dirty="0" err="1"/>
              <a:t>normale</a:t>
            </a:r>
            <a:r>
              <a:rPr lang="en-US" dirty="0"/>
              <a:t> </a:t>
            </a:r>
            <a:r>
              <a:rPr lang="en-US" dirty="0" err="1"/>
              <a:t>oggetto</a:t>
            </a:r>
            <a:r>
              <a:rPr lang="en-US" dirty="0"/>
              <a:t>: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come tale, ma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suoi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non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sincronizzati</a:t>
            </a:r>
            <a:r>
              <a:rPr lang="en-US" dirty="0"/>
              <a:t> con </a:t>
            </a:r>
            <a:r>
              <a:rPr lang="en-US" dirty="0" err="1"/>
              <a:t>il</a:t>
            </a:r>
            <a:r>
              <a:rPr lang="en-US" dirty="0"/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168664971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Maiandra GD" charset="0"/>
              </a:rPr>
              <a:t>Ciclo di vita delle entità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 </a:t>
            </a:r>
            <a:r>
              <a:rPr lang="en-US" dirty="0" err="1"/>
              <a:t>entità</a:t>
            </a:r>
            <a:r>
              <a:rPr lang="en-US" dirty="0"/>
              <a:t> </a:t>
            </a: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trovarsi</a:t>
            </a:r>
            <a:r>
              <a:rPr lang="en-US" dirty="0"/>
              <a:t> in </a:t>
            </a:r>
            <a:r>
              <a:rPr lang="en-US" dirty="0" err="1"/>
              <a:t>diversi</a:t>
            </a:r>
            <a:r>
              <a:rPr lang="en-US" dirty="0"/>
              <a:t> </a:t>
            </a:r>
            <a:r>
              <a:rPr lang="en-US" dirty="0" err="1"/>
              <a:t>stati</a:t>
            </a:r>
            <a:endParaRPr lang="en-US" dirty="0"/>
          </a:p>
          <a:p>
            <a:pPr lvl="1"/>
            <a:r>
              <a:rPr lang="en-US" b="1" i="1" dirty="0"/>
              <a:t>new: </a:t>
            </a:r>
            <a:r>
              <a:rPr lang="en-US" dirty="0" err="1"/>
              <a:t>oggetto</a:t>
            </a:r>
            <a:r>
              <a:rPr lang="en-US" dirty="0"/>
              <a:t> </a:t>
            </a:r>
            <a:r>
              <a:rPr lang="en-US" dirty="0" err="1"/>
              <a:t>appena</a:t>
            </a:r>
            <a:r>
              <a:rPr lang="en-US" dirty="0"/>
              <a:t> </a:t>
            </a:r>
            <a:r>
              <a:rPr lang="en-US" dirty="0" err="1"/>
              <a:t>creato</a:t>
            </a:r>
            <a:r>
              <a:rPr lang="en-US" dirty="0"/>
              <a:t> (con </a:t>
            </a:r>
            <a:r>
              <a:rPr lang="en-US" dirty="0" err="1"/>
              <a:t>l'operatore</a:t>
            </a:r>
            <a:r>
              <a:rPr lang="en-US" dirty="0"/>
              <a:t> new di Java), ma non </a:t>
            </a:r>
            <a:r>
              <a:rPr lang="en-US" dirty="0" err="1"/>
              <a:t>gestito</a:t>
            </a:r>
            <a:r>
              <a:rPr lang="en-US" dirty="0"/>
              <a:t> </a:t>
            </a:r>
            <a:r>
              <a:rPr lang="en-US" dirty="0" err="1"/>
              <a:t>dall'EM</a:t>
            </a:r>
            <a:endParaRPr lang="en-US" dirty="0"/>
          </a:p>
          <a:p>
            <a:pPr lvl="1"/>
            <a:r>
              <a:rPr lang="en-US" b="1" i="1" dirty="0"/>
              <a:t>managed: </a:t>
            </a:r>
            <a:r>
              <a:rPr lang="en-US" dirty="0" err="1"/>
              <a:t>oggetto</a:t>
            </a:r>
            <a:r>
              <a:rPr lang="en-US" dirty="0"/>
              <a:t> </a:t>
            </a:r>
            <a:r>
              <a:rPr lang="en-US" dirty="0" err="1"/>
              <a:t>gestito</a:t>
            </a:r>
            <a:r>
              <a:rPr lang="en-US" dirty="0"/>
              <a:t> </a:t>
            </a:r>
            <a:r>
              <a:rPr lang="en-US" dirty="0" err="1"/>
              <a:t>dall'EM</a:t>
            </a:r>
            <a:endParaRPr lang="en-US" dirty="0"/>
          </a:p>
          <a:p>
            <a:pPr lvl="1"/>
            <a:r>
              <a:rPr lang="en-US" b="1" i="1" dirty="0"/>
              <a:t>detached: </a:t>
            </a:r>
            <a:r>
              <a:rPr lang="en-US" dirty="0" err="1"/>
              <a:t>oggetto</a:t>
            </a:r>
            <a:r>
              <a:rPr lang="en-US" dirty="0"/>
              <a:t> non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gestito</a:t>
            </a:r>
            <a:r>
              <a:rPr lang="en-US" dirty="0"/>
              <a:t> </a:t>
            </a:r>
            <a:r>
              <a:rPr lang="en-US" dirty="0" err="1"/>
              <a:t>dall'EM</a:t>
            </a:r>
            <a:r>
              <a:rPr lang="en-US" dirty="0"/>
              <a:t> (ma </a:t>
            </a:r>
            <a:r>
              <a:rPr lang="en-US" dirty="0" err="1"/>
              <a:t>presente</a:t>
            </a:r>
            <a:r>
              <a:rPr lang="en-US" dirty="0"/>
              <a:t> in </a:t>
            </a:r>
            <a:r>
              <a:rPr lang="en-US" dirty="0" err="1"/>
              <a:t>memoria</a:t>
            </a:r>
            <a:r>
              <a:rPr lang="en-US" dirty="0"/>
              <a:t> </a:t>
            </a:r>
            <a:r>
              <a:rPr lang="en-US" dirty="0" err="1"/>
              <a:t>centrale</a:t>
            </a:r>
            <a:r>
              <a:rPr lang="en-US" dirty="0"/>
              <a:t>)</a:t>
            </a:r>
          </a:p>
          <a:p>
            <a:pPr lvl="1"/>
            <a:r>
              <a:rPr lang="en-US" b="1" i="1" dirty="0"/>
              <a:t>removed: </a:t>
            </a:r>
            <a:r>
              <a:rPr lang="en-US" dirty="0" err="1"/>
              <a:t>oggetto</a:t>
            </a:r>
            <a:r>
              <a:rPr lang="en-US" dirty="0"/>
              <a:t> </a:t>
            </a:r>
            <a:r>
              <a:rPr lang="en-US" dirty="0" err="1"/>
              <a:t>rimosso</a:t>
            </a:r>
            <a:r>
              <a:rPr lang="en-US" dirty="0"/>
              <a:t> dal database (ma </a:t>
            </a:r>
            <a:r>
              <a:rPr lang="en-US" dirty="0" err="1"/>
              <a:t>presente</a:t>
            </a:r>
            <a:r>
              <a:rPr lang="en-US" dirty="0"/>
              <a:t> in </a:t>
            </a:r>
            <a:r>
              <a:rPr lang="en-US" dirty="0" err="1"/>
              <a:t>memoria</a:t>
            </a:r>
            <a:r>
              <a:rPr lang="en-US" dirty="0"/>
              <a:t> </a:t>
            </a:r>
            <a:r>
              <a:rPr lang="en-US" dirty="0" err="1"/>
              <a:t>centrale</a:t>
            </a:r>
            <a:r>
              <a:rPr lang="en-US" dirty="0"/>
              <a:t>), non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gestito</a:t>
            </a:r>
            <a:r>
              <a:rPr lang="en-US" dirty="0"/>
              <a:t> </a:t>
            </a:r>
            <a:r>
              <a:rPr lang="en-US" dirty="0" err="1"/>
              <a:t>dall'EM</a:t>
            </a:r>
            <a:endParaRPr lang="en-US" dirty="0"/>
          </a:p>
          <a:p>
            <a:r>
              <a:rPr lang="en-US" dirty="0"/>
              <a:t>Il </a:t>
            </a:r>
            <a:r>
              <a:rPr lang="en-US" dirty="0" err="1"/>
              <a:t>cambiamento</a:t>
            </a:r>
            <a:r>
              <a:rPr lang="en-US" dirty="0"/>
              <a:t> di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avviene</a:t>
            </a:r>
            <a:r>
              <a:rPr lang="en-US" dirty="0"/>
              <a:t> a </a:t>
            </a:r>
            <a:r>
              <a:rPr lang="en-US" dirty="0" err="1"/>
              <a:t>seguito</a:t>
            </a:r>
            <a:r>
              <a:rPr lang="en-US" dirty="0"/>
              <a:t> di </a:t>
            </a:r>
            <a:r>
              <a:rPr lang="en-US" dirty="0" err="1"/>
              <a:t>chiamate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metodi</a:t>
            </a:r>
            <a:r>
              <a:rPr lang="en-US" dirty="0"/>
              <a:t> </a:t>
            </a:r>
            <a:r>
              <a:rPr lang="en-US" dirty="0" err="1"/>
              <a:t>dell'EM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59715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>
                <a:latin typeface="Maiandra GD" charset="0"/>
              </a:rPr>
              <a:t>Ciclo di vita delle entità</a:t>
            </a:r>
          </a:p>
        </p:txBody>
      </p:sp>
      <p:pic>
        <p:nvPicPr>
          <p:cNvPr id="14339" name="Picture 2" descr="http://www.objectdb.com/files/images/manual/jpa-states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7175" y="2133600"/>
            <a:ext cx="8886825" cy="3205163"/>
          </a:xfrm>
          <a:noFill/>
        </p:spPr>
      </p:pic>
    </p:spTree>
    <p:extLst>
      <p:ext uri="{BB962C8B-B14F-4D97-AF65-F5344CB8AC3E}">
        <p14:creationId xmlns:p14="http://schemas.microsoft.com/office/powerpoint/2010/main" val="68977587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Maiandra GD" charset="0"/>
              </a:rPr>
              <a:t>Ciclo di vita delle entità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Passaggi di stato fondamentali</a:t>
            </a:r>
          </a:p>
          <a:p>
            <a:pPr lvl="1">
              <a:lnSpc>
                <a:spcPct val="90000"/>
              </a:lnSpc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L'istanza di una entità appena creata (con l'operatore Java new)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non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è nello stato "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managed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" (quindi i suoi dati non sono sincronizzati con il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L'invocazione del metodo </a:t>
            </a:r>
            <a:r>
              <a:rPr lang="it-IT" b="1" dirty="0" err="1">
                <a:latin typeface="Calibri" panose="020F0502020204030204" pitchFamily="34" charset="0"/>
                <a:cs typeface="Calibri" panose="020F0502020204030204" pitchFamily="34" charset="0"/>
              </a:rPr>
              <a:t>persist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porta un'istanza di una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entity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nello stato "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managed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</a:p>
          <a:p>
            <a:pPr lvl="1">
              <a:lnSpc>
                <a:spcPct val="90000"/>
              </a:lnSpc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L'istanza di una entità ottenuta dall'EM a partire dai dati memorizzati nel DB è "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managed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" (i suoi dati rimangono sincronizzati con il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fino a quando non esce da questo stato)</a:t>
            </a:r>
          </a:p>
        </p:txBody>
      </p:sp>
    </p:spTree>
    <p:extLst>
      <p:ext uri="{BB962C8B-B14F-4D97-AF65-F5344CB8AC3E}">
        <p14:creationId xmlns:p14="http://schemas.microsoft.com/office/powerpoint/2010/main" val="1526345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Esempio</a:t>
            </a:r>
            <a:r>
              <a:rPr lang="en-US" dirty="0"/>
              <a:t> (2/3)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405267"/>
            <a:ext cx="8229600" cy="645273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200" dirty="0"/>
              <a:t>    public Product() {</a:t>
            </a:r>
          </a:p>
          <a:p>
            <a:pPr marL="0" indent="0">
              <a:buNone/>
            </a:pPr>
            <a:r>
              <a:rPr lang="en-US" sz="1200" dirty="0"/>
              <a:t>    }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public Product(String name, Float price, String description, String code) {</a:t>
            </a:r>
          </a:p>
          <a:p>
            <a:pPr marL="0" indent="0">
              <a:buNone/>
            </a:pPr>
            <a:r>
              <a:rPr lang="en-US" sz="1200" dirty="0"/>
              <a:t>        </a:t>
            </a:r>
            <a:r>
              <a:rPr lang="en-US" sz="1200" dirty="0" err="1"/>
              <a:t>this.name</a:t>
            </a:r>
            <a:r>
              <a:rPr lang="en-US" sz="1200" dirty="0"/>
              <a:t> = name;</a:t>
            </a:r>
          </a:p>
          <a:p>
            <a:pPr marL="0" indent="0">
              <a:buNone/>
            </a:pPr>
            <a:r>
              <a:rPr lang="en-US" sz="1200" dirty="0"/>
              <a:t>        </a:t>
            </a:r>
            <a:r>
              <a:rPr lang="en-US" sz="1200" dirty="0" err="1"/>
              <a:t>this.price</a:t>
            </a:r>
            <a:r>
              <a:rPr lang="en-US" sz="1200" dirty="0"/>
              <a:t> = price;</a:t>
            </a:r>
          </a:p>
          <a:p>
            <a:pPr marL="0" indent="0">
              <a:buNone/>
            </a:pPr>
            <a:r>
              <a:rPr lang="en-US" sz="1200" dirty="0"/>
              <a:t>        </a:t>
            </a:r>
            <a:r>
              <a:rPr lang="en-US" sz="1200" dirty="0" err="1"/>
              <a:t>this.description</a:t>
            </a:r>
            <a:r>
              <a:rPr lang="en-US" sz="1200" dirty="0"/>
              <a:t> = description;</a:t>
            </a:r>
          </a:p>
          <a:p>
            <a:pPr marL="0" indent="0">
              <a:buNone/>
            </a:pPr>
            <a:r>
              <a:rPr lang="en-US" sz="1200" dirty="0"/>
              <a:t>        </a:t>
            </a:r>
            <a:r>
              <a:rPr lang="en-US" sz="1200" dirty="0" err="1"/>
              <a:t>this.code</a:t>
            </a:r>
            <a:r>
              <a:rPr lang="en-US" sz="1200" dirty="0"/>
              <a:t> = code;</a:t>
            </a:r>
          </a:p>
          <a:p>
            <a:pPr marL="0" indent="0">
              <a:buNone/>
            </a:pPr>
            <a:r>
              <a:rPr lang="en-US" sz="1200" dirty="0"/>
              <a:t>    }</a:t>
            </a:r>
          </a:p>
          <a:p>
            <a:pPr marL="0" indent="0">
              <a:buNone/>
            </a:pPr>
            <a:endParaRPr lang="en-US" sz="1200" dirty="0">
              <a:cs typeface="Calibri"/>
            </a:endParaRPr>
          </a:p>
          <a:p>
            <a:pPr marL="0" indent="0">
              <a:buNone/>
            </a:pPr>
            <a:r>
              <a:rPr lang="en-US" sz="1200" dirty="0">
                <a:cs typeface="Calibri"/>
              </a:rPr>
              <a:t>    public String </a:t>
            </a:r>
            <a:r>
              <a:rPr lang="en-US" sz="1200" dirty="0" err="1">
                <a:cs typeface="Calibri"/>
              </a:rPr>
              <a:t>getDescription</a:t>
            </a:r>
            <a:r>
              <a:rPr lang="en-US" sz="1200" dirty="0">
                <a:cs typeface="Calibri"/>
              </a:rPr>
              <a:t>() {</a:t>
            </a:r>
          </a:p>
          <a:p>
            <a:pPr marL="0" indent="0">
              <a:buNone/>
            </a:pPr>
            <a:r>
              <a:rPr lang="en-US" sz="1200" dirty="0">
                <a:cs typeface="Calibri"/>
              </a:rPr>
              <a:t>        return description;</a:t>
            </a:r>
          </a:p>
          <a:p>
            <a:pPr marL="0" indent="0">
              <a:buNone/>
            </a:pPr>
            <a:r>
              <a:rPr lang="en-US" sz="1200" dirty="0">
                <a:cs typeface="Calibri"/>
              </a:rPr>
              <a:t>    }</a:t>
            </a:r>
          </a:p>
          <a:p>
            <a:pPr marL="0" indent="0">
              <a:buNone/>
            </a:pPr>
            <a:endParaRPr lang="en-US" sz="1200" dirty="0">
              <a:cs typeface="Calibri"/>
            </a:endParaRPr>
          </a:p>
          <a:p>
            <a:pPr marL="0" indent="0">
              <a:buNone/>
            </a:pPr>
            <a:r>
              <a:rPr lang="en-US" sz="1200" dirty="0">
                <a:cs typeface="Calibri"/>
              </a:rPr>
              <a:t>    public void </a:t>
            </a:r>
            <a:r>
              <a:rPr lang="en-US" sz="1200" dirty="0" err="1">
                <a:cs typeface="Calibri"/>
              </a:rPr>
              <a:t>setDescription</a:t>
            </a:r>
            <a:r>
              <a:rPr lang="en-US" sz="1200" dirty="0">
                <a:cs typeface="Calibri"/>
              </a:rPr>
              <a:t>(String description) {</a:t>
            </a:r>
          </a:p>
          <a:p>
            <a:pPr marL="0" indent="0">
              <a:buNone/>
            </a:pPr>
            <a:r>
              <a:rPr lang="en-US" sz="1200" dirty="0">
                <a:cs typeface="Calibri"/>
              </a:rPr>
              <a:t>        </a:t>
            </a:r>
            <a:r>
              <a:rPr lang="en-US" sz="1200" dirty="0" err="1">
                <a:cs typeface="Calibri"/>
              </a:rPr>
              <a:t>this.description</a:t>
            </a:r>
            <a:r>
              <a:rPr lang="en-US" sz="1200" dirty="0">
                <a:cs typeface="Calibri"/>
              </a:rPr>
              <a:t> = description;</a:t>
            </a:r>
          </a:p>
          <a:p>
            <a:pPr marL="0" indent="0">
              <a:buNone/>
            </a:pPr>
            <a:r>
              <a:rPr lang="en-US" sz="1200" dirty="0">
                <a:cs typeface="Calibri"/>
              </a:rPr>
              <a:t>    }</a:t>
            </a:r>
          </a:p>
          <a:p>
            <a:pPr marL="0" indent="0">
              <a:buNone/>
            </a:pPr>
            <a:endParaRPr lang="en-US" sz="1200" dirty="0">
              <a:cs typeface="Calibri"/>
            </a:endParaRPr>
          </a:p>
          <a:p>
            <a:pPr marL="0" indent="0">
              <a:buNone/>
            </a:pPr>
            <a:r>
              <a:rPr lang="en-US" sz="1200" dirty="0">
                <a:cs typeface="Calibri"/>
              </a:rPr>
              <a:t>    public String </a:t>
            </a:r>
            <a:r>
              <a:rPr lang="en-US" sz="1200" dirty="0" err="1">
                <a:cs typeface="Calibri"/>
              </a:rPr>
              <a:t>getCode</a:t>
            </a:r>
            <a:r>
              <a:rPr lang="en-US" sz="1200" dirty="0">
                <a:cs typeface="Calibri"/>
              </a:rPr>
              <a:t>() {</a:t>
            </a:r>
          </a:p>
          <a:p>
            <a:pPr marL="0" indent="0">
              <a:buNone/>
            </a:pPr>
            <a:r>
              <a:rPr lang="en-US" sz="1200" dirty="0">
                <a:cs typeface="Calibri"/>
              </a:rPr>
              <a:t>        return code;</a:t>
            </a:r>
          </a:p>
          <a:p>
            <a:pPr marL="0" indent="0">
              <a:buNone/>
            </a:pPr>
            <a:r>
              <a:rPr lang="en-US" sz="1200" dirty="0">
                <a:cs typeface="Calibri"/>
              </a:rPr>
              <a:t>    }</a:t>
            </a:r>
          </a:p>
          <a:p>
            <a:pPr marL="0" indent="0">
              <a:buNone/>
            </a:pPr>
            <a:endParaRPr lang="en-US" sz="1200" dirty="0">
              <a:cs typeface="Calibri"/>
            </a:endParaRPr>
          </a:p>
          <a:p>
            <a:pPr marL="0" indent="0">
              <a:buNone/>
            </a:pPr>
            <a:r>
              <a:rPr lang="en-US" sz="1200" dirty="0">
                <a:cs typeface="Calibri"/>
              </a:rPr>
              <a:t>    public void </a:t>
            </a:r>
            <a:r>
              <a:rPr lang="en-US" sz="1200" dirty="0" err="1">
                <a:cs typeface="Calibri"/>
              </a:rPr>
              <a:t>setCode</a:t>
            </a:r>
            <a:r>
              <a:rPr lang="en-US" sz="1200" dirty="0">
                <a:cs typeface="Calibri"/>
              </a:rPr>
              <a:t>(String code) {</a:t>
            </a:r>
          </a:p>
          <a:p>
            <a:pPr marL="0" indent="0">
              <a:buNone/>
            </a:pPr>
            <a:r>
              <a:rPr lang="en-US" sz="1200" dirty="0">
                <a:cs typeface="Calibri"/>
              </a:rPr>
              <a:t>        </a:t>
            </a:r>
            <a:r>
              <a:rPr lang="en-US" sz="1200" dirty="0" err="1">
                <a:cs typeface="Calibri"/>
              </a:rPr>
              <a:t>this.code</a:t>
            </a:r>
            <a:r>
              <a:rPr lang="en-US" sz="1200" dirty="0">
                <a:cs typeface="Calibri"/>
              </a:rPr>
              <a:t> = code;</a:t>
            </a:r>
          </a:p>
          <a:p>
            <a:pPr marL="0" indent="0">
              <a:buNone/>
            </a:pPr>
            <a:r>
              <a:rPr lang="en-US" sz="1200" dirty="0">
                <a:cs typeface="Calibri"/>
              </a:rPr>
              <a:t>    }</a:t>
            </a:r>
          </a:p>
          <a:p>
            <a:pPr marL="0" indent="0">
              <a:buNone/>
            </a:pPr>
            <a:endParaRPr lang="en-US" sz="1200" dirty="0">
              <a:cs typeface="Calibri"/>
            </a:endParaRPr>
          </a:p>
          <a:p>
            <a:pPr marL="0" indent="0">
              <a:buNone/>
            </a:pPr>
            <a:r>
              <a:rPr lang="en-US" sz="1200" dirty="0">
                <a:cs typeface="Calibri"/>
              </a:rPr>
              <a:t>    public void </a:t>
            </a:r>
            <a:r>
              <a:rPr lang="en-US" sz="1200" dirty="0" err="1">
                <a:cs typeface="Calibri"/>
              </a:rPr>
              <a:t>setId</a:t>
            </a:r>
            <a:r>
              <a:rPr lang="en-US" sz="1200" dirty="0">
                <a:cs typeface="Calibri"/>
              </a:rPr>
              <a:t>(Long id) {</a:t>
            </a:r>
          </a:p>
          <a:p>
            <a:pPr marL="0" indent="0">
              <a:buNone/>
            </a:pPr>
            <a:r>
              <a:rPr lang="en-US" sz="1200" dirty="0">
                <a:cs typeface="Calibri"/>
              </a:rPr>
              <a:t>        </a:t>
            </a:r>
            <a:r>
              <a:rPr lang="en-US" sz="1200" dirty="0" err="1">
                <a:cs typeface="Calibri"/>
              </a:rPr>
              <a:t>this.id</a:t>
            </a:r>
            <a:r>
              <a:rPr lang="en-US" sz="1200" dirty="0">
                <a:cs typeface="Calibri"/>
              </a:rPr>
              <a:t> = id;</a:t>
            </a:r>
          </a:p>
          <a:p>
            <a:pPr marL="0" indent="0">
              <a:buNone/>
            </a:pPr>
            <a:r>
              <a:rPr lang="en-US" sz="1200" dirty="0">
                <a:cs typeface="Calibri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48460347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err="1">
                <a:latin typeface="Maiandra GD" charset="0"/>
              </a:rPr>
              <a:t>Persitence</a:t>
            </a:r>
            <a:r>
              <a:rPr lang="it-IT">
                <a:latin typeface="Maiandra GD" charset="0"/>
              </a:rPr>
              <a:t> Unit</a:t>
            </a:r>
            <a:br>
              <a:rPr lang="it-IT">
                <a:latin typeface="Maiandra GD" charset="0"/>
              </a:rPr>
            </a:br>
            <a:r>
              <a:rPr lang="it-IT" err="1">
                <a:latin typeface="Maiandra GD" charset="0"/>
              </a:rPr>
              <a:t>Persistence</a:t>
            </a:r>
            <a:r>
              <a:rPr lang="it-IT">
                <a:latin typeface="Maiandra GD" charset="0"/>
              </a:rPr>
              <a:t> </a:t>
            </a:r>
            <a:r>
              <a:rPr lang="it-IT" err="1">
                <a:latin typeface="Maiandra GD" charset="0"/>
              </a:rPr>
              <a:t>context</a:t>
            </a:r>
            <a:endParaRPr lang="it-IT">
              <a:latin typeface="Maiandra GD" charset="0"/>
            </a:endParaRPr>
          </a:p>
        </p:txBody>
      </p:sp>
      <p:sp>
        <p:nvSpPr>
          <p:cNvPr id="12291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L'insieme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delle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entità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classi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possono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essere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gestite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da una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istanza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di un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EntityManager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è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chiamato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persistence unit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è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l'insieme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delle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classi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applicazione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cui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devono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essere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memorizzati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 un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singolo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sono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le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classi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annotiamo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con @Entity</a:t>
            </a: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L'insieme delle istanze gestite dall'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EntityManager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viene chiamato </a:t>
            </a:r>
            <a:r>
              <a:rPr lang="it-IT" i="1" dirty="0" err="1">
                <a:latin typeface="Calibri" panose="020F0502020204030204" pitchFamily="34" charset="0"/>
                <a:cs typeface="Calibri" panose="020F0502020204030204" pitchFamily="34" charset="0"/>
              </a:rPr>
              <a:t>persistence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i="1" dirty="0" err="1">
                <a:latin typeface="Calibri" panose="020F0502020204030204" pitchFamily="34" charset="0"/>
                <a:cs typeface="Calibri" panose="020F0502020204030204" pitchFamily="34" charset="0"/>
              </a:rPr>
              <a:t>context</a:t>
            </a:r>
            <a:endParaRPr lang="it-IT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84105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Operazioni</a:t>
            </a:r>
            <a:r>
              <a:rPr lang="en-US"/>
              <a:t> </a:t>
            </a:r>
            <a:r>
              <a:rPr lang="en-US" err="1"/>
              <a:t>dell'Entity</a:t>
            </a:r>
            <a:r>
              <a:rPr lang="en-US"/>
              <a:t> Manager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Vediamo</a:t>
            </a:r>
            <a:r>
              <a:rPr lang="en-US" dirty="0"/>
              <a:t> </a:t>
            </a:r>
            <a:r>
              <a:rPr lang="en-US" dirty="0" err="1"/>
              <a:t>alcuni</a:t>
            </a:r>
            <a:r>
              <a:rPr lang="en-US" dirty="0"/>
              <a:t> </a:t>
            </a:r>
            <a:r>
              <a:rPr lang="en-US" dirty="0" err="1"/>
              <a:t>metodi</a:t>
            </a:r>
            <a:r>
              <a:rPr lang="en-US" dirty="0"/>
              <a:t> </a:t>
            </a:r>
            <a:r>
              <a:rPr lang="en-US" dirty="0" err="1"/>
              <a:t>dell'EM</a:t>
            </a:r>
            <a:r>
              <a:rPr lang="en-US" dirty="0"/>
              <a:t> (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principali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persist(Object entity)</a:t>
            </a:r>
          </a:p>
          <a:p>
            <a:pPr lvl="1"/>
            <a:r>
              <a:rPr lang="en-US" dirty="0"/>
              <a:t>remove(Object entity)</a:t>
            </a:r>
          </a:p>
          <a:p>
            <a:pPr lvl="1"/>
            <a:r>
              <a:rPr lang="en-US" dirty="0"/>
              <a:t>merge(Object entity)</a:t>
            </a:r>
          </a:p>
          <a:p>
            <a:pPr lvl="1"/>
            <a:r>
              <a:rPr lang="en-US" dirty="0"/>
              <a:t>find(Class&lt;T&gt; </a:t>
            </a:r>
            <a:r>
              <a:rPr lang="en-US" dirty="0" err="1"/>
              <a:t>entityClass</a:t>
            </a:r>
            <a:r>
              <a:rPr lang="en-US" dirty="0"/>
              <a:t>, Object </a:t>
            </a:r>
            <a:r>
              <a:rPr lang="en-US" dirty="0" err="1"/>
              <a:t>primaryKey</a:t>
            </a:r>
            <a:r>
              <a:rPr lang="en-US" dirty="0"/>
              <a:t>)</a:t>
            </a:r>
          </a:p>
          <a:p>
            <a:r>
              <a:rPr lang="en-US" dirty="0"/>
              <a:t>Per </a:t>
            </a:r>
            <a:r>
              <a:rPr lang="en-US" dirty="0" err="1"/>
              <a:t>dettagli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tutti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metodi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consulti</a:t>
            </a:r>
            <a:r>
              <a:rPr lang="en-US" dirty="0"/>
              <a:t> la </a:t>
            </a:r>
            <a:r>
              <a:rPr lang="en-US" dirty="0" err="1"/>
              <a:t>documentazione</a:t>
            </a:r>
            <a:r>
              <a:rPr lang="en-US" dirty="0"/>
              <a:t> Javadoc</a:t>
            </a:r>
          </a:p>
        </p:txBody>
      </p:sp>
    </p:spTree>
    <p:extLst>
      <p:ext uri="{BB962C8B-B14F-4D97-AF65-F5344CB8AC3E}">
        <p14:creationId xmlns:p14="http://schemas.microsoft.com/office/powerpoint/2010/main" val="111449460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EM: </a:t>
            </a:r>
            <a:r>
              <a:rPr lang="it-IT" err="1"/>
              <a:t>persist</a:t>
            </a:r>
            <a:r>
              <a:rPr lang="it-IT"/>
              <a:t>(Object </a:t>
            </a:r>
            <a:r>
              <a:rPr lang="it-IT" err="1"/>
              <a:t>entity</a:t>
            </a:r>
            <a:r>
              <a:rPr lang="it-IT"/>
              <a:t>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it-IT" sz="2700" dirty="0">
                <a:latin typeface="Calibri" panose="020F0502020204030204" pitchFamily="34" charset="0"/>
                <a:cs typeface="Calibri" panose="020F0502020204030204" pitchFamily="34" charset="0"/>
              </a:rPr>
              <a:t>public </a:t>
            </a:r>
            <a:r>
              <a:rPr lang="it-IT" sz="2700" dirty="0" err="1">
                <a:latin typeface="Calibri" panose="020F0502020204030204" pitchFamily="34" charset="0"/>
                <a:cs typeface="Calibri" panose="020F0502020204030204" pitchFamily="34" charset="0"/>
              </a:rPr>
              <a:t>void</a:t>
            </a:r>
            <a:r>
              <a:rPr lang="it-IT" sz="27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700" dirty="0" err="1">
                <a:latin typeface="Calibri" panose="020F0502020204030204" pitchFamily="34" charset="0"/>
                <a:cs typeface="Calibri" panose="020F0502020204030204" pitchFamily="34" charset="0"/>
              </a:rPr>
              <a:t>persist</a:t>
            </a:r>
            <a:r>
              <a:rPr lang="it-IT" sz="2700" dirty="0">
                <a:latin typeface="Calibri" panose="020F0502020204030204" pitchFamily="34" charset="0"/>
                <a:cs typeface="Calibri" panose="020F0502020204030204" pitchFamily="34" charset="0"/>
              </a:rPr>
              <a:t>(Object </a:t>
            </a:r>
            <a:r>
              <a:rPr lang="it-IT" sz="2700" dirty="0" err="1">
                <a:latin typeface="Calibri" panose="020F0502020204030204" pitchFamily="34" charset="0"/>
                <a:cs typeface="Calibri" panose="020F0502020204030204" pitchFamily="34" charset="0"/>
              </a:rPr>
              <a:t>entity</a:t>
            </a:r>
            <a:r>
              <a:rPr lang="it-IT" sz="27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Transitions new instances to managed.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On the next commit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(or flush), the newly persisted instances will be inserted into the datastore.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a given entity A, the persist method behaves as follows: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 A is a new entity, it becomes managed.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 A is an existing managed entity, it is ignored. However, the persist operation cascades.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 A is a removed entity, it becomes managed.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 A is a detached entity, an 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IllegalArgumentException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 is thrown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persist operation recurses on all relation fields of A whose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hlinkClick r:id="rId2" tooltip="2.8.1.  Cascade Type"/>
              </a:rPr>
              <a:t>cascades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 include 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CascadeType.PERSIST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This action can only be used in the context of an active transaction.</a:t>
            </a:r>
            <a:br>
              <a:rPr lang="en-US" sz="2400" dirty="0">
                <a:latin typeface="Maiandra GD" charset="0"/>
              </a:rPr>
            </a:br>
            <a:endParaRPr lang="it-IT" sz="2400" dirty="0">
              <a:latin typeface="Maiandra G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01244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EM: </a:t>
            </a:r>
            <a:r>
              <a:rPr lang="it-IT" err="1"/>
              <a:t>persist</a:t>
            </a:r>
            <a:r>
              <a:rPr lang="it-IT"/>
              <a:t>(Object </a:t>
            </a:r>
            <a:r>
              <a:rPr lang="it-IT" err="1"/>
              <a:t>entity</a:t>
            </a:r>
            <a:r>
              <a:rPr lang="it-IT"/>
              <a:t>)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già</a:t>
            </a:r>
            <a:r>
              <a:rPr lang="en-US" dirty="0"/>
              <a:t> visto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un'operazione</a:t>
            </a:r>
            <a:r>
              <a:rPr lang="en-US" dirty="0"/>
              <a:t> persist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effettuata</a:t>
            </a:r>
            <a:r>
              <a:rPr lang="en-US" dirty="0"/>
              <a:t> </a:t>
            </a:r>
            <a:r>
              <a:rPr lang="en-US" dirty="0" err="1"/>
              <a:t>all'interno</a:t>
            </a:r>
            <a:r>
              <a:rPr lang="en-US" dirty="0"/>
              <a:t> di una "</a:t>
            </a:r>
            <a:r>
              <a:rPr lang="en-US" dirty="0" err="1"/>
              <a:t>transazione</a:t>
            </a:r>
            <a:r>
              <a:rPr lang="en-US" dirty="0"/>
              <a:t>": </a:t>
            </a:r>
            <a:r>
              <a:rPr lang="en-US" dirty="0" err="1"/>
              <a:t>operazione</a:t>
            </a:r>
            <a:r>
              <a:rPr lang="en-US" dirty="0"/>
              <a:t> </a:t>
            </a:r>
            <a:r>
              <a:rPr lang="en-US" dirty="0" err="1"/>
              <a:t>atomica</a:t>
            </a:r>
            <a:r>
              <a:rPr lang="en-US" dirty="0"/>
              <a:t> (</a:t>
            </a:r>
            <a:r>
              <a:rPr lang="en-US" dirty="0" err="1"/>
              <a:t>tutto</a:t>
            </a:r>
            <a:r>
              <a:rPr lang="en-US" dirty="0"/>
              <a:t> o niente) </a:t>
            </a:r>
            <a:r>
              <a:rPr lang="en-US" dirty="0" err="1"/>
              <a:t>effettuata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 err="1"/>
              <a:t>Internamente</a:t>
            </a:r>
            <a:r>
              <a:rPr lang="en-US" dirty="0"/>
              <a:t> ad una </a:t>
            </a:r>
            <a:r>
              <a:rPr lang="en-US" dirty="0" err="1"/>
              <a:t>transazione</a:t>
            </a:r>
            <a:r>
              <a:rPr lang="en-US" dirty="0"/>
              <a:t> </a:t>
            </a: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effettuate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operazioni</a:t>
            </a:r>
            <a:r>
              <a:rPr lang="en-US" dirty="0"/>
              <a:t>. La </a:t>
            </a:r>
            <a:r>
              <a:rPr lang="en-US" dirty="0" err="1"/>
              <a:t>transazione</a:t>
            </a:r>
            <a:r>
              <a:rPr lang="en-US" dirty="0"/>
              <a:t> </a:t>
            </a:r>
            <a:r>
              <a:rPr lang="en-US" dirty="0" err="1"/>
              <a:t>garantisce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le sue </a:t>
            </a:r>
            <a:r>
              <a:rPr lang="en-US" dirty="0" err="1"/>
              <a:t>operazioni</a:t>
            </a:r>
            <a:r>
              <a:rPr lang="en-US" dirty="0"/>
              <a:t> o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effettuate</a:t>
            </a:r>
            <a:r>
              <a:rPr lang="en-US" dirty="0"/>
              <a:t> </a:t>
            </a:r>
            <a:r>
              <a:rPr lang="en-US" dirty="0" err="1"/>
              <a:t>tutte</a:t>
            </a:r>
            <a:r>
              <a:rPr lang="en-US" dirty="0"/>
              <a:t> o non ne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effettuata</a:t>
            </a:r>
            <a:r>
              <a:rPr lang="en-US" dirty="0"/>
              <a:t> </a:t>
            </a:r>
            <a:r>
              <a:rPr lang="en-US" dirty="0" err="1"/>
              <a:t>nessuna</a:t>
            </a:r>
            <a:r>
              <a:rPr lang="en-US" dirty="0"/>
              <a:t> </a:t>
            </a:r>
          </a:p>
          <a:p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comportamento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fondamentale</a:t>
            </a:r>
            <a:r>
              <a:rPr lang="en-US" dirty="0"/>
              <a:t> per </a:t>
            </a:r>
            <a:r>
              <a:rPr lang="en-US" dirty="0" err="1"/>
              <a:t>garantire</a:t>
            </a:r>
            <a:r>
              <a:rPr lang="en-US" dirty="0"/>
              <a:t> la </a:t>
            </a:r>
            <a:r>
              <a:rPr lang="en-US" dirty="0" err="1"/>
              <a:t>coerenza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database, </a:t>
            </a:r>
            <a:r>
              <a:rPr lang="en-US" dirty="0" err="1"/>
              <a:t>soprattutto</a:t>
            </a:r>
            <a:r>
              <a:rPr lang="en-US" dirty="0"/>
              <a:t> in un </a:t>
            </a:r>
            <a:r>
              <a:rPr lang="en-US" dirty="0" err="1"/>
              <a:t>ambiente</a:t>
            </a:r>
            <a:r>
              <a:rPr lang="en-US" dirty="0"/>
              <a:t> </a:t>
            </a:r>
            <a:r>
              <a:rPr lang="en-US" dirty="0" err="1"/>
              <a:t>concorrente</a:t>
            </a:r>
            <a:r>
              <a:rPr lang="en-US" dirty="0"/>
              <a:t> (in cui </a:t>
            </a:r>
            <a:r>
              <a:rPr lang="en-US" dirty="0" err="1"/>
              <a:t>cioè</a:t>
            </a:r>
            <a:r>
              <a:rPr lang="en-US" dirty="0"/>
              <a:t> </a:t>
            </a: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esserci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client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eseguono</a:t>
            </a:r>
            <a:r>
              <a:rPr lang="en-US" dirty="0"/>
              <a:t> </a:t>
            </a:r>
            <a:r>
              <a:rPr lang="en-US" dirty="0" err="1"/>
              <a:t>transazioni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707910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EM: </a:t>
            </a:r>
            <a:r>
              <a:rPr lang="it-IT" err="1"/>
              <a:t>persist</a:t>
            </a:r>
            <a:r>
              <a:rPr lang="it-IT"/>
              <a:t>(Object </a:t>
            </a:r>
            <a:r>
              <a:rPr lang="it-IT" err="1"/>
              <a:t>entity</a:t>
            </a:r>
            <a:r>
              <a:rPr lang="it-IT"/>
              <a:t>)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Quando</a:t>
            </a:r>
            <a:r>
              <a:rPr lang="en-US" dirty="0"/>
              <a:t> una </a:t>
            </a:r>
            <a:r>
              <a:rPr lang="en-US" dirty="0" err="1"/>
              <a:t>entità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"managed"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modifica</a:t>
            </a:r>
            <a:r>
              <a:rPr lang="en-US" dirty="0"/>
              <a:t> ai </a:t>
            </a:r>
            <a:r>
              <a:rPr lang="en-US" dirty="0" err="1"/>
              <a:t>suoi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(prima del commit)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riflette</a:t>
            </a:r>
            <a:r>
              <a:rPr lang="en-US" dirty="0"/>
              <a:t> </a:t>
            </a:r>
            <a:r>
              <a:rPr lang="en-US" dirty="0" err="1"/>
              <a:t>automaticametne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database</a:t>
            </a:r>
          </a:p>
          <a:p>
            <a:r>
              <a:rPr lang="en-US" dirty="0" err="1"/>
              <a:t>Esempio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300" dirty="0"/>
              <a:t>	Product product = new Product();</a:t>
            </a:r>
          </a:p>
          <a:p>
            <a:pPr marL="0" indent="0">
              <a:buNone/>
            </a:pPr>
            <a:r>
              <a:rPr lang="en-US" sz="2300" dirty="0"/>
              <a:t>	…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product.setName</a:t>
            </a:r>
            <a:r>
              <a:rPr lang="en-US" sz="2300" dirty="0"/>
              <a:t>("POLLUNG");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EntityTransaction</a:t>
            </a:r>
            <a:r>
              <a:rPr lang="en-US" sz="2300" dirty="0"/>
              <a:t> </a:t>
            </a:r>
            <a:r>
              <a:rPr lang="en-US" sz="2300" dirty="0" err="1"/>
              <a:t>tx</a:t>
            </a:r>
            <a:r>
              <a:rPr lang="en-US" sz="2300" dirty="0"/>
              <a:t> = </a:t>
            </a:r>
            <a:r>
              <a:rPr lang="en-US" sz="2300" dirty="0" err="1"/>
              <a:t>em.getTransaction</a:t>
            </a:r>
            <a:r>
              <a:rPr lang="en-US" sz="2300" dirty="0"/>
              <a:t>();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tx.begin</a:t>
            </a:r>
            <a:r>
              <a:rPr lang="en-US" sz="2300" dirty="0"/>
              <a:t>();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em.persist</a:t>
            </a:r>
            <a:r>
              <a:rPr lang="en-US" sz="2300" dirty="0"/>
              <a:t>(product);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product.setName</a:t>
            </a:r>
            <a:r>
              <a:rPr lang="en-US" sz="2300" dirty="0"/>
              <a:t>("ARSTANG")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tx.commit</a:t>
            </a:r>
            <a:r>
              <a:rPr lang="en-US" sz="2300" dirty="0"/>
              <a:t>();</a:t>
            </a:r>
          </a:p>
          <a:p>
            <a:endParaRPr lang="en-US" dirty="0"/>
          </a:p>
          <a:p>
            <a:r>
              <a:rPr lang="en-US" dirty="0"/>
              <a:t>Il </a:t>
            </a:r>
            <a:r>
              <a:rPr lang="en-US" dirty="0" err="1"/>
              <a:t>valore</a:t>
            </a:r>
            <a:r>
              <a:rPr lang="en-US" dirty="0"/>
              <a:t> del </a:t>
            </a:r>
            <a:r>
              <a:rPr lang="en-US" dirty="0" err="1"/>
              <a:t>nome</a:t>
            </a:r>
            <a:r>
              <a:rPr lang="en-US" dirty="0"/>
              <a:t> del </a:t>
            </a:r>
            <a:r>
              <a:rPr lang="en-US" dirty="0" err="1"/>
              <a:t>prodotto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aggiornato</a:t>
            </a:r>
            <a:r>
              <a:rPr lang="en-US" dirty="0"/>
              <a:t> </a:t>
            </a:r>
            <a:r>
              <a:rPr lang="en-US" dirty="0" err="1"/>
              <a:t>automaticametne</a:t>
            </a:r>
            <a:r>
              <a:rPr lang="en-US" dirty="0"/>
              <a:t> al </a:t>
            </a:r>
            <a:r>
              <a:rPr lang="en-US" dirty="0" err="1"/>
              <a:t>valore</a:t>
            </a:r>
            <a:r>
              <a:rPr lang="en-US" dirty="0"/>
              <a:t> "ARSTANG"</a:t>
            </a:r>
          </a:p>
        </p:txBody>
      </p:sp>
    </p:spTree>
    <p:extLst>
      <p:ext uri="{BB962C8B-B14F-4D97-AF65-F5344CB8AC3E}">
        <p14:creationId xmlns:p14="http://schemas.microsoft.com/office/powerpoint/2010/main" val="326911289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EM: </a:t>
            </a:r>
            <a:r>
              <a:rPr lang="it-IT" err="1"/>
              <a:t>persist</a:t>
            </a:r>
            <a:r>
              <a:rPr lang="it-IT"/>
              <a:t>(Object </a:t>
            </a:r>
            <a:r>
              <a:rPr lang="it-IT" err="1"/>
              <a:t>entity</a:t>
            </a:r>
            <a:r>
              <a:rPr lang="it-IT"/>
              <a:t>)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Attenzione</a:t>
            </a:r>
            <a:r>
              <a:rPr lang="en-US" dirty="0"/>
              <a:t> </a:t>
            </a:r>
            <a:r>
              <a:rPr lang="en-US" dirty="0" err="1"/>
              <a:t>però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non </a:t>
            </a:r>
            <a:r>
              <a:rPr lang="en-US" dirty="0" err="1"/>
              <a:t>c'è</a:t>
            </a:r>
            <a:r>
              <a:rPr lang="en-US" dirty="0"/>
              <a:t> </a:t>
            </a:r>
            <a:r>
              <a:rPr lang="en-US" dirty="0" err="1"/>
              <a:t>nessuna</a:t>
            </a:r>
            <a:r>
              <a:rPr lang="en-US" dirty="0"/>
              <a:t> </a:t>
            </a:r>
            <a:r>
              <a:rPr lang="en-US" dirty="0" err="1"/>
              <a:t>magia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associazioni</a:t>
            </a:r>
            <a:r>
              <a:rPr lang="en-US" dirty="0"/>
              <a:t>: </a:t>
            </a:r>
            <a:r>
              <a:rPr lang="en-US" dirty="0" err="1"/>
              <a:t>dobbiamo</a:t>
            </a:r>
            <a:r>
              <a:rPr lang="en-US" dirty="0"/>
              <a:t> </a:t>
            </a:r>
            <a:r>
              <a:rPr lang="en-US" dirty="0" err="1"/>
              <a:t>gestire</a:t>
            </a:r>
            <a:r>
              <a:rPr lang="en-US" dirty="0"/>
              <a:t> </a:t>
            </a:r>
            <a:r>
              <a:rPr lang="en-US" dirty="0" err="1"/>
              <a:t>noi</a:t>
            </a:r>
            <a:r>
              <a:rPr lang="en-US" dirty="0"/>
              <a:t> le </a:t>
            </a:r>
            <a:r>
              <a:rPr lang="en-US" dirty="0" err="1"/>
              <a:t>entità</a:t>
            </a:r>
            <a:r>
              <a:rPr lang="en-US" dirty="0"/>
              <a:t> </a:t>
            </a:r>
            <a:r>
              <a:rPr lang="en-US" dirty="0" err="1"/>
              <a:t>collegate</a:t>
            </a:r>
            <a:endParaRPr lang="en-US" dirty="0"/>
          </a:p>
          <a:p>
            <a:r>
              <a:rPr lang="en-US" dirty="0" err="1"/>
              <a:t>Esempio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300" dirty="0"/>
              <a:t>	Customer customer = new Customer(...);</a:t>
            </a:r>
          </a:p>
          <a:p>
            <a:pPr marL="0" indent="0">
              <a:buNone/>
            </a:pPr>
            <a:r>
              <a:rPr lang="en-US" sz="2300" dirty="0"/>
              <a:t>	Address address = new Address(…);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customer.setAddress</a:t>
            </a:r>
            <a:r>
              <a:rPr lang="en-US" sz="2300" dirty="0"/>
              <a:t>(address);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EntityTransaction</a:t>
            </a:r>
            <a:r>
              <a:rPr lang="en-US" sz="2300" dirty="0"/>
              <a:t> </a:t>
            </a:r>
            <a:r>
              <a:rPr lang="en-US" sz="2300" dirty="0" err="1"/>
              <a:t>tx</a:t>
            </a:r>
            <a:r>
              <a:rPr lang="en-US" sz="2300" dirty="0"/>
              <a:t> = </a:t>
            </a:r>
            <a:r>
              <a:rPr lang="en-US" sz="2300" dirty="0" err="1"/>
              <a:t>em.getTransaction</a:t>
            </a:r>
            <a:r>
              <a:rPr lang="en-US" sz="2300" dirty="0"/>
              <a:t>();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tx.begin</a:t>
            </a:r>
            <a:r>
              <a:rPr lang="en-US" sz="2300" dirty="0"/>
              <a:t>();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em.persist</a:t>
            </a:r>
            <a:r>
              <a:rPr lang="en-US" sz="2300" dirty="0"/>
              <a:t>(customer);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>
                <a:solidFill>
                  <a:schemeClr val="accent2"/>
                </a:solidFill>
              </a:rPr>
              <a:t>em.persist</a:t>
            </a:r>
            <a:r>
              <a:rPr lang="en-US" sz="2300" dirty="0">
                <a:solidFill>
                  <a:schemeClr val="accent2"/>
                </a:solidFill>
              </a:rPr>
              <a:t>(address);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tx.commit</a:t>
            </a:r>
            <a:r>
              <a:rPr lang="en-US" sz="2300" dirty="0"/>
              <a:t>();</a:t>
            </a:r>
          </a:p>
          <a:p>
            <a:endParaRPr lang="en-US" dirty="0"/>
          </a:p>
          <a:p>
            <a:r>
              <a:rPr lang="en-US" dirty="0"/>
              <a:t>Senza </a:t>
            </a:r>
            <a:r>
              <a:rPr lang="en-US" dirty="0" err="1"/>
              <a:t>effettuare</a:t>
            </a:r>
            <a:r>
              <a:rPr lang="en-US" dirty="0"/>
              <a:t> la persist </a:t>
            </a:r>
            <a:r>
              <a:rPr lang="en-US" dirty="0" err="1"/>
              <a:t>dell'istanza</a:t>
            </a:r>
            <a:r>
              <a:rPr lang="en-US" dirty="0"/>
              <a:t> address, </a:t>
            </a:r>
            <a:r>
              <a:rPr lang="en-US" dirty="0" err="1"/>
              <a:t>questa</a:t>
            </a:r>
            <a:r>
              <a:rPr lang="en-US" dirty="0"/>
              <a:t> non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salvata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 </a:t>
            </a:r>
          </a:p>
          <a:p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avanti</a:t>
            </a:r>
            <a:r>
              <a:rPr lang="en-US" dirty="0"/>
              <a:t> (</a:t>
            </a:r>
            <a:r>
              <a:rPr lang="en-US" dirty="0" err="1"/>
              <a:t>vedi</a:t>
            </a:r>
            <a:r>
              <a:rPr lang="en-US" dirty="0"/>
              <a:t> "</a:t>
            </a:r>
            <a:r>
              <a:rPr lang="en-US" dirty="0" err="1"/>
              <a:t>Eventi</a:t>
            </a:r>
            <a:r>
              <a:rPr lang="en-US" dirty="0"/>
              <a:t> in </a:t>
            </a:r>
            <a:r>
              <a:rPr lang="en-US" dirty="0" err="1"/>
              <a:t>Cascata</a:t>
            </a:r>
            <a:r>
              <a:rPr lang="en-US" dirty="0"/>
              <a:t>") </a:t>
            </a:r>
            <a:r>
              <a:rPr lang="en-US" dirty="0" err="1"/>
              <a:t>vedremo</a:t>
            </a:r>
            <a:r>
              <a:rPr lang="en-US" dirty="0"/>
              <a:t> come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semplificare</a:t>
            </a:r>
            <a:r>
              <a:rPr lang="en-US" dirty="0"/>
              <a:t> la </a:t>
            </a:r>
            <a:r>
              <a:rPr lang="en-US" dirty="0" err="1"/>
              <a:t>persistenza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associazioni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6497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EM: </a:t>
            </a:r>
            <a:r>
              <a:rPr lang="it-IT" err="1"/>
              <a:t>remove</a:t>
            </a:r>
            <a:r>
              <a:rPr lang="it-IT"/>
              <a:t>(Object </a:t>
            </a:r>
            <a:r>
              <a:rPr lang="it-IT" err="1"/>
              <a:t>entity</a:t>
            </a:r>
            <a:r>
              <a:rPr lang="it-IT"/>
              <a:t>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it-IT" sz="2700" dirty="0">
                <a:latin typeface="Calibri" panose="020F0502020204030204" pitchFamily="34" charset="0"/>
                <a:cs typeface="Calibri" panose="020F0502020204030204" pitchFamily="34" charset="0"/>
              </a:rPr>
              <a:t>public </a:t>
            </a:r>
            <a:r>
              <a:rPr lang="it-IT" sz="2700" dirty="0" err="1">
                <a:latin typeface="Calibri" panose="020F0502020204030204" pitchFamily="34" charset="0"/>
                <a:cs typeface="Calibri" panose="020F0502020204030204" pitchFamily="34" charset="0"/>
              </a:rPr>
              <a:t>void</a:t>
            </a:r>
            <a:r>
              <a:rPr lang="it-IT" sz="27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700" dirty="0" err="1">
                <a:latin typeface="Calibri" panose="020F0502020204030204" pitchFamily="34" charset="0"/>
                <a:cs typeface="Calibri" panose="020F0502020204030204" pitchFamily="34" charset="0"/>
              </a:rPr>
              <a:t>remove</a:t>
            </a:r>
            <a:r>
              <a:rPr lang="it-IT" sz="2700" dirty="0">
                <a:latin typeface="Calibri" panose="020F0502020204030204" pitchFamily="34" charset="0"/>
                <a:cs typeface="Calibri" panose="020F0502020204030204" pitchFamily="34" charset="0"/>
              </a:rPr>
              <a:t>(Object </a:t>
            </a:r>
            <a:r>
              <a:rPr lang="it-IT" sz="2700" dirty="0" err="1">
                <a:latin typeface="Calibri" panose="020F0502020204030204" pitchFamily="34" charset="0"/>
                <a:cs typeface="Calibri" panose="020F0502020204030204" pitchFamily="34" charset="0"/>
              </a:rPr>
              <a:t>entity</a:t>
            </a:r>
            <a:r>
              <a:rPr lang="it-IT" sz="27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Transitions managed instances to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removed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The instances will be deleted from the datastore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on the next commit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(or flush). Accessing a removed entity has undefined results.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a given entity A, the remove method behaves as follows: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 A is a new entity, it is ignored. However, the remove operation cascades as defined below.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 A is an existing managed entity, it becomes removed.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 A is a removed entity, it is ignored.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 A is a detached entity, an 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IllegalArgumentException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 is thrown.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remove operation recurses on all relation fields of A whose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hlinkClick r:id="rId2" tooltip="2.8.1.  Cascade Type"/>
              </a:rPr>
              <a:t>cascades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 include 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CascadeType.REMOVE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This action can only be used in the context of an active transaction.</a:t>
            </a:r>
          </a:p>
        </p:txBody>
      </p:sp>
    </p:spTree>
    <p:extLst>
      <p:ext uri="{BB962C8B-B14F-4D97-AF65-F5344CB8AC3E}">
        <p14:creationId xmlns:p14="http://schemas.microsoft.com/office/powerpoint/2010/main" val="170838769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EM: merge(Object </a:t>
            </a:r>
            <a:r>
              <a:rPr lang="it-IT" err="1"/>
              <a:t>entity</a:t>
            </a:r>
            <a:r>
              <a:rPr lang="it-IT"/>
              <a:t>)</a:t>
            </a:r>
          </a:p>
        </p:txBody>
      </p:sp>
      <p:sp>
        <p:nvSpPr>
          <p:cNvPr id="18435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public Object merge(Object entity); 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JPA 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merge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 API re-attaches detached entities. It "merges" the state of the given entity into the current persistence context;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that is,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updates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data in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datastore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those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the entity</a:t>
            </a:r>
          </a:p>
          <a:p>
            <a:pPr lvl="1"/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This action can only be used in the context of an active transaction.</a:t>
            </a:r>
            <a:br>
              <a:rPr lang="en-US" dirty="0">
                <a:solidFill>
                  <a:srgbClr val="FF0000"/>
                </a:solidFill>
                <a:latin typeface="Maiandra GD" charset="0"/>
              </a:rPr>
            </a:br>
            <a:endParaRPr lang="it-IT" dirty="0">
              <a:solidFill>
                <a:srgbClr val="FF0000"/>
              </a:solidFill>
              <a:latin typeface="Maiandra G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78778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EM: </a:t>
            </a:r>
            <a:r>
              <a:rPr lang="it-IT" err="1"/>
              <a:t>find</a:t>
            </a:r>
            <a:r>
              <a:rPr lang="it-IT"/>
              <a:t>(</a:t>
            </a:r>
            <a:r>
              <a:rPr lang="en-US"/>
              <a:t>Class&lt;T&gt; </a:t>
            </a:r>
            <a:r>
              <a:rPr lang="en-US" err="1"/>
              <a:t>entityClass</a:t>
            </a:r>
            <a:r>
              <a:rPr lang="en-US"/>
              <a:t>, Object </a:t>
            </a:r>
            <a:r>
              <a:rPr lang="en-US" err="1"/>
              <a:t>primaryKey</a:t>
            </a:r>
            <a:r>
              <a:rPr lang="it-IT"/>
              <a:t>)</a:t>
            </a:r>
          </a:p>
        </p:txBody>
      </p:sp>
      <p:sp>
        <p:nvSpPr>
          <p:cNvPr id="19459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523514" cy="4525963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 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hlinkClick r:id="rId2" tooltip="Method of javax.persistence.EntityManager"/>
              </a:rPr>
              <a:t>find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(Class&lt;T&gt; 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entityClass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Object 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primaryKey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by primary key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Search for an entity of the specified class and primary key. If the entity instance is contained in the persistence context, it is returned from there.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Parameters: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entityClass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 - entity class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primaryKey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 - primary key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Returns: the found entity instance or null if the entity does not exist</a:t>
            </a:r>
          </a:p>
          <a:p>
            <a:endParaRPr lang="it-IT" dirty="0">
              <a:latin typeface="Maiandra G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99404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it-IT" dirty="0"/>
              <a:t>EM: </a:t>
            </a:r>
            <a:r>
              <a:rPr lang="it-IT" dirty="0" err="1"/>
              <a:t>clear</a:t>
            </a:r>
            <a:r>
              <a:rPr lang="it-IT" dirty="0"/>
              <a:t>()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public void clear(); </a:t>
            </a:r>
          </a:p>
          <a:p>
            <a:pPr lvl="1">
              <a:lnSpc>
                <a:spcPct val="90000"/>
              </a:lnSpc>
            </a:pP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entities</a:t>
            </a:r>
            <a:r>
              <a:rPr lang="it-IT" dirty="0"/>
              <a:t> </a:t>
            </a:r>
            <a:r>
              <a:rPr lang="it-IT" dirty="0" err="1"/>
              <a:t>managed</a:t>
            </a:r>
            <a:r>
              <a:rPr lang="it-IT" dirty="0"/>
              <a:t> by the </a:t>
            </a:r>
            <a:r>
              <a:rPr lang="it-IT" sz="2400" dirty="0" err="1"/>
              <a:t>EntityManager</a:t>
            </a:r>
            <a:r>
              <a:rPr lang="it-IT" sz="2400" dirty="0"/>
              <a:t> </a:t>
            </a:r>
            <a:r>
              <a:rPr lang="it-IT" dirty="0" err="1"/>
              <a:t>become</a:t>
            </a:r>
            <a:r>
              <a:rPr lang="it-IT" dirty="0"/>
              <a:t> </a:t>
            </a:r>
            <a:r>
              <a:rPr lang="it-IT" dirty="0" err="1"/>
              <a:t>detached</a:t>
            </a:r>
            <a:r>
              <a:rPr lang="it-IT" dirty="0"/>
              <a:t>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924842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Esempio</a:t>
            </a:r>
            <a:r>
              <a:rPr lang="en-US" dirty="0"/>
              <a:t> (3/3)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52402"/>
            <a:ext cx="8229600" cy="622662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is-IS" sz="900" dirty="0"/>
              <a:t>    public Long getId() {</a:t>
            </a:r>
          </a:p>
          <a:p>
            <a:pPr marL="0" indent="0">
              <a:buNone/>
            </a:pPr>
            <a:r>
              <a:rPr lang="is-IS" sz="900" dirty="0"/>
              <a:t>        return id;</a:t>
            </a:r>
          </a:p>
          <a:p>
            <a:pPr marL="0" indent="0">
              <a:buNone/>
            </a:pPr>
            <a:r>
              <a:rPr lang="is-IS" sz="900" dirty="0"/>
              <a:t>    }</a:t>
            </a:r>
            <a:endParaRPr lang="en-US" sz="900" dirty="0">
              <a:cs typeface="Calibri"/>
            </a:endParaRPr>
          </a:p>
          <a:p>
            <a:pPr marL="0" indent="0">
              <a:buNone/>
            </a:pPr>
            <a:r>
              <a:rPr lang="is-IS" sz="900" dirty="0"/>
              <a:t>    </a:t>
            </a:r>
          </a:p>
          <a:p>
            <a:pPr marL="0" indent="0">
              <a:buNone/>
            </a:pPr>
            <a:r>
              <a:rPr lang="is-IS" sz="900" dirty="0"/>
              <a:t>    public String getName() {</a:t>
            </a:r>
          </a:p>
          <a:p>
            <a:pPr marL="0" indent="0">
              <a:buNone/>
            </a:pPr>
            <a:r>
              <a:rPr lang="is-IS" sz="900" dirty="0"/>
              <a:t>        return this.name;</a:t>
            </a:r>
          </a:p>
          <a:p>
            <a:pPr marL="0" indent="0">
              <a:buNone/>
            </a:pPr>
            <a:r>
              <a:rPr lang="is-IS" sz="900" dirty="0"/>
              <a:t>    }</a:t>
            </a:r>
          </a:p>
          <a:p>
            <a:pPr marL="0" indent="0">
              <a:buNone/>
            </a:pPr>
            <a:endParaRPr lang="is-IS" sz="900" dirty="0"/>
          </a:p>
          <a:p>
            <a:pPr marL="0" indent="0">
              <a:buNone/>
            </a:pPr>
            <a:r>
              <a:rPr lang="is-IS" sz="900" dirty="0"/>
              <a:t>    public void setName(String name) {</a:t>
            </a:r>
          </a:p>
          <a:p>
            <a:pPr marL="0" indent="0">
              <a:buNone/>
            </a:pPr>
            <a:r>
              <a:rPr lang="is-IS" sz="900" dirty="0"/>
              <a:t>        this.name = name;</a:t>
            </a:r>
          </a:p>
          <a:p>
            <a:pPr marL="0" indent="0">
              <a:buNone/>
            </a:pPr>
            <a:r>
              <a:rPr lang="is-IS" sz="900" dirty="0"/>
              <a:t>    }</a:t>
            </a:r>
          </a:p>
          <a:p>
            <a:pPr marL="0" indent="0">
              <a:buNone/>
            </a:pPr>
            <a:endParaRPr lang="is-IS" sz="900" dirty="0"/>
          </a:p>
          <a:p>
            <a:pPr marL="0" indent="0">
              <a:buNone/>
            </a:pPr>
            <a:r>
              <a:rPr lang="is-IS" sz="900" dirty="0"/>
              <a:t>    public Float getPrice() {</a:t>
            </a:r>
          </a:p>
          <a:p>
            <a:pPr marL="0" indent="0">
              <a:buNone/>
            </a:pPr>
            <a:r>
              <a:rPr lang="is-IS" sz="900" dirty="0"/>
              <a:t>        return price;</a:t>
            </a:r>
          </a:p>
          <a:p>
            <a:pPr marL="0" indent="0">
              <a:buNone/>
            </a:pPr>
            <a:r>
              <a:rPr lang="is-IS" sz="900" dirty="0"/>
              <a:t>    }</a:t>
            </a:r>
          </a:p>
          <a:p>
            <a:pPr marL="0" indent="0">
              <a:buNone/>
            </a:pPr>
            <a:endParaRPr lang="is-IS" sz="900" dirty="0"/>
          </a:p>
          <a:p>
            <a:pPr marL="0" indent="0">
              <a:buNone/>
            </a:pPr>
            <a:r>
              <a:rPr lang="is-IS" sz="900" dirty="0"/>
              <a:t>    public void setPrice(Float price) {</a:t>
            </a:r>
          </a:p>
          <a:p>
            <a:pPr marL="0" indent="0">
              <a:buNone/>
            </a:pPr>
            <a:r>
              <a:rPr lang="is-IS" sz="900" dirty="0"/>
              <a:t>        this.price = price;</a:t>
            </a:r>
          </a:p>
          <a:p>
            <a:pPr marL="0" indent="0">
              <a:buNone/>
            </a:pPr>
            <a:r>
              <a:rPr lang="is-IS" sz="900" dirty="0"/>
              <a:t>    }</a:t>
            </a:r>
          </a:p>
          <a:p>
            <a:pPr marL="0" indent="0">
              <a:buNone/>
            </a:pPr>
            <a:r>
              <a:rPr lang="is-IS" sz="900" dirty="0"/>
              <a:t>    public boolean equals(Object obj) {</a:t>
            </a:r>
          </a:p>
          <a:p>
            <a:pPr marL="0" indent="0">
              <a:buNone/>
            </a:pPr>
            <a:r>
              <a:rPr lang="is-IS" sz="900" dirty="0"/>
              <a:t>        Product product = (Product)obj;</a:t>
            </a:r>
          </a:p>
          <a:p>
            <a:pPr marL="0" indent="0">
              <a:buNone/>
            </a:pPr>
            <a:r>
              <a:rPr lang="is-IS" sz="900" dirty="0"/>
              <a:t>        return this.getCode().equals(product.getCode());</a:t>
            </a:r>
          </a:p>
          <a:p>
            <a:pPr marL="0" indent="0">
              <a:buNone/>
            </a:pPr>
            <a:r>
              <a:rPr lang="is-IS" sz="900" dirty="0"/>
              <a:t>   }</a:t>
            </a:r>
          </a:p>
          <a:p>
            <a:pPr marL="0" indent="0">
              <a:buNone/>
            </a:pPr>
            <a:endParaRPr lang="is-IS" sz="900" dirty="0"/>
          </a:p>
          <a:p>
            <a:pPr marL="0" indent="0">
              <a:buNone/>
            </a:pPr>
            <a:r>
              <a:rPr lang="is-IS" sz="900" dirty="0"/>
              <a:t>    public int hashCode() {</a:t>
            </a:r>
          </a:p>
          <a:p>
            <a:pPr marL="0" indent="0">
              <a:buNone/>
            </a:pPr>
            <a:r>
              <a:rPr lang="is-IS" sz="900" dirty="0"/>
              <a:t>        return this.code.hashCode();</a:t>
            </a:r>
          </a:p>
          <a:p>
            <a:pPr marL="0" indent="0">
              <a:buNone/>
            </a:pPr>
            <a:r>
              <a:rPr lang="is-IS" sz="900" dirty="0"/>
              <a:t>     }</a:t>
            </a:r>
          </a:p>
          <a:p>
            <a:pPr marL="0" indent="0">
              <a:buNone/>
            </a:pPr>
            <a:endParaRPr lang="is-IS" sz="900" dirty="0"/>
          </a:p>
          <a:p>
            <a:pPr marL="0" indent="0">
              <a:buNone/>
            </a:pPr>
            <a:r>
              <a:rPr lang="is-IS" sz="900" dirty="0"/>
              <a:t>    public String toString() {</a:t>
            </a:r>
          </a:p>
          <a:p>
            <a:pPr marL="0" indent="0">
              <a:buNone/>
            </a:pPr>
            <a:r>
              <a:rPr lang="is-IS" sz="900" dirty="0"/>
              <a:t>        final StringBuilder sb = new StringBuilder();</a:t>
            </a:r>
          </a:p>
          <a:p>
            <a:pPr marL="0" indent="0">
              <a:buNone/>
            </a:pPr>
            <a:r>
              <a:rPr lang="is-IS" sz="900" dirty="0"/>
              <a:t>        sb.append("Product");</a:t>
            </a:r>
          </a:p>
          <a:p>
            <a:pPr marL="0" indent="0">
              <a:buNone/>
            </a:pPr>
            <a:r>
              <a:rPr lang="is-IS" sz="900" dirty="0"/>
              <a:t>        sb.append("{id=").append(id);</a:t>
            </a:r>
          </a:p>
          <a:p>
            <a:pPr marL="0" indent="0">
              <a:buNone/>
            </a:pPr>
            <a:r>
              <a:rPr lang="is-IS" sz="900" dirty="0"/>
              <a:t>        sb.append(", name='").append(name);</a:t>
            </a:r>
          </a:p>
          <a:p>
            <a:pPr marL="0" indent="0">
              <a:buNone/>
            </a:pPr>
            <a:r>
              <a:rPr lang="is-IS" sz="900" dirty="0"/>
              <a:t>        sb.append(", price=").append(price);</a:t>
            </a:r>
          </a:p>
          <a:p>
            <a:pPr marL="0" indent="0">
              <a:buNone/>
            </a:pPr>
            <a:r>
              <a:rPr lang="is-IS" sz="900" dirty="0"/>
              <a:t>        sb.append(", description='").append(description);</a:t>
            </a:r>
          </a:p>
          <a:p>
            <a:pPr marL="0" indent="0">
              <a:buNone/>
            </a:pPr>
            <a:r>
              <a:rPr lang="is-IS" sz="900" dirty="0"/>
              <a:t>        sb.append(", code='").append(code);</a:t>
            </a:r>
          </a:p>
          <a:p>
            <a:pPr marL="0" indent="0">
              <a:buNone/>
            </a:pPr>
            <a:r>
              <a:rPr lang="is-IS" sz="900" dirty="0"/>
              <a:t>        sb.append("}\n");</a:t>
            </a:r>
          </a:p>
          <a:p>
            <a:pPr marL="0" indent="0">
              <a:buNone/>
            </a:pPr>
            <a:r>
              <a:rPr lang="is-IS" sz="900" dirty="0"/>
              <a:t>        return sb.toString();</a:t>
            </a:r>
          </a:p>
          <a:p>
            <a:pPr marL="0" indent="0">
              <a:buNone/>
            </a:pPr>
            <a:r>
              <a:rPr lang="is-IS" sz="900" dirty="0"/>
              <a:t>    }</a:t>
            </a:r>
          </a:p>
          <a:p>
            <a:pPr marL="0" indent="0">
              <a:buNone/>
            </a:pPr>
            <a:r>
              <a:rPr lang="is-IS" sz="900" dirty="0"/>
              <a:t>}</a:t>
            </a:r>
          </a:p>
          <a:p>
            <a:pPr marL="0" indent="0">
              <a:buNone/>
            </a:pPr>
            <a:endParaRPr lang="is-IS" sz="900" dirty="0"/>
          </a:p>
        </p:txBody>
      </p:sp>
    </p:spTree>
    <p:extLst>
      <p:ext uri="{BB962C8B-B14F-4D97-AF65-F5344CB8AC3E}">
        <p14:creationId xmlns:p14="http://schemas.microsoft.com/office/powerpoint/2010/main" val="131252973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it-IT"/>
              <a:t>EM: </a:t>
            </a:r>
            <a:r>
              <a:rPr lang="it-IT" err="1"/>
              <a:t>refresh</a:t>
            </a:r>
            <a:r>
              <a:rPr lang="it-IT"/>
              <a:t>(Object </a:t>
            </a:r>
            <a:r>
              <a:rPr lang="it-IT" err="1"/>
              <a:t>entity</a:t>
            </a:r>
            <a:r>
              <a:rPr lang="it-IT"/>
              <a:t>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public void refresh(Object entity); 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Use the refresh action to make sure the persistent state of an instance is synchronized with the values in the datastore. refresh is intended for long-running optimistic transactions in which there is a danger of seeing stale data.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a given entity A, the refresh method behaves as follows: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 A is a new entity, it is ignored. However, the refresh operation cascades as defined below.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 A is an existing managed entity, its state is refreshed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the datastore.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 A is a removed entity, it is ignored.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 A is a detached entity, an 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IllegalArgumentException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 is thrown.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refresh operation recurses on all relation fields of A whose 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2" tooltip="2.8.1.  Cascade Type"/>
              </a:rPr>
              <a:t>cascades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include 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CascadeType.REFRESH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Processo 3">
            <a:extLst>
              <a:ext uri="{FF2B5EF4-FFF2-40B4-BE49-F238E27FC236}">
                <a16:creationId xmlns:a16="http://schemas.microsoft.com/office/drawing/2014/main" id="{70085408-82F5-C848-970D-DE3DAE53DB48}"/>
              </a:ext>
            </a:extLst>
          </p:cNvPr>
          <p:cNvSpPr/>
          <p:nvPr/>
        </p:nvSpPr>
        <p:spPr>
          <a:xfrm>
            <a:off x="12426" y="-793"/>
            <a:ext cx="9144000" cy="6858000"/>
          </a:xfrm>
          <a:prstGeom prst="flowChartProcess">
            <a:avLst/>
          </a:prstGeom>
          <a:solidFill>
            <a:schemeClr val="tx1">
              <a:alpha val="4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62224"/>
      </p:ext>
    </p:extLst>
  </p:cSld>
  <p:clrMapOvr>
    <a:masterClrMapping/>
  </p:clrMapOvr>
  <p:transition spd="slow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Riassumendo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metodi</a:t>
            </a:r>
            <a:r>
              <a:rPr lang="en-US"/>
              <a:t> </a:t>
            </a:r>
            <a:r>
              <a:rPr lang="en-US" err="1"/>
              <a:t>che</a:t>
            </a:r>
            <a:r>
              <a:rPr lang="en-US"/>
              <a:t> </a:t>
            </a:r>
            <a:r>
              <a:rPr lang="en-US" err="1"/>
              <a:t>abbiamo</a:t>
            </a:r>
            <a:r>
              <a:rPr lang="en-US"/>
              <a:t> </a:t>
            </a:r>
            <a:r>
              <a:rPr lang="en-US" err="1"/>
              <a:t>visto</a:t>
            </a:r>
            <a:r>
              <a:rPr lang="en-US"/>
              <a:t> </a:t>
            </a:r>
            <a:r>
              <a:rPr lang="en-US" err="1"/>
              <a:t>corrispondono</a:t>
            </a:r>
            <a:r>
              <a:rPr lang="en-US"/>
              <a:t> </a:t>
            </a:r>
            <a:r>
              <a:rPr lang="en-US" err="1"/>
              <a:t>alle</a:t>
            </a:r>
            <a:r>
              <a:rPr lang="en-US"/>
              <a:t> </a:t>
            </a:r>
            <a:r>
              <a:rPr lang="en-US" err="1"/>
              <a:t>operazioni</a:t>
            </a:r>
            <a:r>
              <a:rPr lang="en-US"/>
              <a:t> SQL (e CRUD), come segue:</a:t>
            </a:r>
          </a:p>
          <a:p>
            <a:pPr lvl="1"/>
            <a:r>
              <a:rPr lang="en-US"/>
              <a:t>persist 		</a:t>
            </a:r>
            <a:r>
              <a:rPr lang="en-US">
                <a:sym typeface="Wingdings"/>
              </a:rPr>
              <a:t> </a:t>
            </a:r>
            <a:r>
              <a:rPr lang="en-US"/>
              <a:t>INSERT   	(Create)</a:t>
            </a:r>
          </a:p>
          <a:p>
            <a:pPr lvl="1"/>
            <a:r>
              <a:rPr lang="en-US"/>
              <a:t>find 		</a:t>
            </a:r>
            <a:r>
              <a:rPr lang="en-US">
                <a:sym typeface="Wingdings"/>
              </a:rPr>
              <a:t> SELECT 	(Retrieve)</a:t>
            </a:r>
            <a:endParaRPr lang="en-US"/>
          </a:p>
          <a:p>
            <a:pPr lvl="1"/>
            <a:r>
              <a:rPr lang="en-US"/>
              <a:t>merge 		</a:t>
            </a:r>
            <a:r>
              <a:rPr lang="en-US">
                <a:sym typeface="Wingdings"/>
              </a:rPr>
              <a:t> UPDATE 	(Update)</a:t>
            </a:r>
          </a:p>
          <a:p>
            <a:pPr lvl="1"/>
            <a:r>
              <a:rPr lang="en-US">
                <a:sym typeface="Wingdings"/>
              </a:rPr>
              <a:t>remove 	 DELETE 	(Delete)</a:t>
            </a:r>
          </a:p>
        </p:txBody>
      </p:sp>
    </p:spTree>
    <p:extLst>
      <p:ext uri="{BB962C8B-B14F-4D97-AF65-F5344CB8AC3E}">
        <p14:creationId xmlns:p14="http://schemas.microsoft.com/office/powerpoint/2010/main" val="132148556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Eventi</a:t>
            </a:r>
            <a:r>
              <a:rPr lang="en-US"/>
              <a:t> in </a:t>
            </a:r>
            <a:r>
              <a:rPr lang="en-US" err="1"/>
              <a:t>cascata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 </a:t>
            </a:r>
            <a:r>
              <a:rPr lang="en-US" err="1"/>
              <a:t>operazioni</a:t>
            </a:r>
            <a:r>
              <a:rPr lang="en-US"/>
              <a:t> </a:t>
            </a:r>
            <a:r>
              <a:rPr lang="en-US" err="1"/>
              <a:t>dell'EM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applicano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sola </a:t>
            </a:r>
            <a:r>
              <a:rPr lang="en-US" err="1"/>
              <a:t>entità</a:t>
            </a:r>
            <a:r>
              <a:rPr lang="en-US"/>
              <a:t> </a:t>
            </a:r>
            <a:r>
              <a:rPr lang="en-US" err="1"/>
              <a:t>passata</a:t>
            </a:r>
            <a:r>
              <a:rPr lang="en-US"/>
              <a:t> come </a:t>
            </a:r>
            <a:r>
              <a:rPr lang="en-US" err="1"/>
              <a:t>parametro</a:t>
            </a:r>
            <a:endParaRPr lang="en-US"/>
          </a:p>
          <a:p>
            <a:r>
              <a:rPr lang="en-US" err="1"/>
              <a:t>Tuttavia</a:t>
            </a:r>
            <a:r>
              <a:rPr lang="en-US"/>
              <a:t> ci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situazioni</a:t>
            </a:r>
            <a:r>
              <a:rPr lang="en-US"/>
              <a:t> in cui </a:t>
            </a:r>
            <a:r>
              <a:rPr lang="en-US" err="1"/>
              <a:t>vorremmo</a:t>
            </a:r>
            <a:r>
              <a:rPr lang="en-US"/>
              <a:t> </a:t>
            </a:r>
            <a:r>
              <a:rPr lang="en-US" err="1"/>
              <a:t>che</a:t>
            </a:r>
            <a:r>
              <a:rPr lang="en-US"/>
              <a:t> </a:t>
            </a:r>
            <a:r>
              <a:rPr lang="en-US" err="1"/>
              <a:t>alcune</a:t>
            </a:r>
            <a:r>
              <a:rPr lang="en-US"/>
              <a:t> </a:t>
            </a:r>
            <a:r>
              <a:rPr lang="en-US" err="1"/>
              <a:t>operazioni</a:t>
            </a:r>
            <a:r>
              <a:rPr lang="en-US"/>
              <a:t> </a:t>
            </a:r>
            <a:r>
              <a:rPr lang="en-US" err="1"/>
              <a:t>fossero</a:t>
            </a:r>
            <a:r>
              <a:rPr lang="en-US"/>
              <a:t> propagate </a:t>
            </a:r>
            <a:r>
              <a:rPr lang="en-US" err="1"/>
              <a:t>alle</a:t>
            </a:r>
            <a:r>
              <a:rPr lang="en-US"/>
              <a:t> </a:t>
            </a:r>
            <a:r>
              <a:rPr lang="en-US" err="1"/>
              <a:t>entità</a:t>
            </a:r>
            <a:r>
              <a:rPr lang="en-US"/>
              <a:t> </a:t>
            </a:r>
            <a:r>
              <a:rPr lang="en-US" err="1"/>
              <a:t>collegate</a:t>
            </a:r>
            <a:r>
              <a:rPr lang="en-US"/>
              <a:t> </a:t>
            </a:r>
            <a:r>
              <a:rPr lang="en-US" err="1"/>
              <a:t>attraverso</a:t>
            </a:r>
            <a:r>
              <a:rPr lang="en-US"/>
              <a:t> </a:t>
            </a:r>
            <a:r>
              <a:rPr lang="en-US" err="1"/>
              <a:t>associazioni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2388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Eventi</a:t>
            </a:r>
            <a:r>
              <a:rPr lang="en-US"/>
              <a:t> in </a:t>
            </a:r>
            <a:r>
              <a:rPr lang="en-US" err="1"/>
              <a:t>cascata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Rivediamo</a:t>
            </a:r>
            <a:r>
              <a:rPr lang="en-US" dirty="0"/>
              <a:t> </a:t>
            </a:r>
            <a:r>
              <a:rPr lang="en-US" dirty="0" err="1"/>
              <a:t>l'esempio</a:t>
            </a:r>
            <a:r>
              <a:rPr lang="en-US" dirty="0"/>
              <a:t> </a:t>
            </a:r>
            <a:r>
              <a:rPr lang="en-US" dirty="0" err="1"/>
              <a:t>precedente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300" dirty="0"/>
              <a:t>	Customer customer = new Customer(...);</a:t>
            </a:r>
          </a:p>
          <a:p>
            <a:pPr marL="0" indent="0">
              <a:buNone/>
            </a:pPr>
            <a:r>
              <a:rPr lang="en-US" sz="2300" dirty="0"/>
              <a:t>	Address address = new Address(…);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customer.setAddress</a:t>
            </a:r>
            <a:r>
              <a:rPr lang="en-US" sz="2300" dirty="0"/>
              <a:t>(address);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EntityTransaction</a:t>
            </a:r>
            <a:r>
              <a:rPr lang="en-US" sz="2300" dirty="0"/>
              <a:t> </a:t>
            </a:r>
            <a:r>
              <a:rPr lang="en-US" sz="2300" dirty="0" err="1"/>
              <a:t>tx</a:t>
            </a:r>
            <a:r>
              <a:rPr lang="en-US" sz="2300" dirty="0"/>
              <a:t> = </a:t>
            </a:r>
            <a:r>
              <a:rPr lang="en-US" sz="2300" dirty="0" err="1"/>
              <a:t>em.getTransaction</a:t>
            </a:r>
            <a:r>
              <a:rPr lang="en-US" sz="2300" dirty="0"/>
              <a:t>();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tx.begin</a:t>
            </a:r>
            <a:r>
              <a:rPr lang="en-US" sz="2300" dirty="0"/>
              <a:t>();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em.persist</a:t>
            </a:r>
            <a:r>
              <a:rPr lang="en-US" sz="2300" dirty="0"/>
              <a:t>(customer);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>
                <a:solidFill>
                  <a:schemeClr val="accent2"/>
                </a:solidFill>
              </a:rPr>
              <a:t>em.persist</a:t>
            </a:r>
            <a:r>
              <a:rPr lang="en-US" sz="2300" dirty="0">
                <a:solidFill>
                  <a:schemeClr val="accent2"/>
                </a:solidFill>
              </a:rPr>
              <a:t>(address);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tx.commit</a:t>
            </a:r>
            <a:r>
              <a:rPr lang="en-US" sz="2300" dirty="0"/>
              <a:t>();</a:t>
            </a:r>
          </a:p>
          <a:p>
            <a:endParaRPr lang="en-US" dirty="0"/>
          </a:p>
          <a:p>
            <a:r>
              <a:rPr lang="en-US" dirty="0" err="1"/>
              <a:t>Sarebbe</a:t>
            </a:r>
            <a:r>
              <a:rPr lang="en-US" dirty="0"/>
              <a:t> comodo </a:t>
            </a:r>
            <a:r>
              <a:rPr lang="en-US" dirty="0" err="1"/>
              <a:t>che</a:t>
            </a:r>
            <a:r>
              <a:rPr lang="en-US" dirty="0"/>
              <a:t> la persist </a:t>
            </a:r>
            <a:r>
              <a:rPr lang="en-US" dirty="0" err="1"/>
              <a:t>sull'oggetto</a:t>
            </a:r>
            <a:r>
              <a:rPr lang="en-US" dirty="0"/>
              <a:t> customer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applicasse</a:t>
            </a:r>
            <a:r>
              <a:rPr lang="en-US" dirty="0"/>
              <a:t> </a:t>
            </a:r>
            <a:r>
              <a:rPr lang="en-US" b="1" dirty="0"/>
              <a:t>in </a:t>
            </a:r>
            <a:r>
              <a:rPr lang="en-US" b="1" dirty="0" err="1"/>
              <a:t>cascata</a:t>
            </a:r>
            <a:r>
              <a:rPr lang="en-US" b="1" dirty="0"/>
              <a:t> </a:t>
            </a:r>
            <a:r>
              <a:rPr lang="en-US" dirty="0" err="1"/>
              <a:t>all'oggetto</a:t>
            </a:r>
            <a:r>
              <a:rPr lang="en-US" dirty="0"/>
              <a:t> address ad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collegato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6075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Eventi</a:t>
            </a:r>
            <a:r>
              <a:rPr lang="en-US"/>
              <a:t> in </a:t>
            </a:r>
            <a:r>
              <a:rPr lang="en-US" err="1"/>
              <a:t>cascata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ottenere</a:t>
            </a:r>
            <a:r>
              <a:rPr lang="en-US" dirty="0"/>
              <a:t> </a:t>
            </a:r>
            <a:r>
              <a:rPr lang="en-US" dirty="0" err="1"/>
              <a:t>l'applicazione</a:t>
            </a:r>
            <a:r>
              <a:rPr lang="en-US" dirty="0"/>
              <a:t> di </a:t>
            </a:r>
            <a:r>
              <a:rPr lang="en-US" dirty="0" err="1"/>
              <a:t>eventi</a:t>
            </a:r>
            <a:r>
              <a:rPr lang="en-US" dirty="0"/>
              <a:t> in </a:t>
            </a:r>
            <a:r>
              <a:rPr lang="en-US" dirty="0" err="1"/>
              <a:t>cascata</a:t>
            </a:r>
            <a:r>
              <a:rPr lang="en-US" dirty="0"/>
              <a:t> (</a:t>
            </a:r>
            <a:r>
              <a:rPr lang="en-US" dirty="0" err="1"/>
              <a:t>sulle</a:t>
            </a:r>
            <a:r>
              <a:rPr lang="en-US" dirty="0"/>
              <a:t> </a:t>
            </a:r>
            <a:r>
              <a:rPr lang="en-US" dirty="0" err="1"/>
              <a:t>entità</a:t>
            </a:r>
            <a:r>
              <a:rPr lang="en-US" dirty="0"/>
              <a:t> </a:t>
            </a:r>
            <a:r>
              <a:rPr lang="en-US" dirty="0" err="1"/>
              <a:t>collegate</a:t>
            </a:r>
            <a:r>
              <a:rPr lang="en-US" dirty="0"/>
              <a:t> da </a:t>
            </a:r>
            <a:r>
              <a:rPr lang="en-US" dirty="0" err="1"/>
              <a:t>associazioni</a:t>
            </a:r>
            <a:r>
              <a:rPr lang="en-US" dirty="0"/>
              <a:t>) </a:t>
            </a:r>
            <a:r>
              <a:rPr lang="en-US" dirty="0" err="1"/>
              <a:t>specificando</a:t>
            </a:r>
            <a:r>
              <a:rPr lang="en-US" dirty="0"/>
              <a:t>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proprietà</a:t>
            </a:r>
            <a:r>
              <a:rPr lang="en-US" dirty="0"/>
              <a:t> </a:t>
            </a:r>
            <a:r>
              <a:rPr lang="en-US" dirty="0" err="1"/>
              <a:t>nelle</a:t>
            </a:r>
            <a:r>
              <a:rPr lang="en-US" dirty="0"/>
              <a:t> </a:t>
            </a:r>
            <a:r>
              <a:rPr lang="en-US" dirty="0" err="1"/>
              <a:t>associazioni</a:t>
            </a:r>
            <a:endParaRPr lang="en-US" dirty="0"/>
          </a:p>
          <a:p>
            <a:r>
              <a:rPr lang="en-US" dirty="0" err="1"/>
              <a:t>Sintatticamente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adorna</a:t>
            </a:r>
            <a:r>
              <a:rPr lang="en-US" dirty="0"/>
              <a:t> </a:t>
            </a:r>
            <a:r>
              <a:rPr lang="en-US" dirty="0" err="1"/>
              <a:t>l'annotazione</a:t>
            </a:r>
            <a:r>
              <a:rPr lang="en-US" dirty="0"/>
              <a:t> </a:t>
            </a:r>
            <a:r>
              <a:rPr lang="en-US" dirty="0" err="1"/>
              <a:t>dell'associazione</a:t>
            </a:r>
            <a:r>
              <a:rPr lang="en-US" dirty="0"/>
              <a:t> con la </a:t>
            </a:r>
            <a:r>
              <a:rPr lang="en-US" dirty="0" err="1"/>
              <a:t>coppia</a:t>
            </a:r>
            <a:r>
              <a:rPr lang="en-US" dirty="0"/>
              <a:t> </a:t>
            </a:r>
            <a:r>
              <a:rPr lang="en-US" dirty="0" err="1"/>
              <a:t>attributo</a:t>
            </a:r>
            <a:r>
              <a:rPr lang="en-US" dirty="0"/>
              <a:t> </a:t>
            </a:r>
            <a:r>
              <a:rPr lang="en-US" dirty="0" err="1"/>
              <a:t>valore</a:t>
            </a:r>
            <a:endParaRPr lang="en-US" dirty="0"/>
          </a:p>
          <a:p>
            <a:pPr marL="457200" lvl="1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cascade = {</a:t>
            </a:r>
            <a:r>
              <a:rPr lang="en-US" b="1" dirty="0" err="1">
                <a:solidFill>
                  <a:schemeClr val="accent2"/>
                </a:solidFill>
              </a:rPr>
              <a:t>lista</a:t>
            </a:r>
            <a:r>
              <a:rPr lang="en-US" b="1" dirty="0">
                <a:solidFill>
                  <a:schemeClr val="accent2"/>
                </a:solidFill>
              </a:rPr>
              <a:t> di </a:t>
            </a:r>
            <a:r>
              <a:rPr lang="en-US" b="1" dirty="0" err="1">
                <a:solidFill>
                  <a:schemeClr val="accent2"/>
                </a:solidFill>
              </a:rPr>
              <a:t>eventi</a:t>
            </a:r>
            <a:r>
              <a:rPr lang="en-US" b="1" dirty="0">
                <a:solidFill>
                  <a:schemeClr val="accent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044487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Esempio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/>
              <a:t>@Entity</a:t>
            </a:r>
          </a:p>
          <a:p>
            <a:pPr marL="0" indent="0">
              <a:buNone/>
            </a:pPr>
            <a:r>
              <a:rPr lang="en-US"/>
              <a:t>public class Customer {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    @Id</a:t>
            </a:r>
          </a:p>
          <a:p>
            <a:pPr marL="0" indent="0">
              <a:buNone/>
            </a:pPr>
            <a:r>
              <a:rPr lang="en-US"/>
              <a:t>    @</a:t>
            </a:r>
            <a:r>
              <a:rPr lang="en-US" err="1"/>
              <a:t>GeneratedValue</a:t>
            </a:r>
            <a:r>
              <a:rPr lang="en-US"/>
              <a:t>(strategy = </a:t>
            </a:r>
            <a:r>
              <a:rPr lang="en-US" err="1"/>
              <a:t>GenerationType.</a:t>
            </a:r>
            <a:r>
              <a:rPr lang="en-US" i="1" err="1"/>
              <a:t>AUTO</a:t>
            </a:r>
            <a:r>
              <a:rPr lang="en-US" i="1"/>
              <a:t>)</a:t>
            </a:r>
          </a:p>
          <a:p>
            <a:pPr marL="0" indent="0">
              <a:buNone/>
            </a:pPr>
            <a:r>
              <a:rPr lang="en-US"/>
              <a:t>    private Long id;</a:t>
            </a:r>
          </a:p>
          <a:p>
            <a:pPr marL="0" indent="0">
              <a:buNone/>
            </a:pPr>
            <a:r>
              <a:rPr lang="en-US"/>
              <a:t>    @Column(</a:t>
            </a:r>
            <a:r>
              <a:rPr lang="en-US" dirty="0"/>
              <a:t>nullable</a:t>
            </a:r>
            <a:r>
              <a:rPr lang="en-US"/>
              <a:t> = false)</a:t>
            </a:r>
          </a:p>
          <a:p>
            <a:pPr marL="0" indent="0">
              <a:buNone/>
            </a:pPr>
            <a:r>
              <a:rPr lang="en-US"/>
              <a:t>    private String </a:t>
            </a:r>
            <a:r>
              <a:rPr lang="en-US" err="1"/>
              <a:t>firstName</a:t>
            </a:r>
            <a:r>
              <a:rPr lang="en-US"/>
              <a:t>;</a:t>
            </a:r>
          </a:p>
          <a:p>
            <a:pPr marL="0" indent="0">
              <a:buNone/>
            </a:pPr>
            <a:r>
              <a:rPr lang="en-US"/>
              <a:t>    @Column(</a:t>
            </a:r>
            <a:r>
              <a:rPr lang="en-US" dirty="0"/>
              <a:t>nullable</a:t>
            </a:r>
            <a:r>
              <a:rPr lang="en-US"/>
              <a:t> = false)</a:t>
            </a:r>
          </a:p>
          <a:p>
            <a:pPr marL="0" indent="0">
              <a:buNone/>
            </a:pPr>
            <a:r>
              <a:rPr lang="en-US"/>
              <a:t>    private String </a:t>
            </a:r>
            <a:r>
              <a:rPr lang="en-US" err="1"/>
              <a:t>lastName</a:t>
            </a:r>
            <a:r>
              <a:rPr lang="en-US"/>
              <a:t>;</a:t>
            </a:r>
          </a:p>
          <a:p>
            <a:pPr marL="0" indent="0">
              <a:buNone/>
            </a:pPr>
            <a:r>
              <a:rPr lang="en-US"/>
              <a:t>    @Column(unique=true, </a:t>
            </a:r>
            <a:r>
              <a:rPr lang="en-US" dirty="0"/>
              <a:t>nullable</a:t>
            </a:r>
            <a:r>
              <a:rPr lang="en-US"/>
              <a:t> = false)</a:t>
            </a:r>
          </a:p>
          <a:p>
            <a:pPr marL="0" indent="0">
              <a:buNone/>
            </a:pPr>
            <a:r>
              <a:rPr lang="en-US"/>
              <a:t>    private String email;</a:t>
            </a:r>
          </a:p>
          <a:p>
            <a:pPr marL="0" indent="0">
              <a:buNone/>
            </a:pPr>
            <a:r>
              <a:rPr lang="en-US"/>
              <a:t>    </a:t>
            </a:r>
            <a:r>
              <a:rPr lang="en-US" b="1">
                <a:solidFill>
                  <a:srgbClr val="C0504D"/>
                </a:solidFill>
              </a:rPr>
              <a:t>@</a:t>
            </a:r>
            <a:r>
              <a:rPr lang="en-US" b="1" err="1">
                <a:solidFill>
                  <a:srgbClr val="C0504D"/>
                </a:solidFill>
              </a:rPr>
              <a:t>OneToOne</a:t>
            </a:r>
            <a:r>
              <a:rPr lang="en-US" b="1">
                <a:solidFill>
                  <a:srgbClr val="C0504D"/>
                </a:solidFill>
              </a:rPr>
              <a:t>(cascade = {</a:t>
            </a:r>
            <a:r>
              <a:rPr lang="en-US" b="1" err="1">
                <a:solidFill>
                  <a:srgbClr val="C0504D"/>
                </a:solidFill>
              </a:rPr>
              <a:t>CascadeType.</a:t>
            </a:r>
            <a:r>
              <a:rPr lang="en-US" b="1" i="1" err="1">
                <a:solidFill>
                  <a:srgbClr val="C0504D"/>
                </a:solidFill>
              </a:rPr>
              <a:t>PERSIST</a:t>
            </a:r>
            <a:r>
              <a:rPr lang="en-US" b="1" i="1">
                <a:solidFill>
                  <a:srgbClr val="C0504D"/>
                </a:solidFill>
              </a:rPr>
              <a:t>, </a:t>
            </a:r>
            <a:r>
              <a:rPr lang="en-US" b="1" i="1" err="1">
                <a:solidFill>
                  <a:srgbClr val="C0504D"/>
                </a:solidFill>
              </a:rPr>
              <a:t>CascadeType.REMOVE</a:t>
            </a:r>
            <a:r>
              <a:rPr lang="en-US" b="1" i="1">
                <a:solidFill>
                  <a:srgbClr val="C0504D"/>
                </a:solidFill>
              </a:rPr>
              <a:t>})</a:t>
            </a:r>
          </a:p>
          <a:p>
            <a:pPr marL="0" indent="0">
              <a:buNone/>
            </a:pPr>
            <a:r>
              <a:rPr lang="en-US"/>
              <a:t>    private Address address;</a:t>
            </a:r>
          </a:p>
        </p:txBody>
      </p:sp>
    </p:spTree>
    <p:extLst>
      <p:ext uri="{BB962C8B-B14F-4D97-AF65-F5344CB8AC3E}">
        <p14:creationId xmlns:p14="http://schemas.microsoft.com/office/powerpoint/2010/main" val="101626138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Eventi</a:t>
            </a:r>
            <a:r>
              <a:rPr lang="en-US"/>
              <a:t> in </a:t>
            </a:r>
            <a:r>
              <a:rPr lang="en-US" err="1"/>
              <a:t>Cascata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err="1"/>
              <a:t>Rivediamo</a:t>
            </a:r>
            <a:r>
              <a:rPr lang="en-US"/>
              <a:t> </a:t>
            </a:r>
            <a:r>
              <a:rPr lang="en-US" err="1"/>
              <a:t>l'esempio</a:t>
            </a:r>
            <a:r>
              <a:rPr lang="en-US"/>
              <a:t> </a:t>
            </a:r>
            <a:r>
              <a:rPr lang="en-US" err="1"/>
              <a:t>precedente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300"/>
              <a:t>	Customer customer = new Customer(...);</a:t>
            </a:r>
          </a:p>
          <a:p>
            <a:pPr marL="0" indent="0">
              <a:buNone/>
            </a:pPr>
            <a:r>
              <a:rPr lang="en-US" sz="2300"/>
              <a:t>	Address address = new Address(…);</a:t>
            </a:r>
          </a:p>
          <a:p>
            <a:pPr marL="0" indent="0">
              <a:buNone/>
            </a:pPr>
            <a:endParaRPr lang="en-US" sz="2300"/>
          </a:p>
          <a:p>
            <a:pPr marL="0" indent="0">
              <a:buNone/>
            </a:pPr>
            <a:r>
              <a:rPr lang="en-US" sz="2300"/>
              <a:t>	</a:t>
            </a:r>
            <a:r>
              <a:rPr lang="en-US" sz="2300" err="1"/>
              <a:t>customer.setAddress</a:t>
            </a:r>
            <a:r>
              <a:rPr lang="en-US" sz="2300"/>
              <a:t>(address);</a:t>
            </a:r>
          </a:p>
          <a:p>
            <a:pPr marL="0" indent="0">
              <a:buNone/>
            </a:pPr>
            <a:endParaRPr lang="en-US" sz="2300"/>
          </a:p>
          <a:p>
            <a:pPr marL="0" indent="0">
              <a:buNone/>
            </a:pPr>
            <a:r>
              <a:rPr lang="en-US" sz="2300"/>
              <a:t>	</a:t>
            </a:r>
            <a:r>
              <a:rPr lang="en-US" sz="2300" err="1"/>
              <a:t>EntityTransaction</a:t>
            </a:r>
            <a:r>
              <a:rPr lang="en-US" sz="2300"/>
              <a:t> </a:t>
            </a:r>
            <a:r>
              <a:rPr lang="en-US" sz="2300" err="1"/>
              <a:t>tx</a:t>
            </a:r>
            <a:r>
              <a:rPr lang="en-US" sz="2300"/>
              <a:t> = </a:t>
            </a:r>
            <a:r>
              <a:rPr lang="en-US" sz="2300" err="1"/>
              <a:t>em.getTransaction</a:t>
            </a:r>
            <a:r>
              <a:rPr lang="en-US" sz="2300"/>
              <a:t>();</a:t>
            </a:r>
          </a:p>
          <a:p>
            <a:pPr marL="0" indent="0">
              <a:buNone/>
            </a:pPr>
            <a:endParaRPr lang="en-US" sz="2300"/>
          </a:p>
          <a:p>
            <a:pPr marL="0" indent="0">
              <a:buNone/>
            </a:pPr>
            <a:r>
              <a:rPr lang="en-US" sz="2300"/>
              <a:t>	</a:t>
            </a:r>
            <a:r>
              <a:rPr lang="en-US" sz="2300" err="1"/>
              <a:t>tx.begin</a:t>
            </a:r>
            <a:r>
              <a:rPr lang="en-US" sz="2300"/>
              <a:t>();</a:t>
            </a:r>
          </a:p>
          <a:p>
            <a:pPr marL="0" indent="0">
              <a:buNone/>
            </a:pPr>
            <a:r>
              <a:rPr lang="en-US" sz="2300"/>
              <a:t>	</a:t>
            </a:r>
            <a:r>
              <a:rPr lang="en-US" sz="2300" err="1">
                <a:solidFill>
                  <a:schemeClr val="accent2"/>
                </a:solidFill>
              </a:rPr>
              <a:t>em.persist</a:t>
            </a:r>
            <a:r>
              <a:rPr lang="en-US" sz="2300">
                <a:solidFill>
                  <a:schemeClr val="accent2"/>
                </a:solidFill>
              </a:rPr>
              <a:t>(customer);</a:t>
            </a:r>
          </a:p>
          <a:p>
            <a:pPr marL="0" indent="0">
              <a:buNone/>
            </a:pPr>
            <a:r>
              <a:rPr lang="en-US" sz="2300"/>
              <a:t>	</a:t>
            </a:r>
            <a:r>
              <a:rPr lang="en-US" sz="2300" err="1"/>
              <a:t>tx.commit</a:t>
            </a:r>
            <a:r>
              <a:rPr lang="en-US" sz="2300"/>
              <a:t>();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044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Eventi</a:t>
            </a:r>
            <a:r>
              <a:rPr lang="en-US"/>
              <a:t> in </a:t>
            </a:r>
            <a:r>
              <a:rPr lang="en-US" err="1"/>
              <a:t>Cascata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CASCADE TYPE</a:t>
            </a:r>
          </a:p>
          <a:p>
            <a:pPr lvl="1"/>
            <a:r>
              <a:rPr lang="en-US"/>
              <a:t>PERSIST</a:t>
            </a:r>
          </a:p>
          <a:p>
            <a:pPr lvl="1"/>
            <a:r>
              <a:rPr lang="en-US"/>
              <a:t>REMOVE</a:t>
            </a:r>
          </a:p>
          <a:p>
            <a:pPr lvl="1"/>
            <a:r>
              <a:rPr lang="en-US"/>
              <a:t>MERGE</a:t>
            </a:r>
          </a:p>
          <a:p>
            <a:pPr lvl="1"/>
            <a:r>
              <a:rPr lang="en-US"/>
              <a:t>REFRESH</a:t>
            </a:r>
          </a:p>
          <a:p>
            <a:pPr lvl="1"/>
            <a:r>
              <a:rPr lang="en-US"/>
              <a:t>CLEAR</a:t>
            </a:r>
          </a:p>
          <a:p>
            <a:pPr lvl="1"/>
            <a:r>
              <a:rPr lang="en-US"/>
              <a:t>ALL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8015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Eventi</a:t>
            </a:r>
            <a:r>
              <a:rPr lang="en-US"/>
              <a:t> in </a:t>
            </a:r>
            <a:r>
              <a:rPr lang="en-US" err="1"/>
              <a:t>Cascata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Influiscono</a:t>
            </a:r>
            <a:r>
              <a:rPr lang="en-US" dirty="0"/>
              <a:t> molto </a:t>
            </a:r>
            <a:r>
              <a:rPr lang="en-US" dirty="0" err="1"/>
              <a:t>sulle</a:t>
            </a:r>
            <a:r>
              <a:rPr lang="en-US" dirty="0"/>
              <a:t> </a:t>
            </a:r>
            <a:r>
              <a:rPr lang="en-US" dirty="0" err="1"/>
              <a:t>prestazioni</a:t>
            </a:r>
            <a:endParaRPr lang="en-US" dirty="0"/>
          </a:p>
          <a:p>
            <a:pPr lvl="1"/>
            <a:r>
              <a:rPr lang="en-US" dirty="0"/>
              <a:t>Es.: fare </a:t>
            </a:r>
            <a:r>
              <a:rPr lang="en-US" dirty="0" err="1"/>
              <a:t>il</a:t>
            </a:r>
            <a:r>
              <a:rPr lang="en-US" dirty="0"/>
              <a:t> cascade del PERSIST di una </a:t>
            </a:r>
            <a:r>
              <a:rPr lang="en-US" dirty="0" err="1"/>
              <a:t>relazione</a:t>
            </a:r>
            <a:r>
              <a:rPr lang="en-US" dirty="0"/>
              <a:t> one-to-many </a:t>
            </a:r>
            <a:r>
              <a:rPr lang="en-US" dirty="0" err="1"/>
              <a:t>comporta</a:t>
            </a:r>
            <a:r>
              <a:rPr lang="en-US" dirty="0"/>
              <a:t> di </a:t>
            </a:r>
            <a:r>
              <a:rPr lang="en-US" dirty="0" err="1"/>
              <a:t>verificare</a:t>
            </a:r>
            <a:r>
              <a:rPr lang="en-US" dirty="0"/>
              <a:t> se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collezione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già</a:t>
            </a:r>
            <a:r>
              <a:rPr lang="en-US" dirty="0"/>
              <a:t> </a:t>
            </a:r>
            <a:r>
              <a:rPr lang="en-US" dirty="0" err="1"/>
              <a:t>presenti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database</a:t>
            </a:r>
          </a:p>
          <a:p>
            <a:r>
              <a:rPr lang="en-US" dirty="0"/>
              <a:t>Una semplice </a:t>
            </a:r>
            <a:r>
              <a:rPr lang="en-US" dirty="0" err="1"/>
              <a:t>linee</a:t>
            </a:r>
            <a:r>
              <a:rPr lang="en-US" dirty="0"/>
              <a:t> </a:t>
            </a:r>
            <a:r>
              <a:rPr lang="en-US" dirty="0" err="1"/>
              <a:t>guida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Impostare</a:t>
            </a:r>
            <a:r>
              <a:rPr lang="en-US" dirty="0"/>
              <a:t> cascade per PERSIST, MERGE solo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esprimono</a:t>
            </a:r>
            <a:r>
              <a:rPr lang="en-US" dirty="0"/>
              <a:t> una </a:t>
            </a:r>
            <a:r>
              <a:rPr lang="en-US" dirty="0" err="1"/>
              <a:t>composizione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4799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FFB938-4B3E-7449-87E0-BCF4A73E0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Eventi</a:t>
            </a:r>
            <a:r>
              <a:rPr lang="en-US" dirty="0"/>
              <a:t> in </a:t>
            </a:r>
            <a:r>
              <a:rPr lang="en-US" dirty="0" err="1"/>
              <a:t>Cascata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1BFAFC-9B15-7A4B-A907-81299CCFD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Come per le </a:t>
            </a:r>
            <a:r>
              <a:rPr lang="en-US" dirty="0" err="1"/>
              <a:t>strategie</a:t>
            </a:r>
            <a:r>
              <a:rPr lang="en-US" dirty="0"/>
              <a:t> di Fetch,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eventi</a:t>
            </a:r>
            <a:r>
              <a:rPr lang="en-US" dirty="0"/>
              <a:t> in </a:t>
            </a:r>
            <a:r>
              <a:rPr lang="en-US" dirty="0" err="1"/>
              <a:t>cascata</a:t>
            </a:r>
            <a:r>
              <a:rPr lang="en-US" dirty="0"/>
              <a:t> </a:t>
            </a:r>
            <a:r>
              <a:rPr lang="en-US" dirty="0" err="1"/>
              <a:t>devono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espressi</a:t>
            </a:r>
            <a:r>
              <a:rPr lang="en-US" dirty="0"/>
              <a:t> in </a:t>
            </a:r>
            <a:r>
              <a:rPr lang="en-US" dirty="0" err="1"/>
              <a:t>fase</a:t>
            </a:r>
            <a:r>
              <a:rPr lang="en-US" dirty="0"/>
              <a:t> di </a:t>
            </a:r>
            <a:r>
              <a:rPr lang="en-US" dirty="0" err="1"/>
              <a:t>progetto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class diagram</a:t>
            </a:r>
          </a:p>
          <a:p>
            <a:r>
              <a:rPr lang="en-US" dirty="0" err="1"/>
              <a:t>Anche</a:t>
            </a:r>
            <a:r>
              <a:rPr lang="en-US" dirty="0"/>
              <a:t>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, </a:t>
            </a:r>
            <a:r>
              <a:rPr lang="en-US" dirty="0" err="1"/>
              <a:t>adorniamo</a:t>
            </a:r>
            <a:r>
              <a:rPr lang="en-US" dirty="0"/>
              <a:t> le </a:t>
            </a:r>
            <a:r>
              <a:rPr lang="en-US" dirty="0" err="1"/>
              <a:t>associazioni</a:t>
            </a:r>
            <a:r>
              <a:rPr lang="en-US" dirty="0"/>
              <a:t> con una nota</a:t>
            </a:r>
          </a:p>
        </p:txBody>
      </p:sp>
    </p:spTree>
    <p:extLst>
      <p:ext uri="{BB962C8B-B14F-4D97-AF65-F5344CB8AC3E}">
        <p14:creationId xmlns:p14="http://schemas.microsoft.com/office/powerpoint/2010/main" val="3853688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Esempio</a:t>
            </a:r>
            <a:r>
              <a:rPr lang="en-US"/>
              <a:t> (</a:t>
            </a:r>
            <a:r>
              <a:rPr lang="en-US" err="1"/>
              <a:t>dettagli</a:t>
            </a:r>
            <a:r>
              <a:rPr lang="en-US"/>
              <a:t>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21759" y="1219200"/>
            <a:ext cx="8229600" cy="4906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package it.uniroma3.siw.model;</a:t>
            </a:r>
          </a:p>
          <a:p>
            <a:pPr marL="0" indent="0">
              <a:buNone/>
            </a:pPr>
            <a:r>
              <a:rPr lang="en-US" sz="1400" dirty="0"/>
              <a:t>+</a:t>
            </a:r>
            <a:r>
              <a:rPr lang="en-US" sz="1400" b="1" dirty="0">
                <a:solidFill>
                  <a:schemeClr val="accent2"/>
                </a:solidFill>
              </a:rPr>
              <a:t>import </a:t>
            </a:r>
            <a:r>
              <a:rPr lang="en-US" sz="1400" b="1" dirty="0" err="1">
                <a:solidFill>
                  <a:schemeClr val="accent2"/>
                </a:solidFill>
              </a:rPr>
              <a:t>javax.persistence.Entity</a:t>
            </a:r>
            <a:r>
              <a:rPr lang="en-US" sz="1400" dirty="0"/>
              <a:t>;[…]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1400" b="1" dirty="0">
                <a:solidFill>
                  <a:schemeClr val="accent2"/>
                </a:solidFill>
              </a:rPr>
              <a:t>@Entity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2"/>
                </a:solidFill>
              </a:rPr>
              <a:t>	@</a:t>
            </a:r>
            <a:r>
              <a:rPr lang="en-US" sz="1400" b="1" dirty="0" err="1">
                <a:solidFill>
                  <a:schemeClr val="accent2"/>
                </a:solidFill>
              </a:rPr>
              <a:t>NamedQuery</a:t>
            </a:r>
            <a:r>
              <a:rPr lang="en-US" sz="1400" b="1" dirty="0">
                <a:solidFill>
                  <a:schemeClr val="accent2"/>
                </a:solidFill>
              </a:rPr>
              <a:t>(name = "</a:t>
            </a:r>
            <a:r>
              <a:rPr lang="en-US" sz="1400" b="1" dirty="0" err="1">
                <a:solidFill>
                  <a:schemeClr val="accent2"/>
                </a:solidFill>
              </a:rPr>
              <a:t>findAllProducts</a:t>
            </a:r>
            <a:r>
              <a:rPr lang="en-US" sz="1400" b="1" dirty="0">
                <a:solidFill>
                  <a:schemeClr val="accent2"/>
                </a:solidFill>
              </a:rPr>
              <a:t>", query = "SELECT p FROM Product p")</a:t>
            </a:r>
          </a:p>
          <a:p>
            <a:pPr marL="0" indent="0">
              <a:buNone/>
            </a:pPr>
            <a:r>
              <a:rPr lang="en-US" sz="1400" dirty="0"/>
              <a:t>	public class Product {</a:t>
            </a:r>
          </a:p>
          <a:p>
            <a:pPr marL="0" indent="0">
              <a:buNone/>
            </a:pPr>
            <a:r>
              <a:rPr lang="fr-FR" sz="1400" dirty="0"/>
              <a:t>        </a:t>
            </a:r>
          </a:p>
          <a:p>
            <a:pPr marL="0" indent="0">
              <a:buNone/>
            </a:pPr>
            <a:r>
              <a:rPr lang="en-US" sz="1400" dirty="0"/>
              <a:t>		</a:t>
            </a:r>
            <a:r>
              <a:rPr lang="fr-FR" sz="1400" b="1" dirty="0">
                <a:solidFill>
                  <a:srgbClr val="C0504D"/>
                </a:solidFill>
              </a:rPr>
              <a:t>@Id</a:t>
            </a:r>
          </a:p>
          <a:p>
            <a:pPr marL="0" indent="0">
              <a:buNone/>
            </a:pPr>
            <a:r>
              <a:rPr lang="fr-FR" sz="1400" b="1" dirty="0">
                <a:solidFill>
                  <a:srgbClr val="C0504D"/>
                </a:solidFill>
              </a:rPr>
              <a:t>        </a:t>
            </a:r>
            <a:r>
              <a:rPr lang="en-US" sz="1400" b="1" dirty="0">
                <a:solidFill>
                  <a:srgbClr val="C0504D"/>
                </a:solidFill>
              </a:rPr>
              <a:t>		</a:t>
            </a:r>
            <a:r>
              <a:rPr lang="fr-FR" sz="1400" b="1" dirty="0">
                <a:solidFill>
                  <a:srgbClr val="C0504D"/>
                </a:solidFill>
              </a:rPr>
              <a:t>@</a:t>
            </a:r>
            <a:r>
              <a:rPr lang="fr-FR" sz="1400" b="1" dirty="0" err="1">
                <a:solidFill>
                  <a:srgbClr val="C0504D"/>
                </a:solidFill>
              </a:rPr>
              <a:t>GeneratedValue</a:t>
            </a:r>
            <a:r>
              <a:rPr lang="fr-FR" sz="1400" b="1" dirty="0">
                <a:solidFill>
                  <a:srgbClr val="C0504D"/>
                </a:solidFill>
              </a:rPr>
              <a:t>(</a:t>
            </a:r>
            <a:r>
              <a:rPr lang="fr-FR" sz="1400" b="1" dirty="0" err="1">
                <a:solidFill>
                  <a:srgbClr val="C0504D"/>
                </a:solidFill>
              </a:rPr>
              <a:t>strategy</a:t>
            </a:r>
            <a:r>
              <a:rPr lang="fr-FR" sz="1400" b="1" dirty="0">
                <a:solidFill>
                  <a:srgbClr val="C0504D"/>
                </a:solidFill>
              </a:rPr>
              <a:t> = </a:t>
            </a:r>
            <a:r>
              <a:rPr lang="fr-FR" sz="1400" b="1" dirty="0" err="1">
                <a:solidFill>
                  <a:srgbClr val="C0504D"/>
                </a:solidFill>
              </a:rPr>
              <a:t>GenerationType.</a:t>
            </a:r>
            <a:r>
              <a:rPr lang="fr-FR" sz="1400" b="1" i="1" dirty="0" err="1">
                <a:solidFill>
                  <a:srgbClr val="C0504D"/>
                </a:solidFill>
              </a:rPr>
              <a:t>AUTO</a:t>
            </a:r>
            <a:r>
              <a:rPr lang="fr-FR" sz="1400" b="1" i="1" dirty="0">
                <a:solidFill>
                  <a:srgbClr val="C0504D"/>
                </a:solidFill>
              </a:rPr>
              <a:t>)</a:t>
            </a:r>
          </a:p>
          <a:p>
            <a:pPr marL="0" indent="0">
              <a:buNone/>
            </a:pPr>
            <a:r>
              <a:rPr lang="fr-FR" sz="1400" dirty="0"/>
              <a:t>		</a:t>
            </a:r>
            <a:r>
              <a:rPr lang="fr-FR" sz="1400" dirty="0" err="1"/>
              <a:t>private</a:t>
            </a:r>
            <a:r>
              <a:rPr lang="fr-FR" sz="1400" dirty="0"/>
              <a:t> Long id;</a:t>
            </a:r>
          </a:p>
          <a:p>
            <a:pPr marL="0" indent="0">
              <a:buNone/>
            </a:pPr>
            <a:r>
              <a:rPr lang="fr-FR" sz="1400" dirty="0"/>
              <a:t>		</a:t>
            </a:r>
          </a:p>
          <a:p>
            <a:pPr marL="0" indent="0">
              <a:buNone/>
            </a:pPr>
            <a:r>
              <a:rPr lang="fr-FR" sz="1400" dirty="0"/>
              <a:t>		</a:t>
            </a:r>
            <a:r>
              <a:rPr lang="fr-FR" sz="1400" dirty="0" err="1"/>
              <a:t>private</a:t>
            </a:r>
            <a:r>
              <a:rPr lang="fr-FR" sz="1400" dirty="0"/>
              <a:t> String </a:t>
            </a:r>
            <a:r>
              <a:rPr lang="fr-FR" sz="1400" dirty="0" err="1"/>
              <a:t>name</a:t>
            </a:r>
            <a:r>
              <a:rPr lang="fr-FR" sz="1400" dirty="0"/>
              <a:t>;</a:t>
            </a:r>
          </a:p>
          <a:p>
            <a:pPr marL="0" indent="0">
              <a:buNone/>
            </a:pPr>
            <a:r>
              <a:rPr lang="fr-FR" sz="1400" dirty="0"/>
              <a:t>		</a:t>
            </a:r>
          </a:p>
          <a:p>
            <a:pPr marL="0" indent="0">
              <a:buNone/>
            </a:pPr>
            <a:r>
              <a:rPr lang="fr-FR" sz="1400" dirty="0"/>
              <a:t>		</a:t>
            </a:r>
            <a:r>
              <a:rPr lang="fr-FR" sz="1400" dirty="0" err="1"/>
              <a:t>private</a:t>
            </a:r>
            <a:r>
              <a:rPr lang="fr-FR" sz="1400" dirty="0"/>
              <a:t> </a:t>
            </a:r>
            <a:r>
              <a:rPr lang="fr-FR" sz="1400" dirty="0" err="1"/>
              <a:t>Float</a:t>
            </a:r>
            <a:r>
              <a:rPr lang="fr-FR" sz="1400" dirty="0"/>
              <a:t> </a:t>
            </a:r>
            <a:r>
              <a:rPr lang="fr-FR" sz="1400" dirty="0" err="1"/>
              <a:t>price</a:t>
            </a:r>
            <a:r>
              <a:rPr lang="fr-FR" sz="1400" dirty="0"/>
              <a:t>;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504D"/>
                </a:solidFill>
              </a:rPr>
              <a:t>		@Column(length = 2000)</a:t>
            </a:r>
          </a:p>
          <a:p>
            <a:pPr marL="0" indent="0">
              <a:buNone/>
            </a:pPr>
            <a:r>
              <a:rPr lang="en-US" sz="1400" dirty="0"/>
              <a:t>		private String description;</a:t>
            </a:r>
          </a:p>
          <a:p>
            <a:pPr marL="0" indent="0">
              <a:buNone/>
            </a:pPr>
            <a:r>
              <a:rPr lang="fr-FR" sz="1400" b="1" dirty="0">
                <a:solidFill>
                  <a:srgbClr val="C0504D"/>
                </a:solidFill>
              </a:rPr>
              <a:t>         		</a:t>
            </a:r>
          </a:p>
          <a:p>
            <a:pPr marL="0" indent="0">
              <a:buNone/>
            </a:pPr>
            <a:r>
              <a:rPr lang="fr-FR" sz="1400" b="1" dirty="0">
                <a:solidFill>
                  <a:srgbClr val="C0504D"/>
                </a:solidFill>
              </a:rPr>
              <a:t>		@</a:t>
            </a:r>
            <a:r>
              <a:rPr lang="fr-FR" sz="1400" b="1" dirty="0" err="1">
                <a:solidFill>
                  <a:srgbClr val="C0504D"/>
                </a:solidFill>
              </a:rPr>
              <a:t>Column</a:t>
            </a:r>
            <a:r>
              <a:rPr lang="fr-FR" sz="1400" b="1" dirty="0">
                <a:solidFill>
                  <a:srgbClr val="C0504D"/>
                </a:solidFill>
              </a:rPr>
              <a:t>(</a:t>
            </a:r>
            <a:r>
              <a:rPr lang="fr-FR" sz="1400" b="1" dirty="0" err="1">
                <a:solidFill>
                  <a:srgbClr val="C0504D"/>
                </a:solidFill>
              </a:rPr>
              <a:t>nullable</a:t>
            </a:r>
            <a:r>
              <a:rPr lang="fr-FR" sz="1400" b="1" dirty="0">
                <a:solidFill>
                  <a:srgbClr val="C0504D"/>
                </a:solidFill>
              </a:rPr>
              <a:t> = false)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		private String code;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FE07C11-D954-5041-AC18-8BB9C1F9C7F2}"/>
              </a:ext>
            </a:extLst>
          </p:cNvPr>
          <p:cNvSpPr txBox="1"/>
          <p:nvPr/>
        </p:nvSpPr>
        <p:spPr>
          <a:xfrm>
            <a:off x="5072742" y="1428524"/>
            <a:ext cx="3076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In </a:t>
            </a:r>
            <a:r>
              <a:rPr lang="en-US" dirty="0" err="1">
                <a:highlight>
                  <a:srgbClr val="FFFF00"/>
                </a:highlight>
              </a:rPr>
              <a:t>rosso</a:t>
            </a:r>
            <a:r>
              <a:rPr lang="en-US" dirty="0">
                <a:highlight>
                  <a:srgbClr val="FFFF00"/>
                </a:highlight>
              </a:rPr>
              <a:t> le </a:t>
            </a:r>
            <a:r>
              <a:rPr lang="en-US" dirty="0" err="1">
                <a:highlight>
                  <a:srgbClr val="FFFF00"/>
                </a:highlight>
              </a:rPr>
              <a:t>annotazioni</a:t>
            </a:r>
            <a:r>
              <a:rPr lang="en-US" dirty="0">
                <a:highlight>
                  <a:srgbClr val="FFFF00"/>
                </a:highlight>
              </a:rPr>
              <a:t> JPA per 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 err="1">
                <a:highlight>
                  <a:srgbClr val="FFFF00"/>
                </a:highlight>
              </a:rPr>
              <a:t>il</a:t>
            </a:r>
            <a:r>
              <a:rPr lang="en-US" dirty="0">
                <a:highlight>
                  <a:srgbClr val="FFFF00"/>
                </a:highlight>
              </a:rPr>
              <a:t> mapping object relational </a:t>
            </a:r>
          </a:p>
        </p:txBody>
      </p:sp>
    </p:spTree>
    <p:extLst>
      <p:ext uri="{BB962C8B-B14F-4D97-AF65-F5344CB8AC3E}">
        <p14:creationId xmlns:p14="http://schemas.microsoft.com/office/powerpoint/2010/main" val="357986598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Esempio</a:t>
            </a:r>
            <a:endParaRPr lang="en-US" dirty="0"/>
          </a:p>
        </p:txBody>
      </p:sp>
      <p:graphicFrame>
        <p:nvGraphicFramePr>
          <p:cNvPr id="5" name="Segnaposto contenuto 5"/>
          <p:cNvGraphicFramePr>
            <a:graphicFrameLocks/>
          </p:cNvGraphicFramePr>
          <p:nvPr/>
        </p:nvGraphicFramePr>
        <p:xfrm>
          <a:off x="3746500" y="1533149"/>
          <a:ext cx="1553290" cy="1191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Product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-id: Long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name</a:t>
                      </a:r>
                      <a:r>
                        <a:rPr lang="it-IT" sz="1050"/>
                        <a:t>:</a:t>
                      </a:r>
                      <a:r>
                        <a:rPr lang="it-IT" sz="1050" baseline="0"/>
                        <a:t>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</a:t>
                      </a:r>
                      <a:r>
                        <a:rPr lang="it-IT" sz="1050" baseline="0" err="1"/>
                        <a:t>description</a:t>
                      </a:r>
                      <a:r>
                        <a:rPr lang="it-IT" sz="1050" baseline="0"/>
                        <a:t>: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</a:t>
                      </a:r>
                      <a:r>
                        <a:rPr lang="it-IT" sz="1050" baseline="0" err="1"/>
                        <a:t>price</a:t>
                      </a:r>
                      <a:r>
                        <a:rPr lang="it-IT" sz="1050" baseline="0"/>
                        <a:t>: Float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Segnaposto contenuto 5"/>
          <p:cNvGraphicFramePr>
            <a:graphicFrameLocks/>
          </p:cNvGraphicFramePr>
          <p:nvPr/>
        </p:nvGraphicFramePr>
        <p:xfrm>
          <a:off x="6833870" y="1444249"/>
          <a:ext cx="2015719" cy="1351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Provider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-id: Long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name</a:t>
                      </a:r>
                      <a:r>
                        <a:rPr lang="it-IT" sz="1050"/>
                        <a:t>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phoneNumber</a:t>
                      </a:r>
                      <a:r>
                        <a:rPr lang="it-IT" sz="1050"/>
                        <a:t>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  <a:p>
                      <a:r>
                        <a:rPr lang="it-IT" sz="1050"/>
                        <a:t>-email: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baseline="0"/>
                        <a:t>-</a:t>
                      </a:r>
                      <a:r>
                        <a:rPr lang="it-IT" sz="1050" baseline="0" err="1"/>
                        <a:t>vatin</a:t>
                      </a:r>
                      <a:r>
                        <a:rPr lang="it-IT" sz="1050" baseline="0"/>
                        <a:t>: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Connettore 2 6"/>
          <p:cNvCxnSpPr>
            <a:stCxn id="5" idx="3"/>
            <a:endCxn id="6" idx="1"/>
          </p:cNvCxnSpPr>
          <p:nvPr/>
        </p:nvCxnSpPr>
        <p:spPr>
          <a:xfrm flipV="1">
            <a:off x="5299790" y="2120119"/>
            <a:ext cx="1534080" cy="8890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6271489" y="1684429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1..*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5363059" y="1680626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0..*</a:t>
            </a:r>
          </a:p>
        </p:txBody>
      </p:sp>
      <p:graphicFrame>
        <p:nvGraphicFramePr>
          <p:cNvPr id="10" name="Segnaposto contenuto 5"/>
          <p:cNvGraphicFramePr>
            <a:graphicFrameLocks/>
          </p:cNvGraphicFramePr>
          <p:nvPr/>
        </p:nvGraphicFramePr>
        <p:xfrm>
          <a:off x="482369" y="3293458"/>
          <a:ext cx="1553290" cy="871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Order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-id: Long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creationTime</a:t>
                      </a:r>
                      <a:r>
                        <a:rPr lang="it-IT" sz="1050"/>
                        <a:t>:</a:t>
                      </a:r>
                      <a:r>
                        <a:rPr lang="it-IT" sz="1050" baseline="0"/>
                        <a:t> Date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5"/>
          <p:cNvGraphicFramePr>
            <a:graphicFrameLocks/>
          </p:cNvGraphicFramePr>
          <p:nvPr/>
        </p:nvGraphicFramePr>
        <p:xfrm>
          <a:off x="3518939" y="3217258"/>
          <a:ext cx="2015719" cy="1031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err="1"/>
                        <a:t>OrderLine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-id: Long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unitPrice</a:t>
                      </a:r>
                      <a:r>
                        <a:rPr lang="it-IT" sz="1050"/>
                        <a:t>: Float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quantity</a:t>
                      </a:r>
                      <a:r>
                        <a:rPr lang="it-IT" sz="1050"/>
                        <a:t>: </a:t>
                      </a:r>
                      <a:r>
                        <a:rPr lang="it-IT" sz="1050" err="1"/>
                        <a:t>Integer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Connettore 2 11"/>
          <p:cNvCxnSpPr>
            <a:stCxn id="10" idx="3"/>
            <a:endCxn id="11" idx="1"/>
          </p:cNvCxnSpPr>
          <p:nvPr/>
        </p:nvCxnSpPr>
        <p:spPr>
          <a:xfrm>
            <a:off x="2035659" y="3729298"/>
            <a:ext cx="1483280" cy="3810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2943858" y="3406638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0..*</a:t>
            </a:r>
          </a:p>
        </p:txBody>
      </p:sp>
      <p:cxnSp>
        <p:nvCxnSpPr>
          <p:cNvPr id="14" name="Connettore 2 13"/>
          <p:cNvCxnSpPr>
            <a:stCxn id="11" idx="0"/>
            <a:endCxn id="5" idx="2"/>
          </p:cNvCxnSpPr>
          <p:nvPr/>
        </p:nvCxnSpPr>
        <p:spPr>
          <a:xfrm flipH="1" flipV="1">
            <a:off x="4523145" y="2724870"/>
            <a:ext cx="3653" cy="492388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Segnaposto contenuto 5"/>
          <p:cNvGraphicFramePr>
            <a:graphicFrameLocks/>
          </p:cNvGraphicFramePr>
          <p:nvPr/>
        </p:nvGraphicFramePr>
        <p:xfrm>
          <a:off x="482369" y="4998259"/>
          <a:ext cx="1553290" cy="1671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err="1"/>
                        <a:t>Customer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-id: Long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firstName</a:t>
                      </a:r>
                      <a:r>
                        <a:rPr lang="it-IT" sz="1050"/>
                        <a:t>:</a:t>
                      </a:r>
                      <a:r>
                        <a:rPr lang="it-IT" sz="1050" baseline="0"/>
                        <a:t>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</a:t>
                      </a:r>
                      <a:r>
                        <a:rPr lang="it-IT" sz="1050" baseline="0" err="1"/>
                        <a:t>lastName</a:t>
                      </a:r>
                      <a:r>
                        <a:rPr lang="it-IT" sz="1050" baseline="0"/>
                        <a:t>: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-email: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</a:t>
                      </a:r>
                      <a:r>
                        <a:rPr lang="it-IT" sz="1050" baseline="0" err="1"/>
                        <a:t>phoneNumber</a:t>
                      </a:r>
                      <a:r>
                        <a:rPr lang="it-IT" sz="1050" baseline="0"/>
                        <a:t>: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</a:t>
                      </a:r>
                      <a:r>
                        <a:rPr lang="it-IT" sz="1050" baseline="0" err="1"/>
                        <a:t>dateOfBirth</a:t>
                      </a:r>
                      <a:r>
                        <a:rPr lang="it-IT" sz="1050" baseline="0"/>
                        <a:t>: Date</a:t>
                      </a:r>
                    </a:p>
                    <a:p>
                      <a:r>
                        <a:rPr lang="it-IT" sz="1050" baseline="0"/>
                        <a:t>-</a:t>
                      </a:r>
                      <a:r>
                        <a:rPr lang="it-IT" sz="1050" baseline="0" err="1"/>
                        <a:t>registrationDate</a:t>
                      </a:r>
                      <a:r>
                        <a:rPr lang="it-IT" sz="1050" baseline="0"/>
                        <a:t>: Date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Segnaposto contenuto 5"/>
          <p:cNvGraphicFramePr>
            <a:graphicFrameLocks/>
          </p:cNvGraphicFramePr>
          <p:nvPr/>
        </p:nvGraphicFramePr>
        <p:xfrm>
          <a:off x="6836181" y="5079538"/>
          <a:ext cx="2015719" cy="1511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err="1"/>
                        <a:t>Address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-id: Long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street</a:t>
                      </a:r>
                      <a:r>
                        <a:rPr lang="it-IT" sz="1050"/>
                        <a:t>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  <a:p>
                      <a:r>
                        <a:rPr lang="it-IT" sz="1050"/>
                        <a:t>-city: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  <a:p>
                      <a:r>
                        <a:rPr lang="it-IT" sz="1050"/>
                        <a:t>-state:</a:t>
                      </a:r>
                      <a:r>
                        <a:rPr lang="it-IT" sz="1050" baseline="0"/>
                        <a:t>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</a:t>
                      </a:r>
                      <a:r>
                        <a:rPr lang="it-IT" sz="1050" baseline="0" err="1"/>
                        <a:t>zipcode</a:t>
                      </a:r>
                      <a:r>
                        <a:rPr lang="it-IT" sz="1050" baseline="0"/>
                        <a:t>: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-country: </a:t>
                      </a:r>
                      <a:r>
                        <a:rPr lang="it-IT" sz="1050" baseline="0" err="1"/>
                        <a:t>String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Connettore 2 18"/>
          <p:cNvCxnSpPr>
            <a:stCxn id="17" idx="3"/>
            <a:endCxn id="18" idx="1"/>
          </p:cNvCxnSpPr>
          <p:nvPr/>
        </p:nvCxnSpPr>
        <p:spPr>
          <a:xfrm>
            <a:off x="2035659" y="5834149"/>
            <a:ext cx="4800522" cy="1269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stCxn id="17" idx="0"/>
            <a:endCxn id="10" idx="2"/>
          </p:cNvCxnSpPr>
          <p:nvPr/>
        </p:nvCxnSpPr>
        <p:spPr>
          <a:xfrm flipV="1">
            <a:off x="1259014" y="4165139"/>
            <a:ext cx="0" cy="833120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/>
          <p:cNvSpPr txBox="1"/>
          <p:nvPr/>
        </p:nvSpPr>
        <p:spPr>
          <a:xfrm>
            <a:off x="1259014" y="4264697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0..*</a:t>
            </a:r>
          </a:p>
        </p:txBody>
      </p:sp>
      <p:cxnSp>
        <p:nvCxnSpPr>
          <p:cNvPr id="25" name="Connettore 2 24"/>
          <p:cNvCxnSpPr>
            <a:stCxn id="6" idx="2"/>
            <a:endCxn id="18" idx="0"/>
          </p:cNvCxnSpPr>
          <p:nvPr/>
        </p:nvCxnSpPr>
        <p:spPr>
          <a:xfrm>
            <a:off x="7841729" y="2795990"/>
            <a:ext cx="2311" cy="2283548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4526798" y="2895469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0..*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5AB94B8-55A9-5547-9375-6CECE59D8A38}"/>
              </a:ext>
            </a:extLst>
          </p:cNvPr>
          <p:cNvSpPr txBox="1"/>
          <p:nvPr/>
        </p:nvSpPr>
        <p:spPr>
          <a:xfrm>
            <a:off x="2300392" y="3705315"/>
            <a:ext cx="1378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Fetch: EAGER</a:t>
            </a:r>
          </a:p>
          <a:p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Cascade: PERSIST,  </a:t>
            </a:r>
          </a:p>
          <a:p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                 MERGE, </a:t>
            </a:r>
          </a:p>
          <a:p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                 DELETE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1AFDCB0-9E42-8C46-A05E-A8E7323E790D}"/>
              </a:ext>
            </a:extLst>
          </p:cNvPr>
          <p:cNvSpPr txBox="1"/>
          <p:nvPr/>
        </p:nvSpPr>
        <p:spPr>
          <a:xfrm>
            <a:off x="5763319" y="5834149"/>
            <a:ext cx="1172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Cascade: </a:t>
            </a:r>
            <a:b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PERSIST, DELETE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1D91913-BFF0-DD4B-80DC-464F13D4B965}"/>
              </a:ext>
            </a:extLst>
          </p:cNvPr>
          <p:cNvSpPr txBox="1"/>
          <p:nvPr/>
        </p:nvSpPr>
        <p:spPr>
          <a:xfrm>
            <a:off x="582824" y="4160380"/>
            <a:ext cx="826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Cascade: </a:t>
            </a:r>
            <a:b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PERSIST, DELETE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37187BA-F2FB-4448-A9F7-AD4B497DCB24}"/>
              </a:ext>
            </a:extLst>
          </p:cNvPr>
          <p:cNvSpPr txBox="1"/>
          <p:nvPr/>
        </p:nvSpPr>
        <p:spPr>
          <a:xfrm>
            <a:off x="7071474" y="4433207"/>
            <a:ext cx="1057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Cascade: </a:t>
            </a:r>
          </a:p>
          <a:p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PERSIST, DELETE</a:t>
            </a:r>
          </a:p>
        </p:txBody>
      </p:sp>
    </p:spTree>
    <p:extLst>
      <p:ext uri="{BB962C8B-B14F-4D97-AF65-F5344CB8AC3E}">
        <p14:creationId xmlns:p14="http://schemas.microsoft.com/office/powerpoint/2010/main" val="52280290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Mettiamo</a:t>
            </a:r>
            <a:r>
              <a:rPr lang="en-US"/>
              <a:t> </a:t>
            </a:r>
            <a:r>
              <a:rPr lang="en-US" err="1"/>
              <a:t>tutto</a:t>
            </a:r>
            <a:r>
              <a:rPr lang="en-US"/>
              <a:t> in </a:t>
            </a:r>
            <a:r>
              <a:rPr lang="en-US" err="1"/>
              <a:t>pratica</a:t>
            </a:r>
            <a:endParaRPr lang="en-US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" b="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83651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6 (cont.)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Modificare</a:t>
            </a:r>
            <a:r>
              <a:rPr lang="en-US" dirty="0"/>
              <a:t> le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dell'Esercizio</a:t>
            </a:r>
            <a:r>
              <a:rPr lang="en-US" dirty="0"/>
              <a:t> 2 </a:t>
            </a:r>
            <a:r>
              <a:rPr lang="en-US" dirty="0" err="1"/>
              <a:t>affinchè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</a:t>
            </a:r>
            <a:r>
              <a:rPr lang="en-US" dirty="0" err="1"/>
              <a:t>rispettate</a:t>
            </a:r>
            <a:r>
              <a:rPr lang="en-US" dirty="0"/>
              <a:t> le </a:t>
            </a:r>
            <a:r>
              <a:rPr lang="en-US" dirty="0" err="1"/>
              <a:t>strategie</a:t>
            </a:r>
            <a:r>
              <a:rPr lang="en-US" dirty="0"/>
              <a:t> di fetch e cascade </a:t>
            </a:r>
            <a:r>
              <a:rPr lang="en-US" dirty="0" err="1"/>
              <a:t>riportati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class diagram </a:t>
            </a:r>
            <a:r>
              <a:rPr lang="en-US" dirty="0" err="1"/>
              <a:t>della</a:t>
            </a:r>
            <a:r>
              <a:rPr lang="en-US" dirty="0"/>
              <a:t> slide </a:t>
            </a:r>
            <a:r>
              <a:rPr lang="en-US" dirty="0" err="1"/>
              <a:t>precedente</a:t>
            </a:r>
            <a:endParaRPr lang="en-US" dirty="0"/>
          </a:p>
          <a:p>
            <a:r>
              <a:rPr lang="en-US" dirty="0"/>
              <a:t>NB: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necessario</a:t>
            </a:r>
            <a:r>
              <a:rPr lang="en-US" dirty="0"/>
              <a:t> </a:t>
            </a:r>
            <a:r>
              <a:rPr lang="en-US" dirty="0" err="1"/>
              <a:t>ragionare</a:t>
            </a:r>
            <a:r>
              <a:rPr lang="en-US" dirty="0"/>
              <a:t> sui </a:t>
            </a:r>
            <a:r>
              <a:rPr lang="en-US" dirty="0" err="1"/>
              <a:t>casi</a:t>
            </a:r>
            <a:r>
              <a:rPr lang="en-US" dirty="0"/>
              <a:t> </a:t>
            </a:r>
            <a:r>
              <a:rPr lang="en-US" dirty="0" err="1"/>
              <a:t>d'uso</a:t>
            </a:r>
            <a:r>
              <a:rPr lang="en-US" dirty="0"/>
              <a:t>. Fare </a:t>
            </a:r>
            <a:r>
              <a:rPr lang="en-US" dirty="0" err="1"/>
              <a:t>assunzioni</a:t>
            </a:r>
            <a:r>
              <a:rPr lang="en-US" dirty="0"/>
              <a:t> </a:t>
            </a:r>
            <a:r>
              <a:rPr lang="en-US" dirty="0" err="1"/>
              <a:t>ragionevoli</a:t>
            </a:r>
            <a:r>
              <a:rPr lang="en-US" dirty="0"/>
              <a:t> </a:t>
            </a:r>
            <a:r>
              <a:rPr lang="en-US" dirty="0" err="1"/>
              <a:t>sulle</a:t>
            </a:r>
            <a:r>
              <a:rPr lang="en-US" dirty="0"/>
              <a:t> </a:t>
            </a:r>
            <a:r>
              <a:rPr lang="en-US" dirty="0" err="1"/>
              <a:t>operazioni</a:t>
            </a:r>
            <a:r>
              <a:rPr lang="en-US" dirty="0"/>
              <a:t> </a:t>
            </a:r>
            <a:r>
              <a:rPr lang="en-US" dirty="0" err="1"/>
              <a:t>offerte</a:t>
            </a:r>
            <a:r>
              <a:rPr lang="en-US" dirty="0"/>
              <a:t> dal </a:t>
            </a:r>
            <a:r>
              <a:rPr lang="en-US" dirty="0" err="1"/>
              <a:t>sistema</a:t>
            </a:r>
            <a:endParaRPr lang="en-US" dirty="0"/>
          </a:p>
          <a:p>
            <a:r>
              <a:rPr lang="en-US" dirty="0" err="1"/>
              <a:t>Scrivere</a:t>
            </a:r>
            <a:r>
              <a:rPr lang="en-US" dirty="0"/>
              <a:t> una </a:t>
            </a:r>
            <a:r>
              <a:rPr lang="en-US" dirty="0" err="1"/>
              <a:t>classe</a:t>
            </a:r>
            <a:r>
              <a:rPr lang="en-US" dirty="0"/>
              <a:t> di test per </a:t>
            </a:r>
            <a:r>
              <a:rPr lang="en-US" dirty="0" err="1"/>
              <a:t>verificare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comportamento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eventi</a:t>
            </a:r>
            <a:r>
              <a:rPr lang="en-US" dirty="0"/>
              <a:t> in </a:t>
            </a:r>
            <a:r>
              <a:rPr lang="en-US" dirty="0" err="1"/>
              <a:t>cascata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3794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Sommario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11700" y="1397000"/>
            <a:ext cx="3898900" cy="4525963"/>
          </a:xfrm>
        </p:spPr>
        <p:txBody>
          <a:bodyPr>
            <a:noAutofit/>
          </a:bodyPr>
          <a:lstStyle/>
          <a:p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Parte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III: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Gestione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delle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Entità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Ciclo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di vita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delle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entità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API Entity Manager</a:t>
            </a:r>
          </a:p>
          <a:p>
            <a:pPr lvl="1"/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Eventi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a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cascata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Esercizio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000" dirty="0" err="1"/>
              <a:t>Parte</a:t>
            </a:r>
            <a:r>
              <a:rPr lang="en-US" sz="2000" dirty="0"/>
              <a:t> IV: JPQL</a:t>
            </a:r>
          </a:p>
          <a:p>
            <a:pPr lvl="1"/>
            <a:r>
              <a:rPr lang="en-US" sz="1800" dirty="0" err="1"/>
              <a:t>Introduzione</a:t>
            </a:r>
            <a:endParaRPr lang="en-US" sz="1800" dirty="0"/>
          </a:p>
          <a:p>
            <a:pPr lvl="1"/>
            <a:r>
              <a:rPr lang="en-US" sz="1800" dirty="0" err="1"/>
              <a:t>Tipologie</a:t>
            </a:r>
            <a:r>
              <a:rPr lang="en-US" sz="1800" dirty="0"/>
              <a:t> di Query</a:t>
            </a:r>
          </a:p>
          <a:p>
            <a:pPr lvl="1"/>
            <a:r>
              <a:rPr lang="en-US" sz="1800" dirty="0" err="1"/>
              <a:t>Costruzione</a:t>
            </a:r>
            <a:r>
              <a:rPr lang="en-US" sz="1800" dirty="0"/>
              <a:t> ed </a:t>
            </a:r>
            <a:r>
              <a:rPr lang="en-US" sz="1800" dirty="0" err="1"/>
              <a:t>esecuzione</a:t>
            </a:r>
            <a:endParaRPr lang="en-US" sz="1800" dirty="0"/>
          </a:p>
          <a:p>
            <a:pPr lvl="1"/>
            <a:r>
              <a:rPr lang="en-US" sz="1800" dirty="0"/>
              <a:t>Query </a:t>
            </a:r>
            <a:r>
              <a:rPr lang="en-US" sz="1800" dirty="0" err="1"/>
              <a:t>parametriche</a:t>
            </a:r>
            <a:endParaRPr lang="en-US" sz="1800" dirty="0"/>
          </a:p>
          <a:p>
            <a:pPr lvl="1"/>
            <a:r>
              <a:rPr lang="en-US" sz="1800" b="1" dirty="0" err="1"/>
              <a:t>Esercizio</a:t>
            </a:r>
            <a:endParaRPr lang="en-US" sz="1800" b="1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495300" y="1397000"/>
            <a:ext cx="42164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Parte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I: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introduzione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a JPA</a:t>
            </a:r>
          </a:p>
          <a:p>
            <a:pPr lvl="1"/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Entità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Object-Relational-Mapping</a:t>
            </a:r>
          </a:p>
          <a:p>
            <a:pPr lvl="1"/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EntityManager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Persistence unit (e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persistence.xml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pPr lvl="1"/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Esercizio</a:t>
            </a:r>
            <a:endParaRPr lang="en-US" sz="1800" b="1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Parte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II: Relationship Mapping</a:t>
            </a:r>
          </a:p>
          <a:p>
            <a:pPr lvl="1"/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Associazioni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: OO vs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relazionale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Cardinalità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e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direzione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Mapping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delle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associazioni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Object-Relational-Mapping: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approfondimenti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Esercizio</a:t>
            </a:r>
            <a:endParaRPr lang="en-US" sz="1800" b="1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Mapping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associazioni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approfondimenti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91987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JPQL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Un </a:t>
            </a:r>
            <a:r>
              <a:rPr lang="en-US" dirty="0" err="1"/>
              <a:t>linguaggio</a:t>
            </a:r>
            <a:r>
              <a:rPr lang="en-US" dirty="0"/>
              <a:t> simile </a:t>
            </a:r>
            <a:r>
              <a:rPr lang="en-US" dirty="0" err="1"/>
              <a:t>all'SQL</a:t>
            </a:r>
            <a:r>
              <a:rPr lang="en-US" dirty="0"/>
              <a:t> per </a:t>
            </a:r>
            <a:r>
              <a:rPr lang="en-US" dirty="0" err="1"/>
              <a:t>interrogare</a:t>
            </a:r>
            <a:r>
              <a:rPr lang="en-US" dirty="0"/>
              <a:t> </a:t>
            </a:r>
            <a:r>
              <a:rPr lang="en-US" dirty="0" err="1"/>
              <a:t>l'insieme</a:t>
            </a:r>
            <a:r>
              <a:rPr lang="en-US" dirty="0"/>
              <a:t> di </a:t>
            </a:r>
            <a:r>
              <a:rPr lang="en-US" dirty="0" err="1"/>
              <a:t>entità</a:t>
            </a:r>
            <a:r>
              <a:rPr lang="en-US" dirty="0"/>
              <a:t> </a:t>
            </a:r>
            <a:r>
              <a:rPr lang="en-US" dirty="0" err="1"/>
              <a:t>memorizzate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db</a:t>
            </a:r>
            <a:endParaRPr lang="en-US" dirty="0"/>
          </a:p>
          <a:p>
            <a:pPr lvl="1"/>
            <a:r>
              <a:rPr lang="en-US" dirty="0"/>
              <a:t>rispetto </a:t>
            </a:r>
            <a:r>
              <a:rPr lang="en-US" dirty="0" err="1"/>
              <a:t>all'SQL</a:t>
            </a:r>
            <a:r>
              <a:rPr lang="en-US" dirty="0"/>
              <a:t> ha una </a:t>
            </a:r>
            <a:r>
              <a:rPr lang="en-US" dirty="0" err="1"/>
              <a:t>sintassi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vicina</a:t>
            </a:r>
            <a:r>
              <a:rPr lang="en-US" dirty="0"/>
              <a:t> al </a:t>
            </a:r>
            <a:r>
              <a:rPr lang="en-US" dirty="0" err="1"/>
              <a:t>mondo</a:t>
            </a:r>
            <a:r>
              <a:rPr lang="en-US" dirty="0"/>
              <a:t> OO</a:t>
            </a:r>
          </a:p>
          <a:p>
            <a:r>
              <a:rPr lang="en-US" dirty="0"/>
              <a:t>Una </a:t>
            </a:r>
            <a:r>
              <a:rPr lang="en-US" dirty="0" err="1"/>
              <a:t>istruzione</a:t>
            </a:r>
            <a:r>
              <a:rPr lang="en-US" dirty="0"/>
              <a:t> JPQL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definita</a:t>
            </a:r>
            <a:r>
              <a:rPr lang="en-US" dirty="0"/>
              <a:t> </a:t>
            </a:r>
            <a:r>
              <a:rPr lang="en-US" dirty="0" err="1"/>
              <a:t>ed</a:t>
            </a:r>
            <a:r>
              <a:rPr lang="en-US" dirty="0"/>
              <a:t> </a:t>
            </a:r>
            <a:r>
              <a:rPr lang="en-US" dirty="0" err="1"/>
              <a:t>eseguita</a:t>
            </a:r>
            <a:r>
              <a:rPr lang="en-US" dirty="0"/>
              <a:t> </a:t>
            </a:r>
            <a:r>
              <a:rPr lang="en-US" dirty="0" err="1"/>
              <a:t>attraverso</a:t>
            </a:r>
            <a:r>
              <a:rPr lang="en-US" dirty="0"/>
              <a:t> </a:t>
            </a:r>
            <a:r>
              <a:rPr lang="en-US" dirty="0" err="1"/>
              <a:t>l'entity</a:t>
            </a:r>
            <a:r>
              <a:rPr lang="en-US" dirty="0"/>
              <a:t> manager</a:t>
            </a:r>
          </a:p>
          <a:p>
            <a:r>
              <a:rPr lang="en-US" dirty="0" err="1"/>
              <a:t>Istruzioni</a:t>
            </a:r>
            <a:r>
              <a:rPr lang="en-US" dirty="0"/>
              <a:t> JPQL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UPDATE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6610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JPQL: SELECT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SELECT &lt;</a:t>
            </a:r>
            <a:r>
              <a:rPr lang="en-US" err="1"/>
              <a:t>espressione</a:t>
            </a:r>
            <a:r>
              <a:rPr lang="en-US"/>
              <a:t> select&gt;</a:t>
            </a:r>
          </a:p>
          <a:p>
            <a:pPr marL="0" indent="0">
              <a:buNone/>
            </a:pPr>
            <a:r>
              <a:rPr lang="en-US"/>
              <a:t>FROM &lt;</a:t>
            </a:r>
            <a:r>
              <a:rPr lang="en-US" err="1"/>
              <a:t>clausola</a:t>
            </a:r>
            <a:r>
              <a:rPr lang="en-US"/>
              <a:t> from&gt;</a:t>
            </a:r>
          </a:p>
          <a:p>
            <a:pPr marL="0" indent="0">
              <a:buNone/>
            </a:pPr>
            <a:r>
              <a:rPr lang="en-US"/>
              <a:t>[WHERE &lt;</a:t>
            </a:r>
            <a:r>
              <a:rPr lang="en-US" err="1"/>
              <a:t>espressione</a:t>
            </a:r>
            <a:r>
              <a:rPr lang="en-US"/>
              <a:t> </a:t>
            </a:r>
            <a:r>
              <a:rPr lang="en-US" err="1"/>
              <a:t>condizionale</a:t>
            </a:r>
            <a:r>
              <a:rPr lang="en-US"/>
              <a:t>&gt;]</a:t>
            </a:r>
          </a:p>
          <a:p>
            <a:pPr marL="0" indent="0">
              <a:buNone/>
            </a:pPr>
            <a:r>
              <a:rPr lang="en-US"/>
              <a:t>[ORDER BY &lt;</a:t>
            </a:r>
            <a:r>
              <a:rPr lang="en-US" err="1"/>
              <a:t>clausola</a:t>
            </a:r>
            <a:r>
              <a:rPr lang="en-US"/>
              <a:t> order by&gt;]</a:t>
            </a:r>
          </a:p>
          <a:p>
            <a:pPr marL="0" indent="0">
              <a:buNone/>
            </a:pPr>
            <a:r>
              <a:rPr lang="en-US"/>
              <a:t>[GROUP BY &lt;</a:t>
            </a:r>
            <a:r>
              <a:rPr lang="en-US" err="1"/>
              <a:t>clausola</a:t>
            </a:r>
            <a:r>
              <a:rPr lang="en-US"/>
              <a:t> group by&gt;]</a:t>
            </a:r>
          </a:p>
          <a:p>
            <a:pPr marL="0" indent="0">
              <a:buNone/>
            </a:pPr>
            <a:r>
              <a:rPr lang="en-US"/>
              <a:t>[HAVING &lt;</a:t>
            </a:r>
            <a:r>
              <a:rPr lang="en-US" err="1"/>
              <a:t>clausola</a:t>
            </a:r>
            <a:r>
              <a:rPr lang="en-US"/>
              <a:t> having&gt;]</a:t>
            </a:r>
          </a:p>
        </p:txBody>
      </p:sp>
    </p:spTree>
    <p:extLst>
      <p:ext uri="{BB962C8B-B14F-4D97-AF65-F5344CB8AC3E}">
        <p14:creationId xmlns:p14="http://schemas.microsoft.com/office/powerpoint/2010/main" val="128198618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JPQL: SELECT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Un’istruzione</a:t>
            </a:r>
            <a:r>
              <a:rPr lang="en-US" dirty="0"/>
              <a:t> SELECT </a:t>
            </a:r>
            <a:r>
              <a:rPr lang="en-US" dirty="0" err="1"/>
              <a:t>tipicamente</a:t>
            </a:r>
            <a:r>
              <a:rPr lang="en-US" dirty="0"/>
              <a:t> </a:t>
            </a:r>
            <a:r>
              <a:rPr lang="en-US" dirty="0" err="1"/>
              <a:t>restituisce</a:t>
            </a:r>
            <a:r>
              <a:rPr lang="en-US" dirty="0"/>
              <a:t> </a:t>
            </a:r>
            <a:r>
              <a:rPr lang="en-US" dirty="0" err="1"/>
              <a:t>un’entità</a:t>
            </a:r>
            <a:r>
              <a:rPr lang="en-US" dirty="0"/>
              <a:t> o una </a:t>
            </a:r>
            <a:r>
              <a:rPr lang="en-US" dirty="0" err="1"/>
              <a:t>lista</a:t>
            </a:r>
            <a:r>
              <a:rPr lang="en-US" dirty="0"/>
              <a:t> di </a:t>
            </a:r>
            <a:r>
              <a:rPr lang="en-US" dirty="0" err="1"/>
              <a:t>entità</a:t>
            </a:r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clausola</a:t>
            </a:r>
            <a:r>
              <a:rPr lang="en-US" dirty="0"/>
              <a:t> FROM </a:t>
            </a:r>
            <a:r>
              <a:rPr lang="en-US" dirty="0" err="1"/>
              <a:t>definisce</a:t>
            </a:r>
            <a:r>
              <a:rPr lang="en-US" dirty="0"/>
              <a:t> </a:t>
            </a:r>
            <a:r>
              <a:rPr lang="en-US" dirty="0" err="1"/>
              <a:t>l'entità</a:t>
            </a:r>
            <a:r>
              <a:rPr lang="en-US" dirty="0"/>
              <a:t> </a:t>
            </a:r>
            <a:r>
              <a:rPr lang="en-US" dirty="0" err="1"/>
              <a:t>coinvolta</a:t>
            </a:r>
            <a:r>
              <a:rPr lang="en-US" dirty="0"/>
              <a:t> </a:t>
            </a:r>
            <a:r>
              <a:rPr lang="en-US" dirty="0" err="1"/>
              <a:t>attraverso</a:t>
            </a:r>
            <a:r>
              <a:rPr lang="en-US" dirty="0"/>
              <a:t> una </a:t>
            </a:r>
            <a:r>
              <a:rPr lang="en-US" dirty="0" err="1"/>
              <a:t>variabile</a:t>
            </a:r>
            <a:r>
              <a:rPr lang="en-US" dirty="0"/>
              <a:t> di </a:t>
            </a:r>
            <a:r>
              <a:rPr lang="en-US" dirty="0" err="1"/>
              <a:t>identificazione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SELECT c</a:t>
            </a:r>
          </a:p>
          <a:p>
            <a:pPr marL="0" indent="0">
              <a:buNone/>
            </a:pPr>
            <a:r>
              <a:rPr lang="en-US" dirty="0"/>
              <a:t>	FROM Customer c</a:t>
            </a:r>
          </a:p>
        </p:txBody>
      </p:sp>
      <p:sp>
        <p:nvSpPr>
          <p:cNvPr id="5" name="Callout 13 4">
            <a:extLst>
              <a:ext uri="{FF2B5EF4-FFF2-40B4-BE49-F238E27FC236}">
                <a16:creationId xmlns:a16="http://schemas.microsoft.com/office/drawing/2014/main" id="{C81EA2D3-AC54-E84C-847F-23AADE7E585D}"/>
              </a:ext>
            </a:extLst>
          </p:cNvPr>
          <p:cNvSpPr/>
          <p:nvPr/>
        </p:nvSpPr>
        <p:spPr>
          <a:xfrm>
            <a:off x="2884715" y="5627914"/>
            <a:ext cx="3505199" cy="987135"/>
          </a:xfrm>
          <a:prstGeom prst="accentBorderCallout1">
            <a:avLst>
              <a:gd name="adj1" fmla="val 4536"/>
              <a:gd name="adj2" fmla="val -4762"/>
              <a:gd name="adj3" fmla="val -26161"/>
              <a:gd name="adj4" fmla="val -11396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Entità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deve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essere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scritta</a:t>
            </a:r>
            <a:r>
              <a:rPr lang="en-US" dirty="0">
                <a:solidFill>
                  <a:schemeClr val="tx1"/>
                </a:solidFill>
              </a:rPr>
              <a:t> come la </a:t>
            </a:r>
            <a:r>
              <a:rPr lang="en-US" dirty="0" err="1">
                <a:solidFill>
                  <a:schemeClr val="tx1"/>
                </a:solidFill>
              </a:rPr>
              <a:t>classe</a:t>
            </a:r>
            <a:r>
              <a:rPr lang="en-US" dirty="0">
                <a:solidFill>
                  <a:schemeClr val="tx1"/>
                </a:solidFill>
              </a:rPr>
              <a:t>: con </a:t>
            </a:r>
            <a:r>
              <a:rPr lang="en-US" dirty="0" err="1">
                <a:solidFill>
                  <a:schemeClr val="tx1"/>
                </a:solidFill>
              </a:rPr>
              <a:t>l'iniziale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maiuscola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allout 13 5">
            <a:extLst>
              <a:ext uri="{FF2B5EF4-FFF2-40B4-BE49-F238E27FC236}">
                <a16:creationId xmlns:a16="http://schemas.microsoft.com/office/drawing/2014/main" id="{FB3AAF0B-C3A6-3447-A44E-7549BE4B206D}"/>
              </a:ext>
            </a:extLst>
          </p:cNvPr>
          <p:cNvSpPr/>
          <p:nvPr/>
        </p:nvSpPr>
        <p:spPr>
          <a:xfrm>
            <a:off x="5290457" y="4653544"/>
            <a:ext cx="1741714" cy="604256"/>
          </a:xfrm>
          <a:prstGeom prst="accentBorderCallout1">
            <a:avLst>
              <a:gd name="adj1" fmla="val 4536"/>
              <a:gd name="adj2" fmla="val -4762"/>
              <a:gd name="adj3" fmla="val 91178"/>
              <a:gd name="adj4" fmla="val -7238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Variabile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identificazione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13388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JPQL: SELECT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La </a:t>
            </a:r>
            <a:r>
              <a:rPr lang="en-US" dirty="0" err="1">
                <a:solidFill>
                  <a:prstClr val="black"/>
                </a:solidFill>
              </a:rPr>
              <a:t>clausola</a:t>
            </a:r>
            <a:r>
              <a:rPr lang="en-US" dirty="0">
                <a:solidFill>
                  <a:prstClr val="black"/>
                </a:solidFill>
              </a:rPr>
              <a:t> WHERE </a:t>
            </a:r>
            <a:r>
              <a:rPr lang="en-US" dirty="0" err="1">
                <a:solidFill>
                  <a:prstClr val="black"/>
                </a:solidFill>
              </a:rPr>
              <a:t>permette</a:t>
            </a:r>
            <a:r>
              <a:rPr lang="en-US" dirty="0">
                <a:solidFill>
                  <a:prstClr val="black"/>
                </a:solidFill>
              </a:rPr>
              <a:t> di </a:t>
            </a:r>
            <a:r>
              <a:rPr lang="en-US" dirty="0" err="1">
                <a:solidFill>
                  <a:prstClr val="black"/>
                </a:solidFill>
              </a:rPr>
              <a:t>specificare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condizioni</a:t>
            </a:r>
            <a:r>
              <a:rPr lang="en-US" dirty="0">
                <a:solidFill>
                  <a:prstClr val="black"/>
                </a:solidFill>
              </a:rPr>
              <a:t> per </a:t>
            </a:r>
            <a:r>
              <a:rPr lang="en-US" dirty="0" err="1">
                <a:solidFill>
                  <a:prstClr val="black"/>
                </a:solidFill>
              </a:rPr>
              <a:t>restingere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il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risultato</a:t>
            </a:r>
            <a:r>
              <a:rPr lang="en-US" dirty="0">
                <a:solidFill>
                  <a:prstClr val="black"/>
                </a:solidFill>
              </a:rPr>
              <a:t> di una SELECT </a:t>
            </a:r>
            <a:r>
              <a:rPr lang="en-US" dirty="0" err="1">
                <a:solidFill>
                  <a:prstClr val="black"/>
                </a:solidFill>
              </a:rPr>
              <a:t>alle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istanze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che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soddisfano</a:t>
            </a:r>
            <a:r>
              <a:rPr lang="en-US" dirty="0">
                <a:solidFill>
                  <a:prstClr val="black"/>
                </a:solidFill>
              </a:rPr>
              <a:t> la </a:t>
            </a:r>
            <a:r>
              <a:rPr lang="en-US" dirty="0" err="1">
                <a:solidFill>
                  <a:prstClr val="black"/>
                </a:solidFill>
              </a:rPr>
              <a:t>condizione</a:t>
            </a:r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sz="2400" dirty="0"/>
              <a:t>	SELECT c</a:t>
            </a:r>
          </a:p>
          <a:p>
            <a:pPr marL="0" indent="0">
              <a:buNone/>
            </a:pPr>
            <a:r>
              <a:rPr lang="en-US" sz="2400" dirty="0"/>
              <a:t>	FROM Customer c</a:t>
            </a: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</a:rPr>
              <a:t>	WHERE </a:t>
            </a:r>
            <a:r>
              <a:rPr lang="en-US" sz="2400" dirty="0" err="1">
                <a:solidFill>
                  <a:prstClr val="black"/>
                </a:solidFill>
              </a:rPr>
              <a:t>c.firstName</a:t>
            </a:r>
            <a:r>
              <a:rPr lang="en-US" sz="2400" dirty="0">
                <a:solidFill>
                  <a:prstClr val="black"/>
                </a:solidFill>
              </a:rPr>
              <a:t>='Antonio'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403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JPQL: SELECT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prstClr val="black"/>
                </a:solidFill>
              </a:rPr>
              <a:t>La </a:t>
            </a:r>
            <a:r>
              <a:rPr lang="en-US" dirty="0" err="1">
                <a:solidFill>
                  <a:prstClr val="black"/>
                </a:solidFill>
              </a:rPr>
              <a:t>clausola</a:t>
            </a:r>
            <a:r>
              <a:rPr lang="en-US" dirty="0">
                <a:solidFill>
                  <a:prstClr val="black"/>
                </a:solidFill>
              </a:rPr>
              <a:t> WHERE </a:t>
            </a:r>
            <a:r>
              <a:rPr lang="en-US" dirty="0" err="1">
                <a:solidFill>
                  <a:prstClr val="black"/>
                </a:solidFill>
              </a:rPr>
              <a:t>permette</a:t>
            </a:r>
            <a:r>
              <a:rPr lang="en-US" dirty="0">
                <a:solidFill>
                  <a:prstClr val="black"/>
                </a:solidFill>
              </a:rPr>
              <a:t> di </a:t>
            </a:r>
            <a:r>
              <a:rPr lang="en-US" dirty="0" err="1">
                <a:solidFill>
                  <a:prstClr val="black"/>
                </a:solidFill>
              </a:rPr>
              <a:t>specificare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condizioni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che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permettono</a:t>
            </a:r>
            <a:r>
              <a:rPr lang="en-US" dirty="0">
                <a:solidFill>
                  <a:prstClr val="black"/>
                </a:solidFill>
              </a:rPr>
              <a:t> di </a:t>
            </a:r>
            <a:r>
              <a:rPr lang="en-US" dirty="0" err="1">
                <a:solidFill>
                  <a:prstClr val="black"/>
                </a:solidFill>
              </a:rPr>
              <a:t>inseguire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i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riferimenti</a:t>
            </a:r>
            <a:r>
              <a:rPr lang="en-US" dirty="0">
                <a:solidFill>
                  <a:prstClr val="black"/>
                </a:solidFill>
              </a:rPr>
              <a:t>: </a:t>
            </a:r>
            <a:r>
              <a:rPr lang="en-US" dirty="0" err="1">
                <a:solidFill>
                  <a:prstClr val="black"/>
                </a:solidFill>
              </a:rPr>
              <a:t>si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usa</a:t>
            </a:r>
            <a:r>
              <a:rPr lang="en-US" dirty="0">
                <a:solidFill>
                  <a:prstClr val="black"/>
                </a:solidFill>
              </a:rPr>
              <a:t> una </a:t>
            </a:r>
            <a:r>
              <a:rPr lang="en-US" i="1" dirty="0">
                <a:solidFill>
                  <a:prstClr val="black"/>
                </a:solidFill>
              </a:rPr>
              <a:t>path-expression</a:t>
            </a:r>
            <a:r>
              <a:rPr lang="en-US" dirty="0">
                <a:solidFill>
                  <a:prstClr val="black"/>
                </a:solidFill>
              </a:rPr>
              <a:t> con la </a:t>
            </a:r>
            <a:r>
              <a:rPr lang="en-US" dirty="0" err="1">
                <a:solidFill>
                  <a:prstClr val="black"/>
                </a:solidFill>
              </a:rPr>
              <a:t>tipica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i="1" dirty="0">
                <a:solidFill>
                  <a:prstClr val="black"/>
                </a:solidFill>
              </a:rPr>
              <a:t>dot-notation </a:t>
            </a:r>
            <a:r>
              <a:rPr lang="en-US" dirty="0">
                <a:solidFill>
                  <a:prstClr val="black"/>
                </a:solidFill>
              </a:rPr>
              <a:t>OO</a:t>
            </a:r>
          </a:p>
          <a:p>
            <a:pPr lvl="1"/>
            <a:r>
              <a:rPr lang="en-US" dirty="0" err="1">
                <a:solidFill>
                  <a:prstClr val="black"/>
                </a:solidFill>
              </a:rPr>
              <a:t>questo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elimina</a:t>
            </a:r>
            <a:r>
              <a:rPr lang="en-US" dirty="0">
                <a:solidFill>
                  <a:prstClr val="black"/>
                </a:solidFill>
              </a:rPr>
              <a:t> la </a:t>
            </a:r>
            <a:r>
              <a:rPr lang="en-US" dirty="0" err="1">
                <a:solidFill>
                  <a:prstClr val="black"/>
                </a:solidFill>
              </a:rPr>
              <a:t>necessità</a:t>
            </a:r>
            <a:r>
              <a:rPr lang="en-US" dirty="0">
                <a:solidFill>
                  <a:prstClr val="black"/>
                </a:solidFill>
              </a:rPr>
              <a:t> di </a:t>
            </a:r>
            <a:r>
              <a:rPr lang="en-US" dirty="0" err="1">
                <a:solidFill>
                  <a:prstClr val="black"/>
                </a:solidFill>
              </a:rPr>
              <a:t>usare</a:t>
            </a:r>
            <a:r>
              <a:rPr lang="en-US" dirty="0">
                <a:solidFill>
                  <a:prstClr val="black"/>
                </a:solidFill>
              </a:rPr>
              <a:t> join: </a:t>
            </a:r>
            <a:r>
              <a:rPr lang="en-US" dirty="0" err="1">
                <a:solidFill>
                  <a:prstClr val="black"/>
                </a:solidFill>
              </a:rPr>
              <a:t>lavoriamo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su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entità</a:t>
            </a:r>
            <a:r>
              <a:rPr lang="en-US" dirty="0">
                <a:solidFill>
                  <a:prstClr val="black"/>
                </a:solidFill>
              </a:rPr>
              <a:t> e non </a:t>
            </a:r>
            <a:r>
              <a:rPr lang="en-US" dirty="0" err="1">
                <a:solidFill>
                  <a:prstClr val="black"/>
                </a:solidFill>
              </a:rPr>
              <a:t>su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tabelle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>
                <a:solidFill>
                  <a:prstClr val="black"/>
                </a:solidFill>
              </a:rPr>
              <a:t>JPA traduce le query JPQL in query SQL </a:t>
            </a:r>
            <a:r>
              <a:rPr lang="en-US" dirty="0" err="1">
                <a:solidFill>
                  <a:prstClr val="black"/>
                </a:solidFill>
              </a:rPr>
              <a:t>che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invia</a:t>
            </a:r>
            <a:r>
              <a:rPr lang="en-US" dirty="0">
                <a:solidFill>
                  <a:prstClr val="black"/>
                </a:solidFill>
              </a:rPr>
              <a:t> al DBMS. I join </a:t>
            </a:r>
            <a:r>
              <a:rPr lang="en-US" dirty="0" err="1">
                <a:solidFill>
                  <a:prstClr val="black"/>
                </a:solidFill>
              </a:rPr>
              <a:t>vengono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quindi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effettuati</a:t>
            </a:r>
            <a:r>
              <a:rPr lang="en-US" dirty="0">
                <a:solidFill>
                  <a:prstClr val="black"/>
                </a:solidFill>
              </a:rPr>
              <a:t>, ma </a:t>
            </a:r>
            <a:r>
              <a:rPr lang="en-US" dirty="0" err="1">
                <a:solidFill>
                  <a:prstClr val="black"/>
                </a:solidFill>
              </a:rPr>
              <a:t>sintatticamente</a:t>
            </a:r>
            <a:r>
              <a:rPr lang="en-US" dirty="0">
                <a:solidFill>
                  <a:prstClr val="black"/>
                </a:solidFill>
              </a:rPr>
              <a:t> li </a:t>
            </a:r>
            <a:r>
              <a:rPr lang="en-US" dirty="0" err="1">
                <a:solidFill>
                  <a:prstClr val="black"/>
                </a:solidFill>
              </a:rPr>
              <a:t>eprimiamo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attraverso</a:t>
            </a:r>
            <a:r>
              <a:rPr lang="en-US" dirty="0">
                <a:solidFill>
                  <a:prstClr val="black"/>
                </a:solidFill>
              </a:rPr>
              <a:t> la </a:t>
            </a:r>
            <a:r>
              <a:rPr lang="en-US" dirty="0" err="1">
                <a:solidFill>
                  <a:prstClr val="black"/>
                </a:solidFill>
              </a:rPr>
              <a:t>navigazione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dei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riferimenti</a:t>
            </a:r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sz="2400" dirty="0"/>
              <a:t>	SELECT c</a:t>
            </a:r>
          </a:p>
          <a:p>
            <a:pPr marL="0" indent="0">
              <a:buNone/>
            </a:pPr>
            <a:r>
              <a:rPr lang="en-US" sz="2400" dirty="0"/>
              <a:t>	FROM Customer c</a:t>
            </a: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</a:rPr>
              <a:t>	WHERE </a:t>
            </a:r>
            <a:r>
              <a:rPr lang="en-US" sz="2400" dirty="0" err="1">
                <a:solidFill>
                  <a:prstClr val="black"/>
                </a:solidFill>
              </a:rPr>
              <a:t>c.firstName</a:t>
            </a:r>
            <a:r>
              <a:rPr lang="en-US" sz="2400" dirty="0">
                <a:solidFill>
                  <a:prstClr val="black"/>
                </a:solidFill>
              </a:rPr>
              <a:t>='Antonio' AND </a:t>
            </a:r>
            <a:r>
              <a:rPr lang="en-US" sz="2400" dirty="0" err="1">
                <a:solidFill>
                  <a:prstClr val="black"/>
                </a:solidFill>
              </a:rPr>
              <a:t>c.address.city</a:t>
            </a:r>
            <a:r>
              <a:rPr lang="en-US" sz="2400" dirty="0">
                <a:solidFill>
                  <a:prstClr val="black"/>
                </a:solidFill>
              </a:rPr>
              <a:t>='Roma'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umetto 1 4">
            <a:extLst>
              <a:ext uri="{FF2B5EF4-FFF2-40B4-BE49-F238E27FC236}">
                <a16:creationId xmlns:a16="http://schemas.microsoft.com/office/drawing/2014/main" id="{71B47CF7-CED3-1F49-9B12-2E46549BE720}"/>
              </a:ext>
            </a:extLst>
          </p:cNvPr>
          <p:cNvSpPr/>
          <p:nvPr/>
        </p:nvSpPr>
        <p:spPr>
          <a:xfrm>
            <a:off x="4103915" y="4811484"/>
            <a:ext cx="3200399" cy="544286"/>
          </a:xfrm>
          <a:prstGeom prst="wedgeRectCallout">
            <a:avLst>
              <a:gd name="adj1" fmla="val -28219"/>
              <a:gd name="adj2" fmla="val 131086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Questo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tradurrà</a:t>
            </a:r>
            <a:r>
              <a:rPr lang="en-US" sz="1400" dirty="0">
                <a:solidFill>
                  <a:schemeClr val="tx1"/>
                </a:solidFill>
              </a:rPr>
              <a:t> in un </a:t>
            </a:r>
            <a:r>
              <a:rPr lang="en-US" sz="1400" dirty="0" err="1">
                <a:solidFill>
                  <a:schemeClr val="tx1"/>
                </a:solidFill>
              </a:rPr>
              <a:t>jon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tra</a:t>
            </a:r>
            <a:r>
              <a:rPr lang="en-US" sz="1400" dirty="0">
                <a:solidFill>
                  <a:schemeClr val="tx1"/>
                </a:solidFill>
              </a:rPr>
              <a:t> la </a:t>
            </a:r>
            <a:r>
              <a:rPr lang="en-US" sz="1400" dirty="0" err="1">
                <a:solidFill>
                  <a:schemeClr val="tx1"/>
                </a:solidFill>
              </a:rPr>
              <a:t>tabella</a:t>
            </a:r>
            <a:r>
              <a:rPr lang="en-US" sz="1400" dirty="0">
                <a:solidFill>
                  <a:schemeClr val="tx1"/>
                </a:solidFill>
              </a:rPr>
              <a:t> Customer e la </a:t>
            </a:r>
            <a:r>
              <a:rPr lang="en-US" sz="1400" dirty="0" err="1">
                <a:solidFill>
                  <a:schemeClr val="tx1"/>
                </a:solidFill>
              </a:rPr>
              <a:t>tabella</a:t>
            </a:r>
            <a:r>
              <a:rPr lang="en-US" sz="1400" dirty="0">
                <a:solidFill>
                  <a:schemeClr val="tx1"/>
                </a:solidFill>
              </a:rPr>
              <a:t> Address</a:t>
            </a:r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0747346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JPQL: DELETE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Il </a:t>
            </a:r>
            <a:r>
              <a:rPr lang="en-US" dirty="0" err="1"/>
              <a:t>metodo</a:t>
            </a:r>
            <a:r>
              <a:rPr lang="en-US" dirty="0"/>
              <a:t> remove() </a:t>
            </a:r>
            <a:r>
              <a:rPr lang="en-US" dirty="0" err="1"/>
              <a:t>dell'EntityManager</a:t>
            </a:r>
            <a:r>
              <a:rPr lang="en-US" dirty="0"/>
              <a:t> </a:t>
            </a:r>
            <a:r>
              <a:rPr lang="en-US" dirty="0" err="1"/>
              <a:t>permette</a:t>
            </a:r>
            <a:r>
              <a:rPr lang="en-US" dirty="0"/>
              <a:t> di </a:t>
            </a:r>
            <a:r>
              <a:rPr lang="en-US" dirty="0" err="1"/>
              <a:t>rimuovere</a:t>
            </a:r>
            <a:r>
              <a:rPr lang="en-US" dirty="0"/>
              <a:t> </a:t>
            </a:r>
            <a:r>
              <a:rPr lang="en-US" b="1" dirty="0"/>
              <a:t>una</a:t>
            </a:r>
            <a:r>
              <a:rPr lang="en-US" dirty="0"/>
              <a:t> </a:t>
            </a:r>
            <a:r>
              <a:rPr lang="en-US" dirty="0" err="1"/>
              <a:t>istanza</a:t>
            </a:r>
            <a:r>
              <a:rPr lang="en-US" dirty="0"/>
              <a:t> </a:t>
            </a:r>
          </a:p>
          <a:p>
            <a:r>
              <a:rPr lang="en-US" dirty="0"/>
              <a:t>Per </a:t>
            </a:r>
            <a:r>
              <a:rPr lang="en-US" dirty="0" err="1"/>
              <a:t>rimuove</a:t>
            </a:r>
            <a:r>
              <a:rPr lang="en-US" dirty="0"/>
              <a:t> un </a:t>
            </a:r>
            <a:r>
              <a:rPr lang="en-US" dirty="0" err="1"/>
              <a:t>insieme</a:t>
            </a:r>
            <a:r>
              <a:rPr lang="en-US" dirty="0"/>
              <a:t> di </a:t>
            </a:r>
            <a:r>
              <a:rPr lang="en-US" dirty="0" err="1"/>
              <a:t>entità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soddisfano</a:t>
            </a:r>
            <a:r>
              <a:rPr lang="en-US" dirty="0"/>
              <a:t> una </a:t>
            </a:r>
            <a:r>
              <a:rPr lang="en-US" dirty="0" err="1"/>
              <a:t>condizione</a:t>
            </a:r>
            <a:r>
              <a:rPr lang="en-US" dirty="0"/>
              <a:t> </a:t>
            </a:r>
            <a:r>
              <a:rPr lang="en-US" dirty="0" err="1"/>
              <a:t>conviene</a:t>
            </a:r>
            <a:r>
              <a:rPr lang="en-US" dirty="0"/>
              <a:t>*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l'istruzione</a:t>
            </a:r>
            <a:r>
              <a:rPr lang="en-US" dirty="0"/>
              <a:t> JPQL DELETE</a:t>
            </a:r>
          </a:p>
          <a:p>
            <a:r>
              <a:rPr lang="en-US" dirty="0" err="1"/>
              <a:t>Sintassi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DELETE FROM &lt;</a:t>
            </a:r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entità</a:t>
            </a:r>
            <a:r>
              <a:rPr lang="en-US" dirty="0"/>
              <a:t>&gt; [[AS] alias]</a:t>
            </a:r>
          </a:p>
          <a:p>
            <a:pPr marL="0" indent="0">
              <a:buNone/>
            </a:pPr>
            <a:r>
              <a:rPr lang="en-US" dirty="0"/>
              <a:t>	[WHERE &lt;</a:t>
            </a:r>
            <a:r>
              <a:rPr lang="en-US" dirty="0" err="1"/>
              <a:t>espressione</a:t>
            </a:r>
            <a:r>
              <a:rPr lang="en-US" dirty="0"/>
              <a:t> </a:t>
            </a:r>
            <a:r>
              <a:rPr lang="en-US" dirty="0" err="1"/>
              <a:t>condizionale</a:t>
            </a:r>
            <a:r>
              <a:rPr lang="en-US" dirty="0"/>
              <a:t>&gt;]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* Le </a:t>
            </a:r>
            <a:r>
              <a:rPr lang="en-US" dirty="0" err="1">
                <a:highlight>
                  <a:srgbClr val="FFFF00"/>
                </a:highlight>
              </a:rPr>
              <a:t>operazioni</a:t>
            </a:r>
            <a:r>
              <a:rPr lang="en-US" dirty="0">
                <a:highlight>
                  <a:srgbClr val="FFFF00"/>
                </a:highlight>
              </a:rPr>
              <a:t> di delete </a:t>
            </a:r>
            <a:r>
              <a:rPr lang="en-US" dirty="0" err="1">
                <a:highlight>
                  <a:srgbClr val="FFFF00"/>
                </a:highlight>
              </a:rPr>
              <a:t>su</a:t>
            </a:r>
            <a:r>
              <a:rPr lang="en-US" dirty="0">
                <a:highlight>
                  <a:srgbClr val="FFFF00"/>
                </a:highlight>
              </a:rPr>
              <a:t> un </a:t>
            </a:r>
            <a:r>
              <a:rPr lang="en-US" b="1" dirty="0" err="1">
                <a:highlight>
                  <a:srgbClr val="FFFF00"/>
                </a:highlight>
              </a:rPr>
              <a:t>insieme</a:t>
            </a:r>
            <a:r>
              <a:rPr lang="en-US" b="1" dirty="0">
                <a:highlight>
                  <a:srgbClr val="FFFF00"/>
                </a:highlight>
              </a:rPr>
              <a:t> di </a:t>
            </a:r>
            <a:r>
              <a:rPr lang="en-US" b="1" dirty="0" err="1">
                <a:highlight>
                  <a:srgbClr val="FFFF00"/>
                </a:highlight>
              </a:rPr>
              <a:t>istanze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vanno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fatte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sempre</a:t>
            </a:r>
            <a:r>
              <a:rPr lang="en-US" dirty="0">
                <a:highlight>
                  <a:srgbClr val="FFFF00"/>
                </a:highlight>
              </a:rPr>
              <a:t> con una query JPQL. </a:t>
            </a:r>
            <a:r>
              <a:rPr lang="en-US" dirty="0" err="1">
                <a:highlight>
                  <a:srgbClr val="FFFF00"/>
                </a:highlight>
              </a:rPr>
              <a:t>Eliminare</a:t>
            </a:r>
            <a:r>
              <a:rPr lang="en-US" dirty="0">
                <a:highlight>
                  <a:srgbClr val="FFFF00"/>
                </a:highlight>
              </a:rPr>
              <a:t> un </a:t>
            </a:r>
            <a:r>
              <a:rPr lang="en-US" dirty="0" err="1">
                <a:highlight>
                  <a:srgbClr val="FFFF00"/>
                </a:highlight>
              </a:rPr>
              <a:t>insieme</a:t>
            </a:r>
            <a:r>
              <a:rPr lang="en-US" dirty="0">
                <a:highlight>
                  <a:srgbClr val="FFFF00"/>
                </a:highlight>
              </a:rPr>
              <a:t> di </a:t>
            </a:r>
            <a:r>
              <a:rPr lang="en-US" dirty="0" err="1">
                <a:highlight>
                  <a:srgbClr val="FFFF00"/>
                </a:highlight>
              </a:rPr>
              <a:t>istanze</a:t>
            </a:r>
            <a:r>
              <a:rPr lang="en-US" dirty="0">
                <a:highlight>
                  <a:srgbClr val="FFFF00"/>
                </a:highlight>
              </a:rPr>
              <a:t> in </a:t>
            </a:r>
            <a:r>
              <a:rPr lang="en-US" dirty="0" err="1">
                <a:highlight>
                  <a:srgbClr val="FFFF00"/>
                </a:highlight>
              </a:rPr>
              <a:t>maniera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programmatica</a:t>
            </a:r>
            <a:r>
              <a:rPr lang="en-US" dirty="0">
                <a:highlight>
                  <a:srgbClr val="FFFF00"/>
                </a:highlight>
              </a:rPr>
              <a:t> (es. </a:t>
            </a:r>
            <a:r>
              <a:rPr lang="en-US" dirty="0" err="1">
                <a:highlight>
                  <a:srgbClr val="FFFF00"/>
                </a:highlight>
              </a:rPr>
              <a:t>Ciclo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sulle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istanze</a:t>
            </a:r>
            <a:r>
              <a:rPr lang="en-US" dirty="0">
                <a:highlight>
                  <a:srgbClr val="FFFF00"/>
                </a:highlight>
              </a:rPr>
              <a:t> e </a:t>
            </a:r>
            <a:r>
              <a:rPr lang="en-US" dirty="0" err="1">
                <a:highlight>
                  <a:srgbClr val="FFFF00"/>
                </a:highlight>
              </a:rPr>
              <a:t>invoco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il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metodo</a:t>
            </a:r>
            <a:r>
              <a:rPr lang="en-US" dirty="0">
                <a:highlight>
                  <a:srgbClr val="FFFF00"/>
                </a:highlight>
              </a:rPr>
              <a:t> remove() </a:t>
            </a:r>
            <a:r>
              <a:rPr lang="en-US" dirty="0" err="1">
                <a:highlight>
                  <a:srgbClr val="FFFF00"/>
                </a:highlight>
              </a:rPr>
              <a:t>su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ciascuna</a:t>
            </a:r>
            <a:r>
              <a:rPr lang="en-US" dirty="0">
                <a:highlight>
                  <a:srgbClr val="FFFF00"/>
                </a:highlight>
              </a:rPr>
              <a:t>) </a:t>
            </a:r>
            <a:r>
              <a:rPr lang="en-US" dirty="0" err="1">
                <a:highlight>
                  <a:srgbClr val="FFFF00"/>
                </a:highlight>
              </a:rPr>
              <a:t>è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b="1" dirty="0">
                <a:highlight>
                  <a:srgbClr val="FFFF00"/>
                </a:highlight>
              </a:rPr>
              <a:t>molto </a:t>
            </a:r>
            <a:r>
              <a:rPr lang="en-US" b="1" dirty="0" err="1">
                <a:highlight>
                  <a:srgbClr val="FFFF00"/>
                </a:highlight>
              </a:rPr>
              <a:t>inefficiente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58158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Anatomia</a:t>
            </a:r>
            <a:r>
              <a:rPr lang="en-US"/>
              <a:t> </a:t>
            </a:r>
            <a:br>
              <a:rPr lang="en-US"/>
            </a:br>
            <a:r>
              <a:rPr lang="en-US"/>
              <a:t>di un </a:t>
            </a:r>
            <a:r>
              <a:rPr lang="en-US" err="1"/>
              <a:t>sistema</a:t>
            </a:r>
            <a:r>
              <a:rPr lang="en-US"/>
              <a:t> </a:t>
            </a:r>
            <a:r>
              <a:rPr lang="en-US" err="1"/>
              <a:t>informativo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Web</a:t>
            </a:r>
          </a:p>
        </p:txBody>
      </p:sp>
      <p:sp>
        <p:nvSpPr>
          <p:cNvPr id="5" name="Rettangolo 4"/>
          <p:cNvSpPr/>
          <p:nvPr/>
        </p:nvSpPr>
        <p:spPr>
          <a:xfrm>
            <a:off x="2642315" y="1669925"/>
            <a:ext cx="1235146" cy="834963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Browser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(Firefox, Chrome,…) </a:t>
            </a:r>
          </a:p>
        </p:txBody>
      </p:sp>
      <p:sp>
        <p:nvSpPr>
          <p:cNvPr id="6" name="Rettangolo 5"/>
          <p:cNvSpPr/>
          <p:nvPr/>
        </p:nvSpPr>
        <p:spPr>
          <a:xfrm>
            <a:off x="6926375" y="1669925"/>
            <a:ext cx="1235146" cy="834963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Site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" name="Fumetto 4 6"/>
          <p:cNvSpPr/>
          <p:nvPr/>
        </p:nvSpPr>
        <p:spPr>
          <a:xfrm>
            <a:off x="4520525" y="1792143"/>
            <a:ext cx="1684939" cy="574037"/>
          </a:xfrm>
          <a:prstGeom prst="cloudCallout">
            <a:avLst>
              <a:gd name="adj1" fmla="val -22824"/>
              <a:gd name="adj2" fmla="val 37187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internet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114272" y="1739958"/>
            <a:ext cx="25280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30.000 mt</a:t>
            </a:r>
          </a:p>
          <a:p>
            <a:r>
              <a:rPr lang="en-US" dirty="0" err="1"/>
              <a:t>Architettura</a:t>
            </a:r>
            <a:r>
              <a:rPr lang="en-US" dirty="0"/>
              <a:t> client server</a:t>
            </a:r>
          </a:p>
        </p:txBody>
      </p:sp>
      <p:cxnSp>
        <p:nvCxnSpPr>
          <p:cNvPr id="10" name="Connettore 2 9"/>
          <p:cNvCxnSpPr>
            <a:stCxn id="5" idx="3"/>
            <a:endCxn id="7" idx="0"/>
          </p:cNvCxnSpPr>
          <p:nvPr/>
        </p:nvCxnSpPr>
        <p:spPr>
          <a:xfrm flipV="1">
            <a:off x="3877461" y="2079162"/>
            <a:ext cx="648290" cy="82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stCxn id="7" idx="2"/>
            <a:endCxn id="6" idx="1"/>
          </p:cNvCxnSpPr>
          <p:nvPr/>
        </p:nvCxnSpPr>
        <p:spPr>
          <a:xfrm>
            <a:off x="6204060" y="2079162"/>
            <a:ext cx="722315" cy="82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144900" y="2622948"/>
            <a:ext cx="18735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15.000 mt</a:t>
            </a:r>
          </a:p>
          <a:p>
            <a:r>
              <a:rPr lang="en-US" dirty="0" err="1"/>
              <a:t>HTTP+URI+Cookie</a:t>
            </a:r>
            <a:endParaRPr lang="en-US" dirty="0"/>
          </a:p>
        </p:txBody>
      </p:sp>
      <p:sp>
        <p:nvSpPr>
          <p:cNvPr id="17" name="Rettangolo 16"/>
          <p:cNvSpPr/>
          <p:nvPr/>
        </p:nvSpPr>
        <p:spPr>
          <a:xfrm>
            <a:off x="144900" y="3193145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/>
              <a:t>3.000 </a:t>
            </a:r>
            <a:r>
              <a:rPr lang="en-US" sz="1400" err="1"/>
              <a:t>mt</a:t>
            </a:r>
            <a:endParaRPr lang="en-US" sz="1400"/>
          </a:p>
          <a:p>
            <a:r>
              <a:rPr lang="en-US"/>
              <a:t>HTML+CSS</a:t>
            </a:r>
          </a:p>
        </p:txBody>
      </p:sp>
      <p:sp>
        <p:nvSpPr>
          <p:cNvPr id="18" name="Rettangolo 17"/>
          <p:cNvSpPr/>
          <p:nvPr/>
        </p:nvSpPr>
        <p:spPr>
          <a:xfrm>
            <a:off x="114272" y="3908635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/>
              <a:t>1.500 </a:t>
            </a:r>
            <a:r>
              <a:rPr lang="en-US" sz="1400" err="1"/>
              <a:t>mt</a:t>
            </a:r>
            <a:endParaRPr lang="en-US" sz="1400"/>
          </a:p>
          <a:p>
            <a:r>
              <a:rPr lang="en-US" err="1"/>
              <a:t>Architettura</a:t>
            </a:r>
            <a:r>
              <a:rPr lang="en-US"/>
              <a:t> 3-tier</a:t>
            </a:r>
          </a:p>
        </p:txBody>
      </p:sp>
      <p:sp>
        <p:nvSpPr>
          <p:cNvPr id="19" name="Rettangolo 18"/>
          <p:cNvSpPr/>
          <p:nvPr/>
        </p:nvSpPr>
        <p:spPr>
          <a:xfrm>
            <a:off x="144900" y="5112404"/>
            <a:ext cx="4572000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100 mt</a:t>
            </a:r>
          </a:p>
          <a:p>
            <a:r>
              <a:rPr lang="en-US" dirty="0"/>
              <a:t>Model-View-Controller</a:t>
            </a:r>
          </a:p>
          <a:p>
            <a:r>
              <a:rPr lang="en-US" dirty="0"/>
              <a:t>REST</a:t>
            </a:r>
          </a:p>
          <a:p>
            <a:r>
              <a:rPr lang="en-US" dirty="0">
                <a:solidFill>
                  <a:srgbClr val="FF0000"/>
                </a:solidFill>
              </a:rPr>
              <a:t>CRUD</a:t>
            </a:r>
          </a:p>
          <a:p>
            <a:r>
              <a:rPr lang="en-US" dirty="0">
                <a:solidFill>
                  <a:srgbClr val="FF0000"/>
                </a:solidFill>
              </a:rPr>
              <a:t>ORM</a:t>
            </a:r>
          </a:p>
        </p:txBody>
      </p:sp>
      <p:cxnSp>
        <p:nvCxnSpPr>
          <p:cNvPr id="21" name="Connettore 2 20"/>
          <p:cNvCxnSpPr>
            <a:stCxn id="16" idx="3"/>
          </p:cNvCxnSpPr>
          <p:nvPr/>
        </p:nvCxnSpPr>
        <p:spPr>
          <a:xfrm flipV="1">
            <a:off x="2018430" y="2087407"/>
            <a:ext cx="2104530" cy="827929"/>
          </a:xfrm>
          <a:prstGeom prst="bentConnector3">
            <a:avLst>
              <a:gd name="adj1" fmla="val 99876"/>
            </a:avLst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taglia singolo angolo rettangolo 25"/>
          <p:cNvSpPr/>
          <p:nvPr/>
        </p:nvSpPr>
        <p:spPr>
          <a:xfrm>
            <a:off x="1899060" y="3410857"/>
            <a:ext cx="780143" cy="915068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HTML</a:t>
            </a:r>
          </a:p>
        </p:txBody>
      </p:sp>
      <p:sp>
        <p:nvSpPr>
          <p:cNvPr id="27" name="Ritaglia singolo angolo rettangolo 26"/>
          <p:cNvSpPr/>
          <p:nvPr/>
        </p:nvSpPr>
        <p:spPr>
          <a:xfrm>
            <a:off x="2519977" y="3712681"/>
            <a:ext cx="780143" cy="915068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CSS</a:t>
            </a:r>
          </a:p>
        </p:txBody>
      </p:sp>
      <p:sp>
        <p:nvSpPr>
          <p:cNvPr id="28" name="Rettangolo 27"/>
          <p:cNvSpPr/>
          <p:nvPr/>
        </p:nvSpPr>
        <p:spPr>
          <a:xfrm>
            <a:off x="3869837" y="3145775"/>
            <a:ext cx="1517788" cy="834963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Web Server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(</a:t>
            </a:r>
            <a:r>
              <a:rPr lang="en-US" sz="1400" err="1">
                <a:solidFill>
                  <a:schemeClr val="tx1"/>
                </a:solidFill>
              </a:rPr>
              <a:t>Apache,MSIIS</a:t>
            </a:r>
            <a:r>
              <a:rPr lang="en-US" sz="1400">
                <a:solidFill>
                  <a:schemeClr val="tx1"/>
                </a:solidFill>
              </a:rPr>
              <a:t>, …) </a:t>
            </a:r>
          </a:p>
        </p:txBody>
      </p:sp>
      <p:sp>
        <p:nvSpPr>
          <p:cNvPr id="29" name="Rettangolo 28"/>
          <p:cNvSpPr/>
          <p:nvPr/>
        </p:nvSpPr>
        <p:spPr>
          <a:xfrm>
            <a:off x="5685169" y="3145775"/>
            <a:ext cx="1517788" cy="834963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AppServer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1400">
                <a:solidFill>
                  <a:schemeClr val="tx1"/>
                </a:solidFill>
              </a:rPr>
              <a:t>(</a:t>
            </a:r>
            <a:r>
              <a:rPr lang="en-US" sz="1400" err="1">
                <a:solidFill>
                  <a:schemeClr val="tx1"/>
                </a:solidFill>
              </a:rPr>
              <a:t>JBoss</a:t>
            </a:r>
            <a:r>
              <a:rPr lang="en-US" sz="1400">
                <a:solidFill>
                  <a:schemeClr val="tx1"/>
                </a:solidFill>
              </a:rPr>
              <a:t>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 err="1">
                <a:solidFill>
                  <a:schemeClr val="tx1"/>
                </a:solidFill>
              </a:rPr>
              <a:t>GlassFish</a:t>
            </a:r>
            <a:r>
              <a:rPr lang="en-US" sz="1400">
                <a:solidFill>
                  <a:schemeClr val="tx1"/>
                </a:solidFill>
              </a:rPr>
              <a:t>, …) </a:t>
            </a:r>
          </a:p>
        </p:txBody>
      </p:sp>
      <p:sp>
        <p:nvSpPr>
          <p:cNvPr id="30" name="Rettangolo 29"/>
          <p:cNvSpPr/>
          <p:nvPr/>
        </p:nvSpPr>
        <p:spPr>
          <a:xfrm>
            <a:off x="7464215" y="3160093"/>
            <a:ext cx="1517788" cy="834963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DBMS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(</a:t>
            </a:r>
            <a:r>
              <a:rPr lang="en-US" sz="1400" err="1">
                <a:solidFill>
                  <a:schemeClr val="tx1"/>
                </a:solidFill>
              </a:rPr>
              <a:t>Postgres</a:t>
            </a:r>
            <a:r>
              <a:rPr lang="en-US" sz="1400">
                <a:solidFill>
                  <a:schemeClr val="tx1"/>
                </a:solidFill>
              </a:rPr>
              <a:t>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MySQL, …) </a:t>
            </a:r>
          </a:p>
        </p:txBody>
      </p:sp>
      <p:sp>
        <p:nvSpPr>
          <p:cNvPr id="31" name="CasellaDiTesto 30"/>
          <p:cNvSpPr txBox="1"/>
          <p:nvPr/>
        </p:nvSpPr>
        <p:spPr>
          <a:xfrm>
            <a:off x="3742836" y="392677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Presentation Tier</a:t>
            </a:r>
          </a:p>
        </p:txBody>
      </p:sp>
      <p:sp>
        <p:nvSpPr>
          <p:cNvPr id="32" name="CasellaDiTesto 31"/>
          <p:cNvSpPr txBox="1"/>
          <p:nvPr/>
        </p:nvSpPr>
        <p:spPr>
          <a:xfrm>
            <a:off x="5899581" y="3910086"/>
            <a:ext cx="107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Logic Tier</a:t>
            </a:r>
          </a:p>
        </p:txBody>
      </p:sp>
      <p:sp>
        <p:nvSpPr>
          <p:cNvPr id="33" name="CasellaDiTesto 32"/>
          <p:cNvSpPr txBox="1"/>
          <p:nvPr/>
        </p:nvSpPr>
        <p:spPr>
          <a:xfrm>
            <a:off x="7322650" y="3919969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Persistence Tier</a:t>
            </a:r>
          </a:p>
        </p:txBody>
      </p:sp>
      <p:cxnSp>
        <p:nvCxnSpPr>
          <p:cNvPr id="34" name="Connettore 2 33"/>
          <p:cNvCxnSpPr>
            <a:stCxn id="28" idx="3"/>
            <a:endCxn id="29" idx="1"/>
          </p:cNvCxnSpPr>
          <p:nvPr/>
        </p:nvCxnSpPr>
        <p:spPr>
          <a:xfrm>
            <a:off x="5387625" y="3563257"/>
            <a:ext cx="29754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stCxn id="29" idx="3"/>
            <a:endCxn id="30" idx="1"/>
          </p:cNvCxnSpPr>
          <p:nvPr/>
        </p:nvCxnSpPr>
        <p:spPr>
          <a:xfrm>
            <a:off x="7202957" y="3563257"/>
            <a:ext cx="261258" cy="1431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1 42"/>
          <p:cNvCxnSpPr/>
          <p:nvPr/>
        </p:nvCxnSpPr>
        <p:spPr>
          <a:xfrm flipH="1">
            <a:off x="3869837" y="2504888"/>
            <a:ext cx="3056538" cy="64088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8161521" y="2504888"/>
            <a:ext cx="820482" cy="64088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ttangolo 47"/>
          <p:cNvSpPr/>
          <p:nvPr/>
        </p:nvSpPr>
        <p:spPr>
          <a:xfrm>
            <a:off x="4309725" y="5515225"/>
            <a:ext cx="1211616" cy="538254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Rettangolo 48"/>
          <p:cNvSpPr/>
          <p:nvPr/>
        </p:nvSpPr>
        <p:spPr>
          <a:xfrm>
            <a:off x="5858861" y="4920262"/>
            <a:ext cx="1211616" cy="538254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Controller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50" name="Rettangolo 49"/>
          <p:cNvSpPr/>
          <p:nvPr/>
        </p:nvSpPr>
        <p:spPr>
          <a:xfrm>
            <a:off x="7561634" y="5502093"/>
            <a:ext cx="1211616" cy="538254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View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51" name="Connettore 1 50"/>
          <p:cNvCxnSpPr/>
          <p:nvPr/>
        </p:nvCxnSpPr>
        <p:spPr>
          <a:xfrm flipH="1">
            <a:off x="4122960" y="3995056"/>
            <a:ext cx="1562209" cy="128563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1 53"/>
          <p:cNvCxnSpPr/>
          <p:nvPr/>
        </p:nvCxnSpPr>
        <p:spPr>
          <a:xfrm>
            <a:off x="7202957" y="3980738"/>
            <a:ext cx="1570293" cy="129995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/>
          <p:nvPr/>
        </p:nvCxnSpPr>
        <p:spPr>
          <a:xfrm>
            <a:off x="1552268" y="2622948"/>
            <a:ext cx="7429735" cy="0"/>
          </a:xfrm>
          <a:prstGeom prst="line">
            <a:avLst/>
          </a:prstGeom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1 60"/>
          <p:cNvCxnSpPr/>
          <p:nvPr/>
        </p:nvCxnSpPr>
        <p:spPr>
          <a:xfrm>
            <a:off x="1619709" y="4729349"/>
            <a:ext cx="7429735" cy="0"/>
          </a:xfrm>
          <a:prstGeom prst="line">
            <a:avLst/>
          </a:prstGeom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4 64"/>
          <p:cNvCxnSpPr>
            <a:endCxn id="49" idx="1"/>
          </p:cNvCxnSpPr>
          <p:nvPr/>
        </p:nvCxnSpPr>
        <p:spPr>
          <a:xfrm flipV="1">
            <a:off x="4686272" y="5189389"/>
            <a:ext cx="1172589" cy="269129"/>
          </a:xfrm>
          <a:prstGeom prst="bentConnector3">
            <a:avLst>
              <a:gd name="adj1" fmla="val 104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4 67"/>
          <p:cNvCxnSpPr>
            <a:endCxn id="49" idx="3"/>
          </p:cNvCxnSpPr>
          <p:nvPr/>
        </p:nvCxnSpPr>
        <p:spPr>
          <a:xfrm rot="10800000">
            <a:off x="7070478" y="5189390"/>
            <a:ext cx="1297207" cy="269127"/>
          </a:xfrm>
          <a:prstGeom prst="bentConnector3">
            <a:avLst>
              <a:gd name="adj1" fmla="val 172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1 74"/>
          <p:cNvCxnSpPr>
            <a:stCxn id="48" idx="3"/>
            <a:endCxn id="50" idx="1"/>
          </p:cNvCxnSpPr>
          <p:nvPr/>
        </p:nvCxnSpPr>
        <p:spPr>
          <a:xfrm flipV="1">
            <a:off x="5521341" y="5771220"/>
            <a:ext cx="2040293" cy="131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ttangolo 79"/>
          <p:cNvSpPr/>
          <p:nvPr/>
        </p:nvSpPr>
        <p:spPr>
          <a:xfrm>
            <a:off x="3489000" y="6202717"/>
            <a:ext cx="1211616" cy="538254"/>
          </a:xfrm>
          <a:prstGeom prst="rect">
            <a:avLst/>
          </a:prstGeom>
          <a:solidFill>
            <a:srgbClr val="FF0000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CRUD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1" name="Rettangolo 80"/>
          <p:cNvSpPr/>
          <p:nvPr/>
        </p:nvSpPr>
        <p:spPr>
          <a:xfrm>
            <a:off x="4781817" y="6202717"/>
            <a:ext cx="1211616" cy="538254"/>
          </a:xfrm>
          <a:prstGeom prst="rect">
            <a:avLst/>
          </a:prstGeom>
          <a:solidFill>
            <a:srgbClr val="FF0000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ORM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4" name="CasellaDiTesto 83"/>
          <p:cNvSpPr txBox="1"/>
          <p:nvPr/>
        </p:nvSpPr>
        <p:spPr>
          <a:xfrm>
            <a:off x="0" y="6447170"/>
            <a:ext cx="34090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700" err="1"/>
              <a:t>Tratto</a:t>
            </a:r>
            <a:r>
              <a:rPr lang="en-US" sz="700"/>
              <a:t> da: David Patterson, Armando Fox</a:t>
            </a:r>
            <a:br>
              <a:rPr lang="en-US" sz="700"/>
            </a:br>
            <a:r>
              <a:rPr lang="en-US" sz="700" i="1"/>
              <a:t>Engineering Long-Lasting Software: An Agile Approach Using </a:t>
            </a:r>
            <a:r>
              <a:rPr lang="en-US" sz="700" i="1" err="1"/>
              <a:t>SaaS</a:t>
            </a:r>
            <a:r>
              <a:rPr lang="en-US" sz="700" i="1"/>
              <a:t> and Cloud Computing</a:t>
            </a:r>
          </a:p>
          <a:p>
            <a:endParaRPr lang="en-US" sz="700"/>
          </a:p>
        </p:txBody>
      </p:sp>
      <p:sp>
        <p:nvSpPr>
          <p:cNvPr id="39" name="Fumetto 4 38"/>
          <p:cNvSpPr/>
          <p:nvPr/>
        </p:nvSpPr>
        <p:spPr>
          <a:xfrm>
            <a:off x="3274719" y="2622948"/>
            <a:ext cx="5894499" cy="2106401"/>
          </a:xfrm>
          <a:prstGeom prst="cloudCallout">
            <a:avLst>
              <a:gd name="adj1" fmla="val -22824"/>
              <a:gd name="adj2" fmla="val 37187"/>
            </a:avLst>
          </a:prstGeom>
          <a:solidFill>
            <a:schemeClr val="bg2"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623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Entity: </a:t>
            </a:r>
            <a:r>
              <a:rPr lang="en-US" err="1"/>
              <a:t>restrizioni</a:t>
            </a:r>
            <a:r>
              <a:rPr lang="en-US"/>
              <a:t> </a:t>
            </a:r>
            <a:r>
              <a:rPr lang="en-US" err="1"/>
              <a:t>sul</a:t>
            </a:r>
            <a:r>
              <a:rPr lang="en-US"/>
              <a:t> </a:t>
            </a:r>
            <a:r>
              <a:rPr lang="en-US" err="1"/>
              <a:t>codice</a:t>
            </a:r>
            <a:r>
              <a:rPr lang="en-US"/>
              <a:t> Java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7208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err="1"/>
              <a:t>Entità</a:t>
            </a:r>
            <a:endParaRPr lang="en-US" dirty="0"/>
          </a:p>
          <a:p>
            <a:pPr lvl="1"/>
            <a:r>
              <a:rPr lang="en-US" dirty="0"/>
              <a:t>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avere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costruttore</a:t>
            </a:r>
            <a:r>
              <a:rPr lang="en-US" dirty="0"/>
              <a:t> no-</a:t>
            </a:r>
            <a:r>
              <a:rPr lang="en-US" dirty="0" err="1"/>
              <a:t>arg</a:t>
            </a:r>
            <a:r>
              <a:rPr lang="en-US" dirty="0"/>
              <a:t> </a:t>
            </a:r>
            <a:r>
              <a:rPr lang="en-US" dirty="0" err="1"/>
              <a:t>publico</a:t>
            </a:r>
            <a:r>
              <a:rPr lang="en-US" dirty="0"/>
              <a:t> (o protected) e </a:t>
            </a:r>
            <a:r>
              <a:rPr lang="en-US" dirty="0" err="1"/>
              <a:t>può</a:t>
            </a:r>
            <a:r>
              <a:rPr lang="en-US" dirty="0"/>
              <a:t>  </a:t>
            </a:r>
            <a:r>
              <a:rPr lang="en-US" dirty="0" err="1"/>
              <a:t>avere</a:t>
            </a:r>
            <a:r>
              <a:rPr lang="en-US" dirty="0"/>
              <a:t> 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costruttori</a:t>
            </a:r>
            <a:endParaRPr lang="en-US" dirty="0"/>
          </a:p>
          <a:p>
            <a:pPr lvl="1"/>
            <a:r>
              <a:rPr lang="en-US" dirty="0"/>
              <a:t>La </a:t>
            </a:r>
            <a:r>
              <a:rPr lang="en-US" dirty="0" err="1"/>
              <a:t>classe</a:t>
            </a:r>
            <a:r>
              <a:rPr lang="en-US" dirty="0"/>
              <a:t> non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dichiarata</a:t>
            </a:r>
            <a:r>
              <a:rPr lang="en-US" dirty="0"/>
              <a:t> final, e non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avere</a:t>
            </a:r>
            <a:r>
              <a:rPr lang="en-US" dirty="0"/>
              <a:t> </a:t>
            </a:r>
            <a:r>
              <a:rPr lang="en-US" dirty="0" err="1"/>
              <a:t>metodi</a:t>
            </a:r>
            <a:r>
              <a:rPr lang="en-US" dirty="0"/>
              <a:t> final</a:t>
            </a:r>
          </a:p>
          <a:p>
            <a:r>
              <a:rPr lang="en-US" dirty="0" err="1"/>
              <a:t>Attributi</a:t>
            </a:r>
            <a:endParaRPr lang="en-US" dirty="0"/>
          </a:p>
          <a:p>
            <a:pPr lvl="1"/>
            <a:r>
              <a:rPr lang="en-US" dirty="0"/>
              <a:t>Tipi </a:t>
            </a:r>
            <a:r>
              <a:rPr lang="en-US" dirty="0" err="1"/>
              <a:t>primitivi</a:t>
            </a:r>
            <a:r>
              <a:rPr lang="en-US" dirty="0"/>
              <a:t>, </a:t>
            </a:r>
            <a:r>
              <a:rPr lang="en-US" dirty="0" err="1"/>
              <a:t>classi</a:t>
            </a:r>
            <a:r>
              <a:rPr lang="en-US" dirty="0"/>
              <a:t> wrapper, </a:t>
            </a:r>
            <a:r>
              <a:rPr lang="en-US" dirty="0" err="1"/>
              <a:t>java.lang.String</a:t>
            </a:r>
            <a:r>
              <a:rPr lang="en-US" dirty="0"/>
              <a:t>, </a:t>
            </a:r>
            <a:r>
              <a:rPr lang="en-US" dirty="0" err="1"/>
              <a:t>java.time</a:t>
            </a:r>
            <a:r>
              <a:rPr lang="en-US" dirty="0"/>
              <a:t> (</a:t>
            </a:r>
            <a:r>
              <a:rPr lang="en-US" dirty="0" err="1"/>
              <a:t>vediamo</a:t>
            </a:r>
            <a:r>
              <a:rPr lang="en-US" dirty="0"/>
              <a:t> </a:t>
            </a:r>
            <a:r>
              <a:rPr lang="en-US" dirty="0" err="1"/>
              <a:t>oltre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Metodi</a:t>
            </a:r>
            <a:r>
              <a:rPr lang="en-US" dirty="0"/>
              <a:t> getter e setter</a:t>
            </a:r>
          </a:p>
        </p:txBody>
      </p:sp>
    </p:spTree>
    <p:extLst>
      <p:ext uri="{BB962C8B-B14F-4D97-AF65-F5344CB8AC3E}">
        <p14:creationId xmlns:p14="http://schemas.microsoft.com/office/powerpoint/2010/main" val="327742760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JPQL: DELETE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Esempio</a:t>
            </a:r>
            <a:r>
              <a:rPr lang="en-US"/>
              <a:t>:</a:t>
            </a:r>
          </a:p>
          <a:p>
            <a:pPr marL="0" indent="0">
              <a:buNone/>
            </a:pPr>
            <a:r>
              <a:rPr lang="en-US"/>
              <a:t>	DELETE FROM Customer c</a:t>
            </a:r>
          </a:p>
          <a:p>
            <a:pPr marL="0" indent="0">
              <a:buNone/>
            </a:pPr>
            <a:r>
              <a:rPr lang="en-US"/>
              <a:t>	WHERE </a:t>
            </a:r>
            <a:r>
              <a:rPr lang="en-US" err="1"/>
              <a:t>c.address.city</a:t>
            </a:r>
            <a:r>
              <a:rPr lang="en-US"/>
              <a:t> = '</a:t>
            </a:r>
            <a:r>
              <a:rPr lang="en-US" err="1"/>
              <a:t>Genova</a:t>
            </a:r>
            <a:r>
              <a:rPr lang="en-US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04827419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JPQL: UPDATE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Analogamente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possibile</a:t>
            </a:r>
            <a:r>
              <a:rPr lang="en-US" dirty="0"/>
              <a:t> fare aggiornamenti con </a:t>
            </a:r>
            <a:r>
              <a:rPr lang="en-US" dirty="0" err="1"/>
              <a:t>l'istruzione</a:t>
            </a:r>
            <a:r>
              <a:rPr lang="en-US" dirty="0"/>
              <a:t> JPQL UPDATE</a:t>
            </a:r>
          </a:p>
          <a:p>
            <a:r>
              <a:rPr lang="en-US" dirty="0" err="1"/>
              <a:t>Sintassi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UPDATE &lt;</a:t>
            </a:r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entità</a:t>
            </a:r>
            <a:r>
              <a:rPr lang="en-US" dirty="0"/>
              <a:t>&gt; [[AS] alias]</a:t>
            </a:r>
          </a:p>
          <a:p>
            <a:pPr marL="0" indent="0">
              <a:buNone/>
            </a:pPr>
            <a:r>
              <a:rPr lang="en-US" dirty="0"/>
              <a:t>	SET &lt;update&gt; {,&lt;update&gt;}		</a:t>
            </a:r>
          </a:p>
          <a:p>
            <a:pPr marL="0" indent="0">
              <a:buNone/>
            </a:pPr>
            <a:r>
              <a:rPr lang="en-US" dirty="0"/>
              <a:t>	[WHERE &lt;</a:t>
            </a:r>
            <a:r>
              <a:rPr lang="en-US" dirty="0" err="1"/>
              <a:t>espressione</a:t>
            </a:r>
            <a:r>
              <a:rPr lang="en-US" dirty="0"/>
              <a:t> </a:t>
            </a:r>
            <a:r>
              <a:rPr lang="en-US" dirty="0" err="1"/>
              <a:t>condizionale</a:t>
            </a:r>
            <a:r>
              <a:rPr lang="en-US" dirty="0"/>
              <a:t>&gt;]</a:t>
            </a:r>
          </a:p>
          <a:p>
            <a:r>
              <a:rPr lang="en-US" dirty="0" err="1"/>
              <a:t>Esempio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UPDATE Product p</a:t>
            </a:r>
          </a:p>
          <a:p>
            <a:pPr marL="0" indent="0">
              <a:buNone/>
            </a:pPr>
            <a:r>
              <a:rPr lang="en-US" dirty="0"/>
              <a:t>	SET </a:t>
            </a:r>
            <a:r>
              <a:rPr lang="en-US" dirty="0" err="1"/>
              <a:t>p.price</a:t>
            </a:r>
            <a:r>
              <a:rPr lang="en-US" dirty="0"/>
              <a:t> = </a:t>
            </a:r>
            <a:r>
              <a:rPr lang="en-US" dirty="0" err="1"/>
              <a:t>p.price</a:t>
            </a:r>
            <a:r>
              <a:rPr lang="en-US" dirty="0"/>
              <a:t> - 1</a:t>
            </a:r>
          </a:p>
          <a:p>
            <a:pPr marL="0" indent="0">
              <a:buNone/>
            </a:pPr>
            <a:r>
              <a:rPr lang="en-US" dirty="0"/>
              <a:t>	WHERE </a:t>
            </a:r>
            <a:r>
              <a:rPr lang="en-US" dirty="0" err="1"/>
              <a:t>p.price</a:t>
            </a:r>
            <a:r>
              <a:rPr lang="en-US" dirty="0"/>
              <a:t> &gt; 30</a:t>
            </a:r>
          </a:p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dirty="0" err="1">
                <a:highlight>
                  <a:srgbClr val="FFFF00"/>
                </a:highlight>
              </a:rPr>
              <a:t>Anche</a:t>
            </a:r>
            <a:r>
              <a:rPr lang="en-US" dirty="0">
                <a:highlight>
                  <a:srgbClr val="FFFF00"/>
                </a:highlight>
              </a:rPr>
              <a:t> in </a:t>
            </a:r>
            <a:r>
              <a:rPr lang="en-US" dirty="0" err="1">
                <a:highlight>
                  <a:srgbClr val="FFFF00"/>
                </a:highlight>
              </a:rPr>
              <a:t>questo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caso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operazioni</a:t>
            </a:r>
            <a:r>
              <a:rPr lang="en-US" dirty="0">
                <a:highlight>
                  <a:srgbClr val="FFFF00"/>
                </a:highlight>
              </a:rPr>
              <a:t> di update </a:t>
            </a:r>
            <a:r>
              <a:rPr lang="en-US" dirty="0" err="1">
                <a:highlight>
                  <a:srgbClr val="FFFF00"/>
                </a:highlight>
              </a:rPr>
              <a:t>su</a:t>
            </a:r>
            <a:r>
              <a:rPr lang="en-US" dirty="0">
                <a:highlight>
                  <a:srgbClr val="FFFF00"/>
                </a:highlight>
              </a:rPr>
              <a:t> un </a:t>
            </a:r>
            <a:r>
              <a:rPr lang="en-US" b="1" dirty="0" err="1">
                <a:highlight>
                  <a:srgbClr val="FFFF00"/>
                </a:highlight>
              </a:rPr>
              <a:t>insieme</a:t>
            </a:r>
            <a:r>
              <a:rPr lang="en-US" b="1" dirty="0">
                <a:highlight>
                  <a:srgbClr val="FFFF00"/>
                </a:highlight>
              </a:rPr>
              <a:t> di </a:t>
            </a:r>
            <a:r>
              <a:rPr lang="en-US" b="1" dirty="0" err="1">
                <a:highlight>
                  <a:srgbClr val="FFFF00"/>
                </a:highlight>
              </a:rPr>
              <a:t>istanze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vanno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fatte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sempre</a:t>
            </a:r>
            <a:r>
              <a:rPr lang="en-US" dirty="0">
                <a:highlight>
                  <a:srgbClr val="FFFF00"/>
                </a:highlight>
              </a:rPr>
              <a:t> con una query JPQL. </a:t>
            </a:r>
            <a:r>
              <a:rPr lang="en-US" dirty="0" err="1">
                <a:highlight>
                  <a:srgbClr val="FFFF00"/>
                </a:highlight>
              </a:rPr>
              <a:t>Aggiornare</a:t>
            </a:r>
            <a:r>
              <a:rPr lang="en-US" dirty="0">
                <a:highlight>
                  <a:srgbClr val="FFFF00"/>
                </a:highlight>
              </a:rPr>
              <a:t> un </a:t>
            </a:r>
            <a:r>
              <a:rPr lang="en-US" dirty="0" err="1">
                <a:highlight>
                  <a:srgbClr val="FFFF00"/>
                </a:highlight>
              </a:rPr>
              <a:t>insieme</a:t>
            </a:r>
            <a:r>
              <a:rPr lang="en-US" dirty="0">
                <a:highlight>
                  <a:srgbClr val="FFFF00"/>
                </a:highlight>
              </a:rPr>
              <a:t> di </a:t>
            </a:r>
            <a:r>
              <a:rPr lang="en-US" dirty="0" err="1">
                <a:highlight>
                  <a:srgbClr val="FFFF00"/>
                </a:highlight>
              </a:rPr>
              <a:t>istanze</a:t>
            </a:r>
            <a:r>
              <a:rPr lang="en-US" dirty="0">
                <a:highlight>
                  <a:srgbClr val="FFFF00"/>
                </a:highlight>
              </a:rPr>
              <a:t> in </a:t>
            </a:r>
            <a:r>
              <a:rPr lang="en-US" dirty="0" err="1">
                <a:highlight>
                  <a:srgbClr val="FFFF00"/>
                </a:highlight>
              </a:rPr>
              <a:t>maniera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programmatica</a:t>
            </a:r>
            <a:r>
              <a:rPr lang="en-US" dirty="0">
                <a:highlight>
                  <a:srgbClr val="FFFF00"/>
                </a:highlight>
              </a:rPr>
              <a:t> (es. </a:t>
            </a:r>
            <a:r>
              <a:rPr lang="en-US" dirty="0" err="1">
                <a:highlight>
                  <a:srgbClr val="FFFF00"/>
                </a:highlight>
              </a:rPr>
              <a:t>Recupero</a:t>
            </a:r>
            <a:r>
              <a:rPr lang="en-US" dirty="0">
                <a:highlight>
                  <a:srgbClr val="FFFF00"/>
                </a:highlight>
              </a:rPr>
              <a:t> le </a:t>
            </a:r>
            <a:r>
              <a:rPr lang="en-US" dirty="0" err="1">
                <a:highlight>
                  <a:srgbClr val="FFFF00"/>
                </a:highlight>
              </a:rPr>
              <a:t>istanze</a:t>
            </a:r>
            <a:r>
              <a:rPr lang="en-US" dirty="0">
                <a:highlight>
                  <a:srgbClr val="FFFF00"/>
                </a:highlight>
              </a:rPr>
              <a:t> dal </a:t>
            </a:r>
            <a:r>
              <a:rPr lang="en-US" dirty="0" err="1">
                <a:highlight>
                  <a:srgbClr val="FFFF00"/>
                </a:highlight>
              </a:rPr>
              <a:t>db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ciclo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sulla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collezione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modifico</a:t>
            </a:r>
            <a:r>
              <a:rPr lang="en-US" dirty="0">
                <a:highlight>
                  <a:srgbClr val="FFFF00"/>
                </a:highlight>
              </a:rPr>
              <a:t>  </a:t>
            </a:r>
            <a:r>
              <a:rPr lang="en-US" dirty="0" err="1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valori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sulle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istanze</a:t>
            </a:r>
            <a:r>
              <a:rPr lang="en-US" dirty="0">
                <a:highlight>
                  <a:srgbClr val="FFFF00"/>
                </a:highlight>
              </a:rPr>
              <a:t> e </a:t>
            </a:r>
            <a:r>
              <a:rPr lang="en-US" dirty="0" err="1">
                <a:highlight>
                  <a:srgbClr val="FFFF00"/>
                </a:highlight>
              </a:rPr>
              <a:t>invoco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il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metodo</a:t>
            </a:r>
            <a:r>
              <a:rPr lang="en-US" dirty="0">
                <a:highlight>
                  <a:srgbClr val="FFFF00"/>
                </a:highlight>
              </a:rPr>
              <a:t> merge() </a:t>
            </a:r>
            <a:r>
              <a:rPr lang="en-US" dirty="0" err="1">
                <a:highlight>
                  <a:srgbClr val="FFFF00"/>
                </a:highlight>
              </a:rPr>
              <a:t>su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ciascuna</a:t>
            </a:r>
            <a:r>
              <a:rPr lang="en-US" dirty="0">
                <a:highlight>
                  <a:srgbClr val="FFFF00"/>
                </a:highlight>
              </a:rPr>
              <a:t>) </a:t>
            </a:r>
            <a:r>
              <a:rPr lang="en-US" dirty="0" err="1">
                <a:highlight>
                  <a:srgbClr val="FFFF00"/>
                </a:highlight>
              </a:rPr>
              <a:t>è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b="1" dirty="0">
                <a:highlight>
                  <a:srgbClr val="FFFF00"/>
                </a:highlight>
              </a:rPr>
              <a:t>molto </a:t>
            </a:r>
            <a:r>
              <a:rPr lang="en-US" b="1" dirty="0" err="1">
                <a:highlight>
                  <a:srgbClr val="FFFF00"/>
                </a:highlight>
              </a:rPr>
              <a:t>inefficiente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27187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JPQL: </a:t>
            </a:r>
            <a:r>
              <a:rPr lang="en-US" dirty="0" err="1"/>
              <a:t>Tipologie</a:t>
            </a:r>
            <a:r>
              <a:rPr lang="en-US" dirty="0"/>
              <a:t> di query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Queries: </a:t>
            </a:r>
            <a:r>
              <a:rPr lang="en-US" dirty="0" err="1"/>
              <a:t>specificate</a:t>
            </a:r>
            <a:r>
              <a:rPr lang="en-US" dirty="0"/>
              <a:t> runtime</a:t>
            </a:r>
          </a:p>
          <a:p>
            <a:r>
              <a:rPr lang="en-US" dirty="0"/>
              <a:t>Named Queries: </a:t>
            </a:r>
            <a:r>
              <a:rPr lang="en-US" dirty="0" err="1"/>
              <a:t>statiche</a:t>
            </a:r>
            <a:r>
              <a:rPr lang="en-US" dirty="0"/>
              <a:t> e </a:t>
            </a:r>
            <a:r>
              <a:rPr lang="en-US" dirty="0" err="1"/>
              <a:t>immutabili</a:t>
            </a:r>
            <a:r>
              <a:rPr lang="en-US" dirty="0"/>
              <a:t>, </a:t>
            </a:r>
            <a:r>
              <a:rPr lang="en-US" dirty="0" err="1"/>
              <a:t>sono</a:t>
            </a:r>
            <a:r>
              <a:rPr lang="en-US" dirty="0"/>
              <a:t> definite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entità</a:t>
            </a:r>
            <a:r>
              <a:rPr lang="en-US" dirty="0"/>
              <a:t> (</a:t>
            </a:r>
            <a:r>
              <a:rPr lang="en-US" dirty="0" err="1"/>
              <a:t>vedi</a:t>
            </a:r>
            <a:r>
              <a:rPr lang="en-US" dirty="0"/>
              <a:t> </a:t>
            </a:r>
            <a:r>
              <a:rPr lang="en-US" dirty="0" err="1"/>
              <a:t>prox</a:t>
            </a:r>
            <a:r>
              <a:rPr lang="en-US" dirty="0"/>
              <a:t> slide)</a:t>
            </a:r>
          </a:p>
          <a:p>
            <a:r>
              <a:rPr lang="en-US" dirty="0"/>
              <a:t>Native Queries: query SQL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0635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Queries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Sono</a:t>
            </a:r>
            <a:r>
              <a:rPr lang="en-US" dirty="0"/>
              <a:t> definite in </a:t>
            </a:r>
            <a:r>
              <a:rPr lang="en-US" dirty="0" err="1"/>
              <a:t>maniera</a:t>
            </a:r>
            <a:r>
              <a:rPr lang="en-US" dirty="0"/>
              <a:t> </a:t>
            </a:r>
            <a:r>
              <a:rPr lang="en-US" dirty="0" err="1"/>
              <a:t>statica</a:t>
            </a:r>
            <a:r>
              <a:rPr lang="en-US" dirty="0"/>
              <a:t> e </a:t>
            </a:r>
            <a:r>
              <a:rPr lang="en-US" dirty="0" err="1"/>
              <a:t>immutabile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entità</a:t>
            </a:r>
            <a:r>
              <a:rPr lang="en-US" dirty="0"/>
              <a:t> a cui </a:t>
            </a:r>
            <a:r>
              <a:rPr lang="en-US" dirty="0" err="1"/>
              <a:t>fanno</a:t>
            </a:r>
            <a:r>
              <a:rPr lang="en-US" dirty="0"/>
              <a:t> </a:t>
            </a:r>
            <a:r>
              <a:rPr lang="en-US" dirty="0" err="1"/>
              <a:t>riferimento</a:t>
            </a:r>
            <a:endParaRPr lang="en-US" dirty="0"/>
          </a:p>
          <a:p>
            <a:pPr lvl="1"/>
            <a:r>
              <a:rPr lang="en-US" dirty="0"/>
              <a:t>Prima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definizione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classe</a:t>
            </a:r>
            <a:endParaRPr lang="en-US" dirty="0"/>
          </a:p>
          <a:p>
            <a:pPr lvl="1"/>
            <a:r>
              <a:rPr lang="en-US" dirty="0" err="1"/>
              <a:t>Tramite</a:t>
            </a:r>
            <a:r>
              <a:rPr lang="en-US" dirty="0"/>
              <a:t> </a:t>
            </a:r>
            <a:r>
              <a:rPr lang="en-US" dirty="0" err="1"/>
              <a:t>l'annotazione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NamedQuery</a:t>
            </a:r>
            <a:r>
              <a:rPr lang="en-US" dirty="0"/>
              <a:t>("</a:t>
            </a:r>
            <a:r>
              <a:rPr lang="en-US" i="1" dirty="0" err="1"/>
              <a:t>nome</a:t>
            </a:r>
            <a:r>
              <a:rPr lang="en-US" dirty="0"/>
              <a:t>", query="</a:t>
            </a:r>
            <a:r>
              <a:rPr lang="en-US" i="1" dirty="0" err="1"/>
              <a:t>jpql</a:t>
            </a:r>
            <a:r>
              <a:rPr lang="en-US" i="1" dirty="0"/>
              <a:t> query</a:t>
            </a:r>
            <a:r>
              <a:rPr lang="en-US" dirty="0"/>
              <a:t>")</a:t>
            </a:r>
          </a:p>
          <a:p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query di </a:t>
            </a:r>
            <a:r>
              <a:rPr lang="en-US" dirty="0" err="1"/>
              <a:t>interrogazione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query di aggiornamento (update o delete)</a:t>
            </a:r>
          </a:p>
          <a:p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parametriche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5559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1874" y="-39742"/>
            <a:ext cx="8229600" cy="1143000"/>
          </a:xfrm>
        </p:spPr>
        <p:txBody>
          <a:bodyPr/>
          <a:lstStyle/>
          <a:p>
            <a:r>
              <a:rPr lang="en-US" dirty="0"/>
              <a:t>Named Queries: </a:t>
            </a:r>
            <a:r>
              <a:rPr lang="en-US" dirty="0" err="1"/>
              <a:t>esempio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1874" y="1674758"/>
            <a:ext cx="8299295" cy="49905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dirty="0"/>
              <a:t>package it.uniroma3.siw.model;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import </a:t>
            </a:r>
            <a:r>
              <a:rPr lang="en-US" sz="1800" dirty="0" err="1"/>
              <a:t>javax.persistence.Entity</a:t>
            </a:r>
            <a:r>
              <a:rPr lang="en-US" sz="1800" dirty="0"/>
              <a:t>; […]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@Entity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FFFF00"/>
                </a:highlight>
              </a:rPr>
              <a:t>@</a:t>
            </a:r>
            <a:r>
              <a:rPr lang="en-US" sz="1800" dirty="0" err="1">
                <a:highlight>
                  <a:srgbClr val="FFFF00"/>
                </a:highlight>
              </a:rPr>
              <a:t>NamedQuery</a:t>
            </a:r>
            <a:r>
              <a:rPr lang="en-US" sz="1800" dirty="0">
                <a:highlight>
                  <a:srgbClr val="FFFF00"/>
                </a:highlight>
              </a:rPr>
              <a:t>(name = "</a:t>
            </a:r>
            <a:r>
              <a:rPr lang="en-US" sz="1800" dirty="0" err="1">
                <a:highlight>
                  <a:srgbClr val="FFFF00"/>
                </a:highlight>
              </a:rPr>
              <a:t>findAllProducts</a:t>
            </a:r>
            <a:r>
              <a:rPr lang="en-US" sz="1800" dirty="0">
                <a:highlight>
                  <a:srgbClr val="FFFF00"/>
                </a:highlight>
              </a:rPr>
              <a:t>", query = "SELECT p FROM Product p")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FFFF00"/>
                </a:highlight>
              </a:rPr>
              <a:t>@</a:t>
            </a:r>
            <a:r>
              <a:rPr lang="en-US" sz="1800" dirty="0" err="1">
                <a:highlight>
                  <a:srgbClr val="FFFF00"/>
                </a:highlight>
              </a:rPr>
              <a:t>NamedQuery</a:t>
            </a:r>
            <a:r>
              <a:rPr lang="en-US" sz="1800" dirty="0">
                <a:highlight>
                  <a:srgbClr val="FFFF00"/>
                </a:highlight>
              </a:rPr>
              <a:t>(name = "</a:t>
            </a:r>
            <a:r>
              <a:rPr lang="en-US" sz="1800" dirty="0" err="1">
                <a:highlight>
                  <a:srgbClr val="FFFF00"/>
                </a:highlight>
              </a:rPr>
              <a:t>deleteAllProducts</a:t>
            </a:r>
            <a:r>
              <a:rPr lang="en-US" sz="1800" dirty="0">
                <a:highlight>
                  <a:srgbClr val="FFFF00"/>
                </a:highlight>
              </a:rPr>
              <a:t>", query = "DELETE Product p")</a:t>
            </a:r>
          </a:p>
          <a:p>
            <a:pPr marL="0" indent="0">
              <a:buNone/>
            </a:pPr>
            <a:r>
              <a:rPr lang="en-US" sz="1800" dirty="0"/>
              <a:t>public class Product {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@Id</a:t>
            </a:r>
          </a:p>
          <a:p>
            <a:pPr marL="0" indent="0">
              <a:buNone/>
            </a:pPr>
            <a:r>
              <a:rPr lang="en-US" sz="1800" dirty="0"/>
              <a:t>    @</a:t>
            </a:r>
            <a:r>
              <a:rPr lang="en-US" sz="1800" dirty="0" err="1"/>
              <a:t>GeneratedValue</a:t>
            </a:r>
            <a:r>
              <a:rPr lang="en-US" sz="1800" dirty="0"/>
              <a:t>(strategy = </a:t>
            </a:r>
            <a:r>
              <a:rPr lang="en-US" sz="1800" dirty="0" err="1"/>
              <a:t>GenerationType.AUTO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r>
              <a:rPr lang="en-US" sz="1800" dirty="0"/>
              <a:t>    private Long id;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…. </a:t>
            </a:r>
          </a:p>
        </p:txBody>
      </p:sp>
    </p:spTree>
    <p:extLst>
      <p:ext uri="{BB962C8B-B14F-4D97-AF65-F5344CB8AC3E}">
        <p14:creationId xmlns:p14="http://schemas.microsoft.com/office/powerpoint/2010/main" val="17970158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7A1233-3A35-504D-8593-BD0821D5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JPQL: </a:t>
            </a:r>
            <a:r>
              <a:rPr lang="en-US" dirty="0" err="1"/>
              <a:t>gestione</a:t>
            </a:r>
            <a:r>
              <a:rPr lang="en-US" dirty="0"/>
              <a:t> query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7DEF55-68B1-6D49-8E7D-6A725A87C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JPQL una query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creata</a:t>
            </a:r>
            <a:r>
              <a:rPr lang="en-US" dirty="0"/>
              <a:t> </a:t>
            </a:r>
            <a:r>
              <a:rPr lang="en-US" dirty="0" err="1"/>
              <a:t>dall'EM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eseguita</a:t>
            </a:r>
            <a:endParaRPr lang="en-US" dirty="0"/>
          </a:p>
          <a:p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operazioni</a:t>
            </a:r>
            <a:r>
              <a:rPr lang="en-US" dirty="0"/>
              <a:t> </a:t>
            </a:r>
            <a:r>
              <a:rPr lang="en-US" dirty="0" err="1"/>
              <a:t>vanno</a:t>
            </a:r>
            <a:r>
              <a:rPr lang="en-US" dirty="0"/>
              <a:t> </a:t>
            </a:r>
            <a:r>
              <a:rPr lang="en-US" dirty="0" err="1"/>
              <a:t>fatte</a:t>
            </a:r>
            <a:r>
              <a:rPr lang="en-US" dirty="0"/>
              <a:t> in modo </a:t>
            </a:r>
            <a:r>
              <a:rPr lang="en-US" dirty="0" err="1"/>
              <a:t>leggermente</a:t>
            </a:r>
            <a:r>
              <a:rPr lang="en-US" dirty="0"/>
              <a:t> </a:t>
            </a:r>
            <a:r>
              <a:rPr lang="en-US" dirty="0" err="1"/>
              <a:t>diverso</a:t>
            </a:r>
            <a:r>
              <a:rPr lang="en-US" dirty="0"/>
              <a:t> per le query:</a:t>
            </a:r>
          </a:p>
          <a:p>
            <a:pPr lvl="1"/>
            <a:r>
              <a:rPr lang="en-US" dirty="0"/>
              <a:t>SELECT</a:t>
            </a:r>
          </a:p>
          <a:p>
            <a:pPr lvl="2"/>
            <a:r>
              <a:rPr lang="en-US" dirty="0"/>
              <a:t>non </a:t>
            </a:r>
            <a:r>
              <a:rPr lang="en-US" dirty="0" err="1"/>
              <a:t>modificano</a:t>
            </a:r>
            <a:r>
              <a:rPr lang="en-US" dirty="0"/>
              <a:t> lo </a:t>
            </a:r>
            <a:r>
              <a:rPr lang="en-US" dirty="0" err="1"/>
              <a:t>statao</a:t>
            </a:r>
            <a:r>
              <a:rPr lang="en-US" dirty="0"/>
              <a:t> del database</a:t>
            </a:r>
          </a:p>
          <a:p>
            <a:pPr lvl="2"/>
            <a:r>
              <a:rPr lang="en-US" dirty="0" err="1"/>
              <a:t>ritornano</a:t>
            </a:r>
            <a:r>
              <a:rPr lang="en-US" dirty="0"/>
              <a:t> un </a:t>
            </a:r>
            <a:r>
              <a:rPr lang="en-US" dirty="0" err="1"/>
              <a:t>oggetto</a:t>
            </a:r>
            <a:r>
              <a:rPr lang="en-US" dirty="0"/>
              <a:t> o una </a:t>
            </a:r>
            <a:r>
              <a:rPr lang="en-US" dirty="0" err="1"/>
              <a:t>lista</a:t>
            </a:r>
            <a:r>
              <a:rPr lang="en-US" dirty="0"/>
              <a:t> di </a:t>
            </a:r>
            <a:r>
              <a:rPr lang="en-US" dirty="0" err="1"/>
              <a:t>oggetti</a:t>
            </a:r>
            <a:endParaRPr lang="en-US" dirty="0"/>
          </a:p>
          <a:p>
            <a:pPr lvl="1"/>
            <a:r>
              <a:rPr lang="en-US" dirty="0"/>
              <a:t>UPDATE/DELETE</a:t>
            </a:r>
          </a:p>
          <a:p>
            <a:pPr lvl="2"/>
            <a:r>
              <a:rPr lang="en-US" dirty="0" err="1"/>
              <a:t>modificano</a:t>
            </a:r>
            <a:r>
              <a:rPr lang="en-US" dirty="0"/>
              <a:t> lo </a:t>
            </a:r>
            <a:r>
              <a:rPr lang="en-US" dirty="0" err="1"/>
              <a:t>stato</a:t>
            </a:r>
            <a:r>
              <a:rPr lang="en-US" dirty="0"/>
              <a:t> del database</a:t>
            </a:r>
          </a:p>
          <a:p>
            <a:pPr lvl="2"/>
            <a:r>
              <a:rPr lang="en-US" dirty="0" err="1"/>
              <a:t>ritornano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righe</a:t>
            </a:r>
            <a:r>
              <a:rPr lang="en-US" dirty="0"/>
              <a:t> </a:t>
            </a:r>
            <a:r>
              <a:rPr lang="en-US" dirty="0" err="1"/>
              <a:t>modificate</a:t>
            </a:r>
            <a:r>
              <a:rPr lang="en-US" dirty="0"/>
              <a:t>/cancellate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34487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JPQL: </a:t>
            </a:r>
            <a:r>
              <a:rPr lang="en-US" dirty="0" err="1"/>
              <a:t>Creazione</a:t>
            </a:r>
            <a:r>
              <a:rPr lang="en-US" dirty="0"/>
              <a:t> Query SELECT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La </a:t>
            </a:r>
            <a:r>
              <a:rPr lang="en-US" dirty="0" err="1"/>
              <a:t>creazione</a:t>
            </a:r>
            <a:r>
              <a:rPr lang="en-US" dirty="0"/>
              <a:t> di una </a:t>
            </a:r>
            <a:r>
              <a:rPr lang="en-US" b="1" dirty="0"/>
              <a:t>dynamic</a:t>
            </a:r>
            <a:r>
              <a:rPr lang="en-US" dirty="0"/>
              <a:t> query SELECT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effettuata</a:t>
            </a:r>
            <a:r>
              <a:rPr lang="en-US" dirty="0"/>
              <a:t> </a:t>
            </a:r>
            <a:r>
              <a:rPr lang="en-US" dirty="0" err="1"/>
              <a:t>invocando</a:t>
            </a:r>
            <a:r>
              <a:rPr lang="en-US" dirty="0"/>
              <a:t> </a:t>
            </a:r>
            <a:r>
              <a:rPr lang="en-US" dirty="0" err="1"/>
              <a:t>sull'entity</a:t>
            </a:r>
            <a:r>
              <a:rPr lang="en-US" dirty="0"/>
              <a:t> manager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metodo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/>
              <a:t>TypedQuery</a:t>
            </a:r>
            <a:r>
              <a:rPr lang="en-US" b="1" dirty="0"/>
              <a:t>&lt;T&gt;  c</a:t>
            </a:r>
            <a:r>
              <a:rPr lang="it-IT" b="1" dirty="0" err="1"/>
              <a:t>reateQuery</a:t>
            </a:r>
            <a:r>
              <a:rPr lang="it-IT" b="1" dirty="0"/>
              <a:t>(</a:t>
            </a:r>
            <a:r>
              <a:rPr lang="it-IT" b="1" dirty="0" err="1"/>
              <a:t>String</a:t>
            </a:r>
            <a:r>
              <a:rPr lang="it-IT" b="1" dirty="0"/>
              <a:t>, Class) </a:t>
            </a:r>
          </a:p>
          <a:p>
            <a:r>
              <a:rPr lang="en-US" dirty="0"/>
              <a:t>La </a:t>
            </a:r>
            <a:r>
              <a:rPr lang="en-US" dirty="0" err="1"/>
              <a:t>creazione</a:t>
            </a:r>
            <a:r>
              <a:rPr lang="en-US" dirty="0"/>
              <a:t> di una </a:t>
            </a:r>
            <a:r>
              <a:rPr lang="en-US" b="1" dirty="0"/>
              <a:t>named</a:t>
            </a:r>
            <a:r>
              <a:rPr lang="en-US" dirty="0"/>
              <a:t> query SELECT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effettuata</a:t>
            </a:r>
            <a:r>
              <a:rPr lang="en-US" dirty="0"/>
              <a:t> </a:t>
            </a:r>
            <a:r>
              <a:rPr lang="en-US" dirty="0" err="1"/>
              <a:t>invocando</a:t>
            </a:r>
            <a:r>
              <a:rPr lang="en-US" dirty="0"/>
              <a:t> </a:t>
            </a:r>
            <a:r>
              <a:rPr lang="en-US" dirty="0" err="1"/>
              <a:t>sull'entity</a:t>
            </a:r>
            <a:r>
              <a:rPr lang="en-US" dirty="0"/>
              <a:t> manager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metodo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b="1" dirty="0" err="1"/>
              <a:t>TypedQuery</a:t>
            </a:r>
            <a:r>
              <a:rPr lang="en-US" b="1" dirty="0"/>
              <a:t>&lt;T&gt; </a:t>
            </a:r>
            <a:r>
              <a:rPr lang="it-IT" b="1" dirty="0" err="1"/>
              <a:t>createNamedQuery</a:t>
            </a:r>
            <a:r>
              <a:rPr lang="it-IT" b="1" dirty="0"/>
              <a:t>(</a:t>
            </a:r>
            <a:r>
              <a:rPr lang="it-IT" b="1" dirty="0" err="1"/>
              <a:t>String</a:t>
            </a:r>
            <a:r>
              <a:rPr lang="it-IT" b="1" dirty="0"/>
              <a:t>, Class)</a:t>
            </a:r>
            <a:endParaRPr lang="en-US" b="1" dirty="0"/>
          </a:p>
          <a:p>
            <a:r>
              <a:rPr lang="en-US" dirty="0"/>
              <a:t>La </a:t>
            </a:r>
            <a:r>
              <a:rPr lang="en-US" dirty="0" err="1"/>
              <a:t>creazione</a:t>
            </a:r>
            <a:r>
              <a:rPr lang="en-US" dirty="0"/>
              <a:t> di una </a:t>
            </a:r>
            <a:r>
              <a:rPr lang="en-US" b="1" dirty="0"/>
              <a:t>native</a:t>
            </a:r>
            <a:r>
              <a:rPr lang="en-US" dirty="0"/>
              <a:t> query SELECT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effettuata</a:t>
            </a:r>
            <a:r>
              <a:rPr lang="en-US" dirty="0"/>
              <a:t> </a:t>
            </a:r>
            <a:r>
              <a:rPr lang="en-US" dirty="0" err="1"/>
              <a:t>invocando</a:t>
            </a:r>
            <a:r>
              <a:rPr lang="en-US" dirty="0"/>
              <a:t> </a:t>
            </a:r>
            <a:r>
              <a:rPr lang="en-US" dirty="0" err="1"/>
              <a:t>sull'entity</a:t>
            </a:r>
            <a:r>
              <a:rPr lang="en-US" dirty="0"/>
              <a:t> manager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metodo</a:t>
            </a:r>
            <a:r>
              <a:rPr lang="en-US" dirty="0"/>
              <a:t> </a:t>
            </a:r>
            <a:endParaRPr lang="it-IT" dirty="0"/>
          </a:p>
          <a:p>
            <a:pPr marL="457200" lvl="1" indent="0">
              <a:buNone/>
            </a:pPr>
            <a:r>
              <a:rPr lang="en-US" b="1" dirty="0"/>
              <a:t>Query  c</a:t>
            </a:r>
            <a:r>
              <a:rPr lang="it-IT" b="1" dirty="0" err="1"/>
              <a:t>reateNativeQuery</a:t>
            </a:r>
            <a:r>
              <a:rPr lang="it-IT" b="1" dirty="0"/>
              <a:t>(</a:t>
            </a:r>
            <a:r>
              <a:rPr lang="it-IT" b="1" dirty="0" err="1"/>
              <a:t>String</a:t>
            </a:r>
            <a:r>
              <a:rPr lang="it-IT" b="1" dirty="0"/>
              <a:t>, Class)</a:t>
            </a:r>
            <a:endParaRPr lang="en-US" b="1" dirty="0"/>
          </a:p>
          <a:p>
            <a:r>
              <a:rPr lang="en-US" dirty="0"/>
              <a:t>Per </a:t>
            </a:r>
            <a:r>
              <a:rPr lang="en-US" dirty="0" err="1"/>
              <a:t>tutte</a:t>
            </a:r>
            <a:r>
              <a:rPr lang="en-US" dirty="0"/>
              <a:t> e </a:t>
            </a:r>
            <a:r>
              <a:rPr lang="en-US" dirty="0" err="1"/>
              <a:t>tre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Il primo </a:t>
            </a:r>
            <a:r>
              <a:rPr lang="en-US" dirty="0" err="1"/>
              <a:t>parametro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una </a:t>
            </a:r>
            <a:r>
              <a:rPr lang="en-US" dirty="0" err="1"/>
              <a:t>stringa</a:t>
            </a:r>
            <a:r>
              <a:rPr lang="en-US" dirty="0"/>
              <a:t> con la query (</a:t>
            </a:r>
            <a:r>
              <a:rPr lang="en-US" dirty="0" err="1"/>
              <a:t>jpql</a:t>
            </a:r>
            <a:r>
              <a:rPr lang="en-US" dirty="0"/>
              <a:t>/named/SQL)</a:t>
            </a:r>
          </a:p>
          <a:p>
            <a:pPr lvl="1"/>
            <a:r>
              <a:rPr lang="en-US" dirty="0"/>
              <a:t>Il secondo </a:t>
            </a:r>
            <a:r>
              <a:rPr lang="en-US" dirty="0" err="1"/>
              <a:t>parametro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dell'oggetto</a:t>
            </a:r>
            <a:r>
              <a:rPr lang="en-US" dirty="0"/>
              <a:t> </a:t>
            </a:r>
            <a:r>
              <a:rPr lang="en-US" dirty="0" err="1"/>
              <a:t>ritornato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query</a:t>
            </a:r>
          </a:p>
        </p:txBody>
      </p:sp>
    </p:spTree>
    <p:extLst>
      <p:ext uri="{BB962C8B-B14F-4D97-AF65-F5344CB8AC3E}">
        <p14:creationId xmlns:p14="http://schemas.microsoft.com/office/powerpoint/2010/main" val="330897539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JPQL: </a:t>
            </a:r>
            <a:r>
              <a:rPr lang="en-US" dirty="0" err="1"/>
              <a:t>Creazione</a:t>
            </a:r>
            <a:r>
              <a:rPr lang="en-US" dirty="0"/>
              <a:t> Query SELECT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Creazione</a:t>
            </a:r>
            <a:r>
              <a:rPr lang="en-US" dirty="0"/>
              <a:t> di una </a:t>
            </a:r>
            <a:r>
              <a:rPr lang="en-US" b="1" dirty="0"/>
              <a:t>dynamic query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it-IT" dirty="0" err="1"/>
              <a:t>TypedQuery</a:t>
            </a:r>
            <a:r>
              <a:rPr lang="it-IT" dirty="0"/>
              <a:t>&lt;Product&gt; </a:t>
            </a:r>
            <a:r>
              <a:rPr lang="it-IT" dirty="0" err="1"/>
              <a:t>selectQuery</a:t>
            </a:r>
            <a:r>
              <a:rPr lang="it-IT" dirty="0"/>
              <a:t> = </a:t>
            </a:r>
          </a:p>
          <a:p>
            <a:pPr marL="0" indent="0">
              <a:buNone/>
            </a:pPr>
            <a:r>
              <a:rPr lang="it-IT" i="1" dirty="0"/>
              <a:t>           </a:t>
            </a:r>
            <a:r>
              <a:rPr lang="it-IT" i="1" dirty="0" err="1"/>
              <a:t>em</a:t>
            </a:r>
            <a:r>
              <a:rPr lang="it-IT" dirty="0" err="1"/>
              <a:t>.createQuery</a:t>
            </a:r>
            <a:r>
              <a:rPr lang="it-IT" dirty="0"/>
              <a:t>("</a:t>
            </a:r>
            <a:r>
              <a:rPr lang="it-IT" dirty="0">
                <a:highlight>
                  <a:srgbClr val="FFFF00"/>
                </a:highlight>
              </a:rPr>
              <a:t>SELECT </a:t>
            </a:r>
            <a:r>
              <a:rPr lang="it-IT" dirty="0" err="1">
                <a:highlight>
                  <a:srgbClr val="FFFF00"/>
                </a:highlight>
              </a:rPr>
              <a:t>p</a:t>
            </a:r>
            <a:r>
              <a:rPr lang="it-IT" dirty="0">
                <a:highlight>
                  <a:srgbClr val="FFFF00"/>
                </a:highlight>
              </a:rPr>
              <a:t> FROM Product </a:t>
            </a:r>
            <a:r>
              <a:rPr lang="it-IT" dirty="0" err="1">
                <a:highlight>
                  <a:srgbClr val="FFFF00"/>
                </a:highlight>
              </a:rPr>
              <a:t>p</a:t>
            </a:r>
            <a:r>
              <a:rPr lang="it-IT" dirty="0"/>
              <a:t>", </a:t>
            </a:r>
            <a:r>
              <a:rPr lang="it-IT" dirty="0" err="1"/>
              <a:t>Product.class</a:t>
            </a:r>
            <a:r>
              <a:rPr lang="it-IT" dirty="0"/>
              <a:t>);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Creazione</a:t>
            </a:r>
            <a:r>
              <a:rPr lang="en-US" dirty="0"/>
              <a:t> di una </a:t>
            </a:r>
            <a:r>
              <a:rPr lang="en-US" b="1" dirty="0"/>
              <a:t>named query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it-IT" dirty="0" err="1"/>
              <a:t>TypedQuery</a:t>
            </a:r>
            <a:r>
              <a:rPr lang="it-IT" dirty="0"/>
              <a:t>&lt;Product&gt; </a:t>
            </a:r>
            <a:r>
              <a:rPr lang="it-IT" dirty="0" err="1"/>
              <a:t>selectQuery</a:t>
            </a:r>
            <a:r>
              <a:rPr lang="it-IT" dirty="0"/>
              <a:t> = </a:t>
            </a:r>
            <a:br>
              <a:rPr lang="it-IT" dirty="0"/>
            </a:br>
            <a:r>
              <a:rPr lang="it-IT" dirty="0"/>
              <a:t>          </a:t>
            </a:r>
            <a:r>
              <a:rPr lang="it-IT" i="1" dirty="0" err="1"/>
              <a:t>em</a:t>
            </a:r>
            <a:r>
              <a:rPr lang="it-IT" dirty="0" err="1"/>
              <a:t>.createNamedQuery</a:t>
            </a:r>
            <a:r>
              <a:rPr lang="it-IT" dirty="0"/>
              <a:t>("</a:t>
            </a:r>
            <a:r>
              <a:rPr lang="it-IT" dirty="0" err="1">
                <a:highlight>
                  <a:srgbClr val="FFFF00"/>
                </a:highlight>
              </a:rPr>
              <a:t>findAllProducts</a:t>
            </a:r>
            <a:r>
              <a:rPr lang="it-IT" dirty="0"/>
              <a:t>", </a:t>
            </a:r>
            <a:r>
              <a:rPr lang="it-IT" dirty="0" err="1"/>
              <a:t>Product.class</a:t>
            </a:r>
            <a:r>
              <a:rPr lang="it-IT" dirty="0"/>
              <a:t>);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r>
              <a:rPr lang="en-US" dirty="0" err="1"/>
              <a:t>Creazione</a:t>
            </a:r>
            <a:r>
              <a:rPr lang="en-US" dirty="0"/>
              <a:t> di una </a:t>
            </a:r>
            <a:r>
              <a:rPr lang="en-US" b="1" dirty="0"/>
              <a:t>native query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it-IT" dirty="0"/>
              <a:t>Query </a:t>
            </a:r>
            <a:r>
              <a:rPr lang="it-IT" dirty="0" err="1"/>
              <a:t>selectQuery</a:t>
            </a:r>
            <a:r>
              <a:rPr lang="it-IT" dirty="0"/>
              <a:t> = </a:t>
            </a:r>
            <a:br>
              <a:rPr lang="it-IT" dirty="0"/>
            </a:br>
            <a:r>
              <a:rPr lang="it-IT" dirty="0"/>
              <a:t>          </a:t>
            </a:r>
            <a:r>
              <a:rPr lang="it-IT" i="1" dirty="0" err="1"/>
              <a:t>em</a:t>
            </a:r>
            <a:r>
              <a:rPr lang="it-IT" dirty="0" err="1"/>
              <a:t>.createNativeQuery</a:t>
            </a:r>
            <a:r>
              <a:rPr lang="it-IT" dirty="0"/>
              <a:t>("</a:t>
            </a:r>
            <a:r>
              <a:rPr lang="it-IT" dirty="0">
                <a:highlight>
                  <a:srgbClr val="FFFF00"/>
                </a:highlight>
              </a:rPr>
              <a:t>SELECT * FROM </a:t>
            </a:r>
            <a:r>
              <a:rPr lang="it-IT" dirty="0" err="1">
                <a:highlight>
                  <a:srgbClr val="FFFF00"/>
                </a:highlight>
              </a:rPr>
              <a:t>product</a:t>
            </a:r>
            <a:r>
              <a:rPr lang="it-IT" dirty="0"/>
              <a:t>", </a:t>
            </a:r>
            <a:r>
              <a:rPr lang="it-IT" dirty="0" err="1"/>
              <a:t>Product.class</a:t>
            </a:r>
            <a:r>
              <a:rPr lang="it-IT" dirty="0"/>
              <a:t>);</a:t>
            </a:r>
          </a:p>
        </p:txBody>
      </p:sp>
      <p:sp>
        <p:nvSpPr>
          <p:cNvPr id="4" name="Fumetto 3 3">
            <a:extLst>
              <a:ext uri="{FF2B5EF4-FFF2-40B4-BE49-F238E27FC236}">
                <a16:creationId xmlns:a16="http://schemas.microsoft.com/office/drawing/2014/main" id="{9E8D3DFB-3B5F-3949-BF2B-6060B6E00FDD}"/>
              </a:ext>
            </a:extLst>
          </p:cNvPr>
          <p:cNvSpPr/>
          <p:nvPr/>
        </p:nvSpPr>
        <p:spPr>
          <a:xfrm>
            <a:off x="4724401" y="2699657"/>
            <a:ext cx="4419600" cy="1053420"/>
          </a:xfrm>
          <a:prstGeom prst="wedgeEllipseCallout">
            <a:avLst>
              <a:gd name="adj1" fmla="val -45234"/>
              <a:gd name="adj2" fmla="val 59875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E'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 di una </a:t>
            </a:r>
            <a:r>
              <a:rPr lang="en-US" dirty="0" err="1"/>
              <a:t>NamedQuery</a:t>
            </a:r>
            <a:r>
              <a:rPr lang="en-US" dirty="0"/>
              <a:t> </a:t>
            </a:r>
            <a:r>
              <a:rPr lang="en-US" dirty="0" err="1"/>
              <a:t>definita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entity (</a:t>
            </a:r>
            <a:r>
              <a:rPr lang="en-US" dirty="0" err="1"/>
              <a:t>vedi</a:t>
            </a:r>
            <a:r>
              <a:rPr lang="en-US" dirty="0"/>
              <a:t> slide </a:t>
            </a:r>
            <a:r>
              <a:rPr lang="en-US" dirty="0" err="1"/>
              <a:t>precedente</a:t>
            </a:r>
            <a:r>
              <a:rPr lang="en-US" dirty="0"/>
              <a:t>)</a:t>
            </a:r>
          </a:p>
        </p:txBody>
      </p:sp>
      <p:sp>
        <p:nvSpPr>
          <p:cNvPr id="5" name="Fumetto 3 4">
            <a:extLst>
              <a:ext uri="{FF2B5EF4-FFF2-40B4-BE49-F238E27FC236}">
                <a16:creationId xmlns:a16="http://schemas.microsoft.com/office/drawing/2014/main" id="{5854F27E-497E-2847-BE62-47C96CB4F45F}"/>
              </a:ext>
            </a:extLst>
          </p:cNvPr>
          <p:cNvSpPr/>
          <p:nvPr/>
        </p:nvSpPr>
        <p:spPr>
          <a:xfrm>
            <a:off x="5693229" y="4629377"/>
            <a:ext cx="2993571" cy="620485"/>
          </a:xfrm>
          <a:prstGeom prst="wedgeEllipseCallout">
            <a:avLst>
              <a:gd name="adj1" fmla="val -64352"/>
              <a:gd name="adj2" fmla="val 88815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E' una query SQL</a:t>
            </a:r>
          </a:p>
        </p:txBody>
      </p:sp>
      <p:sp>
        <p:nvSpPr>
          <p:cNvPr id="6" name="Fumetto 3 5">
            <a:extLst>
              <a:ext uri="{FF2B5EF4-FFF2-40B4-BE49-F238E27FC236}">
                <a16:creationId xmlns:a16="http://schemas.microsoft.com/office/drawing/2014/main" id="{6EF42D68-AFD9-4249-8098-BFAB3328D0A5}"/>
              </a:ext>
            </a:extLst>
          </p:cNvPr>
          <p:cNvSpPr/>
          <p:nvPr/>
        </p:nvSpPr>
        <p:spPr>
          <a:xfrm>
            <a:off x="6052458" y="1404258"/>
            <a:ext cx="2993571" cy="620485"/>
          </a:xfrm>
          <a:prstGeom prst="wedgeEllipseCallout">
            <a:avLst>
              <a:gd name="adj1" fmla="val -83988"/>
              <a:gd name="adj2" fmla="val 87061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E' una query JPQL</a:t>
            </a:r>
          </a:p>
        </p:txBody>
      </p:sp>
    </p:spTree>
    <p:extLst>
      <p:ext uri="{BB962C8B-B14F-4D97-AF65-F5344CB8AC3E}">
        <p14:creationId xmlns:p14="http://schemas.microsoft.com/office/powerpoint/2010/main" val="255954943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JPQL: </a:t>
            </a:r>
            <a:r>
              <a:rPr lang="en-US" dirty="0" err="1"/>
              <a:t>Esecuzione</a:t>
            </a:r>
            <a:r>
              <a:rPr lang="en-US" dirty="0"/>
              <a:t> Query SELECT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L'esecuzione</a:t>
            </a:r>
            <a:r>
              <a:rPr lang="en-US" dirty="0"/>
              <a:t> di una dynamic/named (native) query SELECT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effettuata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un </a:t>
            </a:r>
            <a:r>
              <a:rPr lang="en-US" dirty="0" err="1"/>
              <a:t>metodo</a:t>
            </a:r>
            <a:r>
              <a:rPr lang="en-US" dirty="0"/>
              <a:t> </a:t>
            </a:r>
            <a:r>
              <a:rPr lang="en-US" dirty="0" err="1"/>
              <a:t>dell'interface</a:t>
            </a:r>
            <a:r>
              <a:rPr lang="en-US" dirty="0"/>
              <a:t> </a:t>
            </a:r>
            <a:r>
              <a:rPr lang="en-US" dirty="0" err="1"/>
              <a:t>TypedQuery</a:t>
            </a:r>
            <a:r>
              <a:rPr lang="en-US" dirty="0"/>
              <a:t>&lt;T&gt; (Query)</a:t>
            </a:r>
          </a:p>
          <a:p>
            <a:pPr lvl="1"/>
            <a:r>
              <a:rPr lang="en-US" dirty="0"/>
              <a:t>List&lt;T&gt; </a:t>
            </a:r>
            <a:r>
              <a:rPr lang="en-US" dirty="0" err="1"/>
              <a:t>getResultList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 </a:t>
            </a:r>
            <a:r>
              <a:rPr lang="en-US" dirty="0" err="1"/>
              <a:t>getSingleResult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NB: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di native query,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ritornato</a:t>
            </a:r>
            <a:r>
              <a:rPr lang="en-US" dirty="0"/>
              <a:t> un </a:t>
            </a:r>
            <a:r>
              <a:rPr lang="en-US" dirty="0" err="1"/>
              <a:t>oggetto</a:t>
            </a:r>
            <a:r>
              <a:rPr lang="en-US" dirty="0"/>
              <a:t> List (non un </a:t>
            </a:r>
            <a:r>
              <a:rPr lang="en-US" dirty="0" err="1"/>
              <a:t>oggetto</a:t>
            </a:r>
            <a:r>
              <a:rPr lang="en-US" dirty="0"/>
              <a:t> List&lt;T&gt;):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compilatore</a:t>
            </a:r>
            <a:r>
              <a:rPr lang="en-US" dirty="0"/>
              <a:t> (e </a:t>
            </a:r>
            <a:r>
              <a:rPr lang="en-US" dirty="0" err="1"/>
              <a:t>l'IDE</a:t>
            </a:r>
            <a:r>
              <a:rPr lang="en-US" dirty="0"/>
              <a:t>) ci </a:t>
            </a:r>
            <a:r>
              <a:rPr lang="en-US" dirty="0" err="1"/>
              <a:t>segnalano</a:t>
            </a:r>
            <a:r>
              <a:rPr lang="en-US" dirty="0"/>
              <a:t> un warning. Non </a:t>
            </a:r>
            <a:r>
              <a:rPr lang="en-US" dirty="0" err="1"/>
              <a:t>è</a:t>
            </a:r>
            <a:r>
              <a:rPr lang="en-US" dirty="0"/>
              <a:t> un </a:t>
            </a:r>
            <a:r>
              <a:rPr lang="en-US" dirty="0" err="1"/>
              <a:t>problema</a:t>
            </a:r>
            <a:r>
              <a:rPr lang="en-US" dirty="0"/>
              <a:t>, se non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warning </a:t>
            </a:r>
            <a:r>
              <a:rPr lang="en-US" dirty="0" err="1"/>
              <a:t>usiamo</a:t>
            </a:r>
            <a:r>
              <a:rPr lang="en-US" dirty="0"/>
              <a:t> </a:t>
            </a:r>
            <a:r>
              <a:rPr lang="en-US" dirty="0" err="1"/>
              <a:t>l'annotazione</a:t>
            </a:r>
            <a:r>
              <a:rPr lang="en-US" dirty="0"/>
              <a:t> </a:t>
            </a:r>
            <a:r>
              <a:rPr lang="it-IT" dirty="0">
                <a:solidFill>
                  <a:schemeClr val="accent2"/>
                </a:solidFill>
              </a:rPr>
              <a:t>@</a:t>
            </a:r>
            <a:r>
              <a:rPr lang="it-IT" dirty="0" err="1">
                <a:solidFill>
                  <a:schemeClr val="accent2"/>
                </a:solidFill>
              </a:rPr>
              <a:t>SuppressWarnings</a:t>
            </a:r>
            <a:r>
              <a:rPr lang="it-IT" dirty="0">
                <a:solidFill>
                  <a:schemeClr val="accent2"/>
                </a:solidFill>
              </a:rPr>
              <a:t>("</a:t>
            </a:r>
            <a:r>
              <a:rPr lang="it-IT" dirty="0" err="1">
                <a:solidFill>
                  <a:schemeClr val="accent2"/>
                </a:solidFill>
              </a:rPr>
              <a:t>unchecked</a:t>
            </a:r>
            <a:r>
              <a:rPr lang="it-IT" dirty="0">
                <a:solidFill>
                  <a:schemeClr val="accent2"/>
                </a:solidFill>
              </a:rPr>
              <a:t>")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597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75E133-3828-B84C-A94A-A8304AAD7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JPQL: </a:t>
            </a:r>
            <a:r>
              <a:rPr lang="en-US" dirty="0" err="1"/>
              <a:t>Esecuzione</a:t>
            </a:r>
            <a:r>
              <a:rPr lang="en-US" dirty="0"/>
              <a:t> Query SELECT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3AB02DB-19D3-174B-A1B3-D283FA3C4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44143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Creazione</a:t>
            </a:r>
            <a:r>
              <a:rPr lang="en-US" dirty="0"/>
              <a:t> ed </a:t>
            </a:r>
            <a:r>
              <a:rPr lang="en-US" dirty="0" err="1"/>
              <a:t>esecuzione</a:t>
            </a:r>
            <a:r>
              <a:rPr lang="en-US" dirty="0"/>
              <a:t> di una </a:t>
            </a:r>
            <a:r>
              <a:rPr lang="en-US" b="1" dirty="0"/>
              <a:t>dynamic query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it-IT" dirty="0" err="1"/>
              <a:t>TypedQuery</a:t>
            </a:r>
            <a:r>
              <a:rPr lang="it-IT" dirty="0"/>
              <a:t>&lt;Product&gt; </a:t>
            </a:r>
            <a:r>
              <a:rPr lang="it-IT" dirty="0" err="1"/>
              <a:t>selectQuery</a:t>
            </a:r>
            <a:r>
              <a:rPr lang="it-IT" dirty="0"/>
              <a:t> = </a:t>
            </a:r>
          </a:p>
          <a:p>
            <a:pPr marL="0" indent="0">
              <a:buNone/>
            </a:pPr>
            <a:r>
              <a:rPr lang="it-IT" i="1" dirty="0"/>
              <a:t>           </a:t>
            </a:r>
            <a:r>
              <a:rPr lang="it-IT" i="1" dirty="0" err="1"/>
              <a:t>em</a:t>
            </a:r>
            <a:r>
              <a:rPr lang="it-IT" dirty="0" err="1"/>
              <a:t>.createQuery</a:t>
            </a:r>
            <a:r>
              <a:rPr lang="it-IT" dirty="0"/>
              <a:t>("SELECT </a:t>
            </a:r>
            <a:r>
              <a:rPr lang="it-IT" dirty="0" err="1"/>
              <a:t>p</a:t>
            </a:r>
            <a:r>
              <a:rPr lang="it-IT" dirty="0"/>
              <a:t> FROM Product </a:t>
            </a:r>
            <a:r>
              <a:rPr lang="it-IT" dirty="0" err="1"/>
              <a:t>p</a:t>
            </a:r>
            <a:r>
              <a:rPr lang="it-IT" dirty="0"/>
              <a:t>", </a:t>
            </a:r>
            <a:r>
              <a:rPr lang="it-IT" dirty="0" err="1"/>
              <a:t>Product.class</a:t>
            </a:r>
            <a:r>
              <a:rPr lang="it-IT" dirty="0"/>
              <a:t>); </a:t>
            </a:r>
          </a:p>
          <a:p>
            <a:pPr marL="0" indent="0">
              <a:buNone/>
            </a:pPr>
            <a:r>
              <a:rPr lang="it-IT" dirty="0"/>
              <a:t>List&lt;Product&gt; </a:t>
            </a:r>
            <a:r>
              <a:rPr lang="it-IT" dirty="0" err="1"/>
              <a:t>selectQueryResults</a:t>
            </a:r>
            <a:r>
              <a:rPr lang="it-IT" dirty="0"/>
              <a:t> = </a:t>
            </a:r>
            <a:r>
              <a:rPr lang="it-IT" dirty="0" err="1"/>
              <a:t>selectQuery.getResultList</a:t>
            </a:r>
            <a:r>
              <a:rPr lang="it-IT" dirty="0"/>
              <a:t>();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Creazione</a:t>
            </a:r>
            <a:r>
              <a:rPr lang="en-US" dirty="0"/>
              <a:t> ed </a:t>
            </a:r>
            <a:r>
              <a:rPr lang="en-US" dirty="0" err="1"/>
              <a:t>esecuzione</a:t>
            </a:r>
            <a:r>
              <a:rPr lang="en-US" dirty="0"/>
              <a:t> di una </a:t>
            </a:r>
            <a:r>
              <a:rPr lang="en-US" b="1" dirty="0"/>
              <a:t>named query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it-IT" dirty="0" err="1"/>
              <a:t>TypedQuery</a:t>
            </a:r>
            <a:r>
              <a:rPr lang="it-IT" dirty="0"/>
              <a:t>&lt;Product&gt; </a:t>
            </a:r>
            <a:r>
              <a:rPr lang="it-IT" dirty="0" err="1"/>
              <a:t>selectQuery</a:t>
            </a:r>
            <a:r>
              <a:rPr lang="it-IT" dirty="0"/>
              <a:t> = </a:t>
            </a:r>
            <a:br>
              <a:rPr lang="it-IT" dirty="0"/>
            </a:br>
            <a:r>
              <a:rPr lang="it-IT" dirty="0"/>
              <a:t>          </a:t>
            </a:r>
            <a:r>
              <a:rPr lang="it-IT" i="1" dirty="0" err="1"/>
              <a:t>em</a:t>
            </a:r>
            <a:r>
              <a:rPr lang="it-IT" dirty="0" err="1"/>
              <a:t>.createNamedQuery</a:t>
            </a:r>
            <a:r>
              <a:rPr lang="it-IT" dirty="0"/>
              <a:t>("</a:t>
            </a:r>
            <a:r>
              <a:rPr lang="it-IT" dirty="0" err="1"/>
              <a:t>findAllProducts</a:t>
            </a:r>
            <a:r>
              <a:rPr lang="it-IT" dirty="0"/>
              <a:t>", </a:t>
            </a:r>
            <a:r>
              <a:rPr lang="it-IT" dirty="0" err="1"/>
              <a:t>Product.class</a:t>
            </a:r>
            <a:r>
              <a:rPr lang="it-IT" dirty="0"/>
              <a:t>);</a:t>
            </a:r>
          </a:p>
          <a:p>
            <a:pPr marL="0" indent="0">
              <a:buNone/>
            </a:pPr>
            <a:r>
              <a:rPr lang="it-IT" dirty="0"/>
              <a:t>List&lt;Product&gt; </a:t>
            </a:r>
            <a:r>
              <a:rPr lang="it-IT" dirty="0" err="1"/>
              <a:t>selectQueryResults</a:t>
            </a:r>
            <a:r>
              <a:rPr lang="it-IT" dirty="0"/>
              <a:t> = </a:t>
            </a:r>
            <a:r>
              <a:rPr lang="it-IT" dirty="0" err="1"/>
              <a:t>selectQuery.getResultList</a:t>
            </a:r>
            <a:r>
              <a:rPr lang="it-IT" dirty="0"/>
              <a:t>();</a:t>
            </a:r>
          </a:p>
          <a:p>
            <a:pPr marL="0" indent="0">
              <a:buNone/>
            </a:pPr>
            <a:endParaRPr lang="it-IT" dirty="0"/>
          </a:p>
          <a:p>
            <a:r>
              <a:rPr lang="en-US" dirty="0" err="1"/>
              <a:t>Creazione</a:t>
            </a:r>
            <a:r>
              <a:rPr lang="en-US" dirty="0"/>
              <a:t> ed </a:t>
            </a:r>
            <a:r>
              <a:rPr lang="en-US" dirty="0" err="1"/>
              <a:t>esecuzione</a:t>
            </a:r>
            <a:r>
              <a:rPr lang="en-US" dirty="0"/>
              <a:t> di una </a:t>
            </a:r>
            <a:r>
              <a:rPr lang="en-US" b="1" dirty="0"/>
              <a:t>native query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it-IT" dirty="0"/>
              <a:t>Query </a:t>
            </a:r>
            <a:r>
              <a:rPr lang="it-IT" dirty="0" err="1"/>
              <a:t>selectQuery</a:t>
            </a:r>
            <a:r>
              <a:rPr lang="it-IT" dirty="0"/>
              <a:t> = </a:t>
            </a:r>
            <a:br>
              <a:rPr lang="it-IT" dirty="0"/>
            </a:br>
            <a:r>
              <a:rPr lang="it-IT" dirty="0"/>
              <a:t>          </a:t>
            </a:r>
            <a:r>
              <a:rPr lang="it-IT" i="1" dirty="0" err="1"/>
              <a:t>em</a:t>
            </a:r>
            <a:r>
              <a:rPr lang="it-IT" dirty="0" err="1"/>
              <a:t>.createNativeQuery</a:t>
            </a:r>
            <a:r>
              <a:rPr lang="it-IT" dirty="0"/>
              <a:t>("SELECT * FROM </a:t>
            </a:r>
            <a:r>
              <a:rPr lang="it-IT" dirty="0" err="1"/>
              <a:t>product</a:t>
            </a:r>
            <a:r>
              <a:rPr lang="it-IT" dirty="0"/>
              <a:t>", </a:t>
            </a:r>
            <a:r>
              <a:rPr lang="it-IT" dirty="0" err="1"/>
              <a:t>Product.class</a:t>
            </a:r>
            <a:r>
              <a:rPr lang="it-IT" dirty="0"/>
              <a:t>);</a:t>
            </a:r>
          </a:p>
          <a:p>
            <a:pPr marL="0" indent="0">
              <a:buNone/>
            </a:pPr>
            <a:r>
              <a:rPr lang="it-IT" dirty="0"/>
              <a:t>@</a:t>
            </a:r>
            <a:r>
              <a:rPr lang="it-IT" dirty="0" err="1"/>
              <a:t>SuppressWarnings</a:t>
            </a:r>
            <a:r>
              <a:rPr lang="it-IT" dirty="0"/>
              <a:t>("</a:t>
            </a:r>
            <a:r>
              <a:rPr lang="it-IT" dirty="0" err="1"/>
              <a:t>unchecked</a:t>
            </a:r>
            <a:r>
              <a:rPr lang="it-IT" dirty="0"/>
              <a:t>") // necessario per una inconsistenza delle API</a:t>
            </a:r>
          </a:p>
          <a:p>
            <a:pPr marL="0" indent="0">
              <a:buNone/>
            </a:pPr>
            <a:r>
              <a:rPr lang="it-IT" dirty="0"/>
              <a:t>List&lt;Product&gt; </a:t>
            </a:r>
            <a:r>
              <a:rPr lang="it-IT" dirty="0" err="1"/>
              <a:t>selectQueryResults</a:t>
            </a:r>
            <a:r>
              <a:rPr lang="it-IT" dirty="0"/>
              <a:t> = </a:t>
            </a:r>
            <a:r>
              <a:rPr lang="it-IT" dirty="0" err="1"/>
              <a:t>selectQuery.getResultList</a:t>
            </a:r>
            <a:r>
              <a:rPr lang="it-IT" dirty="0"/>
              <a:t>();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800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Annotazioni</a:t>
            </a:r>
            <a:r>
              <a:rPr lang="en-US"/>
              <a:t> </a:t>
            </a:r>
            <a:r>
              <a:rPr lang="en-US" err="1"/>
              <a:t>principali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@Entity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specifica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un </a:t>
            </a:r>
            <a:r>
              <a:rPr lang="en-US" dirty="0" err="1"/>
              <a:t>entità</a:t>
            </a:r>
            <a:r>
              <a:rPr lang="en-US" dirty="0"/>
              <a:t> (</a:t>
            </a:r>
            <a:r>
              <a:rPr lang="en-US" dirty="0" err="1"/>
              <a:t>oggetto</a:t>
            </a:r>
            <a:r>
              <a:rPr lang="en-US" dirty="0"/>
              <a:t> </a:t>
            </a:r>
            <a:r>
              <a:rPr lang="en-US" dirty="0" err="1"/>
              <a:t>persistente</a:t>
            </a:r>
            <a:r>
              <a:rPr lang="en-US" dirty="0"/>
              <a:t>)</a:t>
            </a:r>
          </a:p>
          <a:p>
            <a:r>
              <a:rPr lang="en-US" b="1" dirty="0"/>
              <a:t>@Id</a:t>
            </a:r>
            <a:br>
              <a:rPr lang="en-US" dirty="0"/>
            </a:br>
            <a:r>
              <a:rPr lang="en-US" dirty="0" err="1"/>
              <a:t>specifica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l'attributo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un'identificatore</a:t>
            </a:r>
            <a:r>
              <a:rPr lang="en-US" dirty="0"/>
              <a:t>: una </a:t>
            </a:r>
            <a:r>
              <a:rPr lang="en-US" dirty="0" err="1"/>
              <a:t>chiave</a:t>
            </a:r>
            <a:r>
              <a:rPr lang="en-US" dirty="0"/>
              <a:t> </a:t>
            </a:r>
            <a:r>
              <a:rPr lang="en-US" dirty="0" err="1"/>
              <a:t>primaria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b="1" dirty="0"/>
              <a:t>@</a:t>
            </a:r>
            <a:r>
              <a:rPr lang="en-US" b="1" dirty="0" err="1"/>
              <a:t>GeneratedValue</a:t>
            </a:r>
            <a:br>
              <a:rPr lang="en-US" dirty="0"/>
            </a:br>
            <a:r>
              <a:rPr lang="en-US" dirty="0" err="1"/>
              <a:t>specifica</a:t>
            </a:r>
            <a:r>
              <a:rPr lang="en-US" dirty="0"/>
              <a:t> in </a:t>
            </a:r>
            <a:r>
              <a:rPr lang="en-US" dirty="0" err="1"/>
              <a:t>che</a:t>
            </a:r>
            <a:r>
              <a:rPr lang="en-US" dirty="0"/>
              <a:t> modo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generato</a:t>
            </a:r>
            <a:r>
              <a:rPr lang="en-US" dirty="0"/>
              <a:t> il </a:t>
            </a:r>
            <a:r>
              <a:rPr lang="en-US" dirty="0" err="1"/>
              <a:t>valore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chiave</a:t>
            </a:r>
            <a:r>
              <a:rPr lang="en-US" dirty="0"/>
              <a:t> </a:t>
            </a:r>
            <a:r>
              <a:rPr lang="en-US" dirty="0" err="1"/>
              <a:t>primaria</a:t>
            </a:r>
            <a:endParaRPr lang="en-US" dirty="0"/>
          </a:p>
          <a:p>
            <a:pPr lvl="1"/>
            <a:r>
              <a:rPr lang="en-US" dirty="0"/>
              <a:t>strategy=</a:t>
            </a:r>
            <a:r>
              <a:rPr lang="en-US" dirty="0" err="1"/>
              <a:t>GenerationType.AUTO</a:t>
            </a:r>
            <a:r>
              <a:rPr lang="en-US" dirty="0"/>
              <a:t> indica </a:t>
            </a:r>
            <a:r>
              <a:rPr lang="en-US" dirty="0" err="1"/>
              <a:t>che</a:t>
            </a:r>
            <a:r>
              <a:rPr lang="en-US" dirty="0"/>
              <a:t> il </a:t>
            </a:r>
            <a:r>
              <a:rPr lang="en-US" dirty="0" err="1"/>
              <a:t>valore</a:t>
            </a:r>
            <a:r>
              <a:rPr lang="en-US" dirty="0"/>
              <a:t> </a:t>
            </a:r>
            <a:r>
              <a:rPr lang="en-US" dirty="0" err="1"/>
              <a:t>dell'id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generata</a:t>
            </a:r>
            <a:r>
              <a:rPr lang="en-US" dirty="0"/>
              <a:t> </a:t>
            </a:r>
            <a:r>
              <a:rPr lang="en-US" dirty="0" err="1"/>
              <a:t>automaticamente</a:t>
            </a:r>
            <a:r>
              <a:rPr lang="en-US" dirty="0"/>
              <a:t> (un </a:t>
            </a:r>
            <a:r>
              <a:rPr lang="en-US" dirty="0" err="1"/>
              <a:t>valore</a:t>
            </a:r>
            <a:r>
              <a:rPr lang="en-US" dirty="0"/>
              <a:t> </a:t>
            </a:r>
            <a:r>
              <a:rPr lang="en-US" dirty="0" err="1"/>
              <a:t>incrementale</a:t>
            </a:r>
            <a:r>
              <a:rPr lang="en-US" dirty="0"/>
              <a:t> </a:t>
            </a:r>
            <a:r>
              <a:rPr lang="en-US" dirty="0" err="1"/>
              <a:t>assegnato</a:t>
            </a:r>
            <a:r>
              <a:rPr lang="en-US" dirty="0"/>
              <a:t> dal </a:t>
            </a:r>
            <a:r>
              <a:rPr lang="en-US" dirty="0" err="1"/>
              <a:t>db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Il </a:t>
            </a:r>
            <a:r>
              <a:rPr lang="en-US" dirty="0" err="1"/>
              <a:t>valore</a:t>
            </a:r>
            <a:r>
              <a:rPr lang="en-US" dirty="0"/>
              <a:t> </a:t>
            </a:r>
            <a:r>
              <a:rPr lang="en-US" dirty="0" err="1"/>
              <a:t>dell'id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creato</a:t>
            </a:r>
            <a:r>
              <a:rPr lang="en-US" dirty="0"/>
              <a:t> (</a:t>
            </a:r>
            <a:r>
              <a:rPr lang="en-US" dirty="0" err="1"/>
              <a:t>automaticamente</a:t>
            </a:r>
            <a:r>
              <a:rPr lang="en-US" dirty="0"/>
              <a:t>) la prima volta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l'oggetto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reso</a:t>
            </a:r>
            <a:r>
              <a:rPr lang="en-US" dirty="0"/>
              <a:t> </a:t>
            </a:r>
            <a:r>
              <a:rPr lang="en-US" dirty="0" err="1"/>
              <a:t>persistente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b="1" dirty="0"/>
              <a:t>@Column</a:t>
            </a:r>
            <a:br>
              <a:rPr lang="en-US" dirty="0"/>
            </a:br>
            <a:r>
              <a:rPr lang="en-US" dirty="0" err="1"/>
              <a:t>specifica</a:t>
            </a:r>
            <a:r>
              <a:rPr lang="en-US" dirty="0"/>
              <a:t> </a:t>
            </a:r>
            <a:r>
              <a:rPr lang="en-US" dirty="0" err="1"/>
              <a:t>proprietà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colonna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corrisponde</a:t>
            </a:r>
            <a:r>
              <a:rPr lang="en-US" dirty="0"/>
              <a:t> </a:t>
            </a:r>
            <a:r>
              <a:rPr lang="en-US" dirty="0" err="1"/>
              <a:t>all'attributo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segue</a:t>
            </a:r>
          </a:p>
          <a:p>
            <a:pPr lvl="1"/>
            <a:r>
              <a:rPr lang="en-US" b="1" dirty="0"/>
              <a:t>nullable = false</a:t>
            </a:r>
            <a:r>
              <a:rPr lang="en-US" dirty="0"/>
              <a:t> indica </a:t>
            </a:r>
            <a:r>
              <a:rPr lang="en-US" dirty="0" err="1"/>
              <a:t>che</a:t>
            </a:r>
            <a:r>
              <a:rPr lang="en-US" dirty="0"/>
              <a:t> la </a:t>
            </a:r>
            <a:r>
              <a:rPr lang="en-US" dirty="0" err="1"/>
              <a:t>colonna</a:t>
            </a:r>
            <a:r>
              <a:rPr lang="en-US" dirty="0"/>
              <a:t> (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) non </a:t>
            </a:r>
            <a:r>
              <a:rPr lang="en-US" dirty="0" err="1"/>
              <a:t>ammette</a:t>
            </a:r>
            <a:r>
              <a:rPr lang="en-US" dirty="0"/>
              <a:t> </a:t>
            </a:r>
            <a:r>
              <a:rPr lang="en-US" dirty="0" err="1"/>
              <a:t>valori</a:t>
            </a:r>
            <a:r>
              <a:rPr lang="en-US" dirty="0"/>
              <a:t> nulli</a:t>
            </a:r>
          </a:p>
          <a:p>
            <a:pPr lvl="1"/>
            <a:r>
              <a:rPr lang="en-US" b="1" dirty="0"/>
              <a:t>length = 2000</a:t>
            </a:r>
            <a:r>
              <a:rPr lang="en-US" dirty="0"/>
              <a:t> indica </a:t>
            </a:r>
            <a:r>
              <a:rPr lang="en-US" dirty="0" err="1"/>
              <a:t>che</a:t>
            </a:r>
            <a:r>
              <a:rPr lang="en-US" dirty="0"/>
              <a:t> la </a:t>
            </a:r>
            <a:r>
              <a:rPr lang="en-US" dirty="0" err="1"/>
              <a:t>lunghezza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colonna</a:t>
            </a:r>
            <a:r>
              <a:rPr lang="en-US" dirty="0"/>
              <a:t> varchar </a:t>
            </a:r>
            <a:r>
              <a:rPr lang="en-US" dirty="0" err="1"/>
              <a:t>corrispondente</a:t>
            </a:r>
            <a:r>
              <a:rPr lang="en-US" dirty="0"/>
              <a:t> </a:t>
            </a:r>
            <a:r>
              <a:rPr lang="en-US" dirty="0" err="1"/>
              <a:t>all'attributo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segue</a:t>
            </a:r>
          </a:p>
          <a:p>
            <a:pPr lvl="1"/>
            <a:r>
              <a:rPr lang="en-US" dirty="0" err="1"/>
              <a:t>altre</a:t>
            </a:r>
            <a:r>
              <a:rPr lang="en-US" dirty="0"/>
              <a:t> </a:t>
            </a:r>
            <a:r>
              <a:rPr lang="en-US" dirty="0" err="1"/>
              <a:t>proprietà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Va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usata</a:t>
            </a:r>
            <a:r>
              <a:rPr lang="en-US" dirty="0">
                <a:highlight>
                  <a:srgbClr val="FFFF00"/>
                </a:highlight>
              </a:rPr>
              <a:t> solo se serve a </a:t>
            </a:r>
            <a:r>
              <a:rPr lang="en-US" dirty="0" err="1">
                <a:highlight>
                  <a:srgbClr val="FFFF00"/>
                </a:highlight>
              </a:rPr>
              <a:t>imporre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proprietà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specifiche</a:t>
            </a:r>
            <a:r>
              <a:rPr lang="en-US" dirty="0">
                <a:highlight>
                  <a:srgbClr val="FFFF00"/>
                </a:highlight>
              </a:rPr>
              <a:t> del mapping. </a:t>
            </a:r>
            <a:r>
              <a:rPr lang="en-US" dirty="0" err="1">
                <a:highlight>
                  <a:srgbClr val="FFFF00"/>
                </a:highlight>
              </a:rPr>
              <a:t>Ogni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variabile</a:t>
            </a:r>
            <a:r>
              <a:rPr lang="en-US" dirty="0">
                <a:highlight>
                  <a:srgbClr val="FFFF00"/>
                </a:highlight>
              </a:rPr>
              <a:t> di </a:t>
            </a:r>
            <a:r>
              <a:rPr lang="en-US" dirty="0" err="1">
                <a:highlight>
                  <a:srgbClr val="FFFF00"/>
                </a:highlight>
              </a:rPr>
              <a:t>tipo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primitivo</a:t>
            </a:r>
            <a:r>
              <a:rPr lang="en-US" dirty="0">
                <a:highlight>
                  <a:srgbClr val="FFFF00"/>
                </a:highlight>
              </a:rPr>
              <a:t> (o wrapper </a:t>
            </a:r>
            <a:r>
              <a:rPr lang="en-US" dirty="0" err="1">
                <a:highlight>
                  <a:srgbClr val="FFFF00"/>
                </a:highlight>
              </a:rPr>
              <a:t>corrispondente</a:t>
            </a:r>
            <a:r>
              <a:rPr lang="en-US" dirty="0">
                <a:highlight>
                  <a:srgbClr val="FFFF00"/>
                </a:highlight>
              </a:rPr>
              <a:t>), String, </a:t>
            </a:r>
            <a:r>
              <a:rPr lang="en-US" dirty="0" err="1">
                <a:highlight>
                  <a:srgbClr val="FFFF00"/>
                </a:highlight>
              </a:rPr>
              <a:t>java.time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viene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automanticamente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mappata</a:t>
            </a:r>
            <a:r>
              <a:rPr lang="en-US" dirty="0">
                <a:highlight>
                  <a:srgbClr val="FFFF00"/>
                </a:highlight>
              </a:rPr>
              <a:t> in una </a:t>
            </a:r>
            <a:r>
              <a:rPr lang="en-US" dirty="0" err="1">
                <a:highlight>
                  <a:srgbClr val="FFFF00"/>
                </a:highlight>
              </a:rPr>
              <a:t>colonna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della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tabella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corrispondente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all'entità</a:t>
            </a:r>
            <a:r>
              <a:rPr lang="en-US" dirty="0">
                <a:highlight>
                  <a:srgbClr val="FFFF00"/>
                </a:highlight>
              </a:rPr>
              <a:t>, con un </a:t>
            </a:r>
            <a:r>
              <a:rPr lang="en-US" dirty="0" err="1">
                <a:highlight>
                  <a:srgbClr val="FFFF00"/>
                </a:highlight>
              </a:rPr>
              <a:t>tipo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opportuno</a:t>
            </a:r>
            <a:r>
              <a:rPr lang="en-US" dirty="0">
                <a:highlight>
                  <a:srgbClr val="FFFF00"/>
                </a:highlight>
              </a:rPr>
              <a:t>. Se non </a:t>
            </a:r>
            <a:r>
              <a:rPr lang="en-US" dirty="0" err="1">
                <a:highlight>
                  <a:srgbClr val="FFFF00"/>
                </a:highlight>
              </a:rPr>
              <a:t>dobbiamo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specificare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nessuna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proprietà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nel</a:t>
            </a:r>
            <a:r>
              <a:rPr lang="en-US" dirty="0">
                <a:highlight>
                  <a:srgbClr val="FFFF00"/>
                </a:highlight>
              </a:rPr>
              <a:t> mapping </a:t>
            </a:r>
            <a:r>
              <a:rPr lang="en-US" dirty="0" err="1">
                <a:highlight>
                  <a:srgbClr val="FFFF00"/>
                </a:highlight>
              </a:rPr>
              <a:t>della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variabile</a:t>
            </a:r>
            <a:r>
              <a:rPr lang="en-US" dirty="0">
                <a:highlight>
                  <a:srgbClr val="FFFF00"/>
                </a:highlight>
              </a:rPr>
              <a:t> non </a:t>
            </a:r>
            <a:r>
              <a:rPr lang="en-US" dirty="0" err="1">
                <a:highlight>
                  <a:srgbClr val="FFFF00"/>
                </a:highlight>
              </a:rPr>
              <a:t>è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necessario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usare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l'annotazione</a:t>
            </a:r>
            <a:r>
              <a:rPr lang="en-US" dirty="0">
                <a:highlight>
                  <a:srgbClr val="FFFF00"/>
                </a:highlight>
              </a:rPr>
              <a:t> (</a:t>
            </a:r>
            <a:r>
              <a:rPr lang="en-US" dirty="0" err="1">
                <a:highlight>
                  <a:srgbClr val="FFFF00"/>
                </a:highlight>
              </a:rPr>
              <a:t>nell'esempio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vedi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variabile</a:t>
            </a:r>
            <a:r>
              <a:rPr lang="en-US" dirty="0">
                <a:highlight>
                  <a:srgbClr val="FFFF00"/>
                </a:highlight>
              </a:rPr>
              <a:t> Float price)</a:t>
            </a:r>
          </a:p>
        </p:txBody>
      </p:sp>
    </p:spTree>
    <p:extLst>
      <p:ext uri="{BB962C8B-B14F-4D97-AF65-F5344CB8AC3E}">
        <p14:creationId xmlns:p14="http://schemas.microsoft.com/office/powerpoint/2010/main" val="223008175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984C2A-B850-0E45-935E-78D207AE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JPQL: target list query SELECT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56A6D8-D20F-734B-923C-C814BE7D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Nella target list possiamo specificare anche un sottoinsieme dei campi, sempre usando una </a:t>
            </a:r>
            <a:r>
              <a:rPr lang="it-IT" dirty="0" err="1"/>
              <a:t>path-experession</a:t>
            </a:r>
            <a:r>
              <a:rPr lang="it-IT" dirty="0"/>
              <a:t> </a:t>
            </a:r>
          </a:p>
          <a:p>
            <a:r>
              <a:rPr lang="it-IT" dirty="0"/>
              <a:t>Nel caso in cui abbiamo un solo elemento, la </a:t>
            </a:r>
            <a:r>
              <a:rPr lang="it-IT" dirty="0" err="1"/>
              <a:t>query</a:t>
            </a:r>
            <a:r>
              <a:rPr lang="it-IT" dirty="0"/>
              <a:t> ritorna una lista del tipo corrispondente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 err="1"/>
              <a:t>TypedQuery</a:t>
            </a:r>
            <a:r>
              <a:rPr lang="it-IT" sz="2000" dirty="0"/>
              <a:t>&lt;</a:t>
            </a:r>
            <a:r>
              <a:rPr lang="it-IT" sz="2000" dirty="0" err="1">
                <a:highlight>
                  <a:srgbClr val="FFFF00"/>
                </a:highlight>
              </a:rPr>
              <a:t>String</a:t>
            </a:r>
            <a:r>
              <a:rPr lang="it-IT" sz="2000" dirty="0"/>
              <a:t>&gt; </a:t>
            </a:r>
            <a:r>
              <a:rPr lang="it-IT" sz="2000" dirty="0" err="1"/>
              <a:t>queryNames</a:t>
            </a:r>
            <a:r>
              <a:rPr lang="it-IT" sz="2000" dirty="0"/>
              <a:t> = </a:t>
            </a:r>
          </a:p>
          <a:p>
            <a:pPr marL="0" indent="0">
              <a:buNone/>
            </a:pPr>
            <a:r>
              <a:rPr lang="it-IT" sz="2000" dirty="0"/>
              <a:t>           </a:t>
            </a:r>
            <a:r>
              <a:rPr lang="it-IT" sz="2000" dirty="0" err="1"/>
              <a:t>em.createQuery</a:t>
            </a:r>
            <a:r>
              <a:rPr lang="it-IT" sz="2000" dirty="0"/>
              <a:t>("SELECT </a:t>
            </a:r>
            <a:r>
              <a:rPr lang="it-IT" sz="2000" dirty="0" err="1">
                <a:highlight>
                  <a:srgbClr val="FFFF00"/>
                </a:highlight>
              </a:rPr>
              <a:t>p.name</a:t>
            </a:r>
            <a:r>
              <a:rPr lang="it-IT" sz="2000" dirty="0">
                <a:highlight>
                  <a:srgbClr val="FFFF00"/>
                </a:highlight>
              </a:rPr>
              <a:t> </a:t>
            </a:r>
            <a:r>
              <a:rPr lang="it-IT" sz="2000" dirty="0"/>
              <a:t>FROM Product </a:t>
            </a:r>
            <a:r>
              <a:rPr lang="it-IT" sz="2000" dirty="0" err="1"/>
              <a:t>p</a:t>
            </a:r>
            <a:r>
              <a:rPr lang="it-IT" sz="2000" dirty="0"/>
              <a:t>", </a:t>
            </a:r>
            <a:r>
              <a:rPr lang="it-IT" sz="2000" dirty="0" err="1">
                <a:highlight>
                  <a:srgbClr val="FFFF00"/>
                </a:highlight>
              </a:rPr>
              <a:t>String</a:t>
            </a:r>
            <a:r>
              <a:rPr lang="it-IT" sz="2000" dirty="0" err="1"/>
              <a:t>.</a:t>
            </a:r>
            <a:r>
              <a:rPr lang="it-IT" sz="2000" b="1" dirty="0" err="1"/>
              <a:t>class</a:t>
            </a:r>
            <a:r>
              <a:rPr lang="it-IT" sz="2000" dirty="0"/>
              <a:t>);</a:t>
            </a:r>
          </a:p>
          <a:p>
            <a:pPr marL="0" indent="0">
              <a:buNone/>
            </a:pPr>
            <a:r>
              <a:rPr lang="it-IT" sz="2000" dirty="0"/>
              <a:t>List&lt;</a:t>
            </a:r>
            <a:r>
              <a:rPr lang="it-IT" sz="2000" dirty="0" err="1">
                <a:highlight>
                  <a:srgbClr val="FFFF00"/>
                </a:highlight>
              </a:rPr>
              <a:t>String</a:t>
            </a:r>
            <a:r>
              <a:rPr lang="it-IT" sz="2000" dirty="0"/>
              <a:t>&gt; </a:t>
            </a:r>
            <a:r>
              <a:rPr lang="it-IT" sz="2000" dirty="0" err="1"/>
              <a:t>names</a:t>
            </a:r>
            <a:r>
              <a:rPr lang="it-IT" sz="2000" dirty="0"/>
              <a:t> = </a:t>
            </a:r>
            <a:r>
              <a:rPr lang="it-IT" sz="2000" dirty="0" err="1"/>
              <a:t>queryNames.getResultList</a:t>
            </a:r>
            <a:r>
              <a:rPr lang="it-IT" sz="2000" dirty="0"/>
              <a:t>(); 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 err="1"/>
              <a:t>TypedQuery</a:t>
            </a:r>
            <a:r>
              <a:rPr lang="it-IT" sz="2000" dirty="0"/>
              <a:t>&lt;</a:t>
            </a:r>
            <a:r>
              <a:rPr lang="it-IT" sz="2000" dirty="0">
                <a:highlight>
                  <a:srgbClr val="00FF00"/>
                </a:highlight>
              </a:rPr>
              <a:t>Float</a:t>
            </a:r>
            <a:r>
              <a:rPr lang="it-IT" sz="2000" dirty="0"/>
              <a:t>&gt; </a:t>
            </a:r>
            <a:r>
              <a:rPr lang="it-IT" sz="2000" dirty="0" err="1"/>
              <a:t>queryPrices</a:t>
            </a:r>
            <a:r>
              <a:rPr lang="it-IT" sz="2000" dirty="0"/>
              <a:t> = </a:t>
            </a:r>
          </a:p>
          <a:p>
            <a:pPr marL="0" indent="0">
              <a:buNone/>
            </a:pPr>
            <a:r>
              <a:rPr lang="it-IT" sz="2000" dirty="0"/>
              <a:t>           </a:t>
            </a:r>
            <a:r>
              <a:rPr lang="it-IT" sz="2000" dirty="0" err="1"/>
              <a:t>em.createQuery</a:t>
            </a:r>
            <a:r>
              <a:rPr lang="it-IT" sz="2000" dirty="0"/>
              <a:t>("SELECT </a:t>
            </a:r>
            <a:r>
              <a:rPr lang="it-IT" sz="2000" dirty="0" err="1">
                <a:highlight>
                  <a:srgbClr val="00FF00"/>
                </a:highlight>
              </a:rPr>
              <a:t>p.price</a:t>
            </a:r>
            <a:r>
              <a:rPr lang="it-IT" sz="2000" dirty="0">
                <a:highlight>
                  <a:srgbClr val="00FF00"/>
                </a:highlight>
              </a:rPr>
              <a:t> </a:t>
            </a:r>
            <a:r>
              <a:rPr lang="it-IT" sz="2000" dirty="0"/>
              <a:t>FROM Product </a:t>
            </a:r>
            <a:r>
              <a:rPr lang="it-IT" sz="2000" dirty="0" err="1"/>
              <a:t>p</a:t>
            </a:r>
            <a:r>
              <a:rPr lang="it-IT" sz="2000" dirty="0"/>
              <a:t>", </a:t>
            </a:r>
            <a:r>
              <a:rPr lang="it-IT" sz="2000" dirty="0" err="1">
                <a:highlight>
                  <a:srgbClr val="00FF00"/>
                </a:highlight>
              </a:rPr>
              <a:t>Float</a:t>
            </a:r>
            <a:r>
              <a:rPr lang="it-IT" sz="2000" dirty="0" err="1"/>
              <a:t>.</a:t>
            </a:r>
            <a:r>
              <a:rPr lang="it-IT" sz="2000" b="1" dirty="0" err="1"/>
              <a:t>class</a:t>
            </a:r>
            <a:r>
              <a:rPr lang="it-IT" sz="2000" dirty="0"/>
              <a:t>);</a:t>
            </a:r>
          </a:p>
          <a:p>
            <a:pPr marL="0" indent="0">
              <a:buNone/>
            </a:pPr>
            <a:r>
              <a:rPr lang="it-IT" sz="2000" dirty="0"/>
              <a:t>List&lt;</a:t>
            </a:r>
            <a:r>
              <a:rPr lang="it-IT" sz="2000" dirty="0">
                <a:highlight>
                  <a:srgbClr val="00FF00"/>
                </a:highlight>
              </a:rPr>
              <a:t>Float</a:t>
            </a:r>
            <a:r>
              <a:rPr lang="it-IT" sz="2000" dirty="0"/>
              <a:t>&gt; </a:t>
            </a:r>
            <a:r>
              <a:rPr lang="it-IT" sz="2000" dirty="0" err="1"/>
              <a:t>prices</a:t>
            </a:r>
            <a:r>
              <a:rPr lang="it-IT" sz="2000" dirty="0"/>
              <a:t> = </a:t>
            </a:r>
            <a:r>
              <a:rPr lang="it-IT" sz="2000" dirty="0" err="1"/>
              <a:t>queryPrices.getResultList</a:t>
            </a:r>
            <a:r>
              <a:rPr lang="it-IT" sz="2000" dirty="0"/>
              <a:t>(); 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056860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984C2A-B850-0E45-935E-78D207AE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JPQL: target list query SELECT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56A6D8-D20F-734B-923C-C814BE7D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t-IT" dirty="0"/>
              <a:t>Se abbiamo più elementi, la </a:t>
            </a:r>
            <a:r>
              <a:rPr lang="it-IT" dirty="0" err="1"/>
              <a:t>query</a:t>
            </a:r>
            <a:r>
              <a:rPr lang="it-IT" dirty="0"/>
              <a:t> ritorna una lista di Object[]. Ogni elemento della lista corrisponde ad un array che ha tanti elementi quante le </a:t>
            </a:r>
            <a:r>
              <a:rPr lang="it-IT" dirty="0" err="1"/>
              <a:t>path-expression</a:t>
            </a:r>
            <a:r>
              <a:rPr lang="it-IT" dirty="0"/>
              <a:t> nella target, e in ogni array mantengono la stessa posizione data dalla target list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 err="1"/>
              <a:t>TypedQuery</a:t>
            </a:r>
            <a:r>
              <a:rPr lang="it-IT" sz="2000" dirty="0"/>
              <a:t>&lt;</a:t>
            </a:r>
            <a:r>
              <a:rPr lang="it-IT" sz="2000" dirty="0">
                <a:highlight>
                  <a:srgbClr val="FFFF00"/>
                </a:highlight>
              </a:rPr>
              <a:t>Object[]</a:t>
            </a:r>
            <a:r>
              <a:rPr lang="it-IT" sz="2000" dirty="0"/>
              <a:t>&gt; </a:t>
            </a:r>
            <a:r>
              <a:rPr lang="it-IT" sz="2000" dirty="0" err="1"/>
              <a:t>query</a:t>
            </a:r>
            <a:r>
              <a:rPr lang="it-IT" sz="2000" dirty="0"/>
              <a:t> = </a:t>
            </a:r>
          </a:p>
          <a:p>
            <a:pPr marL="0" indent="0">
              <a:buNone/>
            </a:pPr>
            <a:r>
              <a:rPr lang="it-IT" sz="2000" dirty="0"/>
              <a:t>    </a:t>
            </a:r>
            <a:r>
              <a:rPr lang="it-IT" sz="2000" dirty="0" err="1"/>
              <a:t>em.createQuery</a:t>
            </a:r>
            <a:r>
              <a:rPr lang="it-IT" sz="2000" dirty="0"/>
              <a:t>("SELECT </a:t>
            </a:r>
            <a:r>
              <a:rPr lang="it-IT" sz="2000" dirty="0" err="1">
                <a:highlight>
                  <a:srgbClr val="FFFF00"/>
                </a:highlight>
              </a:rPr>
              <a:t>p.name</a:t>
            </a:r>
            <a:r>
              <a:rPr lang="it-IT" sz="2000" dirty="0">
                <a:highlight>
                  <a:srgbClr val="FFFF00"/>
                </a:highlight>
              </a:rPr>
              <a:t>, </a:t>
            </a:r>
            <a:r>
              <a:rPr lang="it-IT" sz="2000" dirty="0" err="1">
                <a:highlight>
                  <a:srgbClr val="FFFF00"/>
                </a:highlight>
              </a:rPr>
              <a:t>p.price</a:t>
            </a:r>
            <a:r>
              <a:rPr lang="it-IT" sz="2000" dirty="0">
                <a:highlight>
                  <a:srgbClr val="FFFF00"/>
                </a:highlight>
              </a:rPr>
              <a:t> </a:t>
            </a:r>
            <a:r>
              <a:rPr lang="it-IT" sz="2000" dirty="0"/>
              <a:t>FROM Product </a:t>
            </a:r>
            <a:r>
              <a:rPr lang="it-IT" sz="2000" dirty="0" err="1"/>
              <a:t>p</a:t>
            </a:r>
            <a:r>
              <a:rPr lang="it-IT" sz="2000" dirty="0"/>
              <a:t>", </a:t>
            </a:r>
            <a:r>
              <a:rPr lang="it-IT" sz="2000" dirty="0">
                <a:highlight>
                  <a:srgbClr val="FFFF00"/>
                </a:highlight>
              </a:rPr>
              <a:t>Object[]</a:t>
            </a:r>
            <a:r>
              <a:rPr lang="it-IT" sz="2000" dirty="0"/>
              <a:t>.</a:t>
            </a:r>
            <a:r>
              <a:rPr lang="it-IT" sz="2000" b="1" dirty="0" err="1"/>
              <a:t>class</a:t>
            </a:r>
            <a:r>
              <a:rPr lang="it-IT" sz="2000" dirty="0"/>
              <a:t>);</a:t>
            </a:r>
          </a:p>
          <a:p>
            <a:pPr marL="0" indent="0">
              <a:buNone/>
            </a:pPr>
            <a:r>
              <a:rPr lang="it-IT" sz="2000" dirty="0"/>
              <a:t>List&lt;</a:t>
            </a:r>
            <a:r>
              <a:rPr lang="it-IT" sz="2000" dirty="0">
                <a:highlight>
                  <a:srgbClr val="FFFF00"/>
                </a:highlight>
              </a:rPr>
              <a:t>Object[]</a:t>
            </a:r>
            <a:r>
              <a:rPr lang="it-IT" sz="2000" dirty="0"/>
              <a:t>&gt; </a:t>
            </a:r>
            <a:r>
              <a:rPr lang="it-IT" sz="2000" dirty="0" err="1"/>
              <a:t>namesAndPrices</a:t>
            </a:r>
            <a:r>
              <a:rPr lang="it-IT" sz="2000" dirty="0"/>
              <a:t> = </a:t>
            </a:r>
            <a:r>
              <a:rPr lang="it-IT" sz="2000" dirty="0" err="1"/>
              <a:t>query.getResultList</a:t>
            </a:r>
            <a:r>
              <a:rPr lang="it-IT" sz="2000" dirty="0"/>
              <a:t>(); 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/>
              <a:t>for (</a:t>
            </a:r>
            <a:r>
              <a:rPr lang="it-IT" sz="2000" dirty="0">
                <a:highlight>
                  <a:srgbClr val="FFFF00"/>
                </a:highlight>
              </a:rPr>
              <a:t>Object[] </a:t>
            </a:r>
            <a:r>
              <a:rPr lang="it-IT" sz="2000" dirty="0" err="1"/>
              <a:t>nAp</a:t>
            </a:r>
            <a:r>
              <a:rPr lang="it-IT" sz="2000" dirty="0"/>
              <a:t>: </a:t>
            </a:r>
            <a:r>
              <a:rPr lang="it-IT" sz="2000" dirty="0" err="1"/>
              <a:t>namesAndPrices</a:t>
            </a:r>
            <a:r>
              <a:rPr lang="it-IT" sz="2000" dirty="0"/>
              <a:t>) {</a:t>
            </a:r>
          </a:p>
          <a:p>
            <a:pPr marL="0" indent="0">
              <a:buNone/>
            </a:pPr>
            <a:r>
              <a:rPr lang="it-IT" sz="2000" dirty="0"/>
              <a:t>	</a:t>
            </a:r>
            <a:r>
              <a:rPr lang="it-IT" sz="2000" dirty="0" err="1"/>
              <a:t>System.out.println</a:t>
            </a:r>
            <a:r>
              <a:rPr lang="it-IT" sz="2000" dirty="0"/>
              <a:t>(</a:t>
            </a:r>
            <a:r>
              <a:rPr lang="it-IT" sz="2000" dirty="0" err="1"/>
              <a:t>nAp</a:t>
            </a:r>
            <a:r>
              <a:rPr lang="it-IT" sz="2000" dirty="0">
                <a:highlight>
                  <a:srgbClr val="FFFF00"/>
                </a:highlight>
              </a:rPr>
              <a:t>[0]</a:t>
            </a:r>
            <a:r>
              <a:rPr lang="it-IT" sz="2000" dirty="0"/>
              <a:t> + " " + </a:t>
            </a:r>
            <a:r>
              <a:rPr lang="it-IT" sz="2000" dirty="0" err="1"/>
              <a:t>nAp</a:t>
            </a:r>
            <a:r>
              <a:rPr lang="it-IT" sz="2000" dirty="0">
                <a:highlight>
                  <a:srgbClr val="FFFF00"/>
                </a:highlight>
              </a:rPr>
              <a:t>[1]</a:t>
            </a:r>
            <a:r>
              <a:rPr lang="it-IT" sz="2000" dirty="0"/>
              <a:t>);</a:t>
            </a:r>
          </a:p>
          <a:p>
            <a:pPr marL="0" indent="0">
              <a:buNone/>
            </a:pPr>
            <a:r>
              <a:rPr lang="it-IT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935977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B4A969-5D2A-5346-A1FE-9B1389B0E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JPQL: SELECT con </a:t>
            </a:r>
            <a:r>
              <a:rPr lang="en-US" dirty="0" err="1"/>
              <a:t>costruttori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95D69-AAAF-9E4D-A57D-6F45EE655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E' </a:t>
            </a:r>
            <a:r>
              <a:rPr lang="en-US" dirty="0" err="1"/>
              <a:t>possibile</a:t>
            </a:r>
            <a:r>
              <a:rPr lang="en-US" dirty="0"/>
              <a:t> far </a:t>
            </a:r>
            <a:r>
              <a:rPr lang="en-US" dirty="0" err="1"/>
              <a:t>ritornare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</a:t>
            </a:r>
            <a:r>
              <a:rPr lang="en-US" dirty="0" err="1"/>
              <a:t>diversi</a:t>
            </a:r>
            <a:r>
              <a:rPr lang="en-US" dirty="0"/>
              <a:t>, </a:t>
            </a:r>
            <a:r>
              <a:rPr lang="en-US" dirty="0" err="1"/>
              <a:t>costruiti</a:t>
            </a:r>
            <a:r>
              <a:rPr lang="en-US" dirty="0"/>
              <a:t> con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recuperati</a:t>
            </a:r>
            <a:r>
              <a:rPr lang="en-US" dirty="0"/>
              <a:t> dal database</a:t>
            </a:r>
          </a:p>
          <a:p>
            <a:r>
              <a:rPr lang="en-US" dirty="0"/>
              <a:t>Nella target list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</a:t>
            </a:r>
            <a:r>
              <a:rPr lang="en-US" dirty="0" err="1"/>
              <a:t>l'operatore</a:t>
            </a:r>
            <a:r>
              <a:rPr lang="en-US" dirty="0"/>
              <a:t> NEW </a:t>
            </a:r>
            <a:r>
              <a:rPr lang="en-US" dirty="0" err="1"/>
              <a:t>seguito</a:t>
            </a:r>
            <a:r>
              <a:rPr lang="en-US" dirty="0"/>
              <a:t> dal </a:t>
            </a:r>
            <a:r>
              <a:rPr lang="en-US" dirty="0" err="1"/>
              <a:t>costruttore</a:t>
            </a:r>
            <a:r>
              <a:rPr lang="en-US" dirty="0"/>
              <a:t> </a:t>
            </a:r>
            <a:r>
              <a:rPr lang="en-US" dirty="0" err="1"/>
              <a:t>completamente</a:t>
            </a:r>
            <a:r>
              <a:rPr lang="en-US" dirty="0"/>
              <a:t> </a:t>
            </a:r>
            <a:r>
              <a:rPr lang="en-US" dirty="0" err="1"/>
              <a:t>qualificato</a:t>
            </a:r>
            <a:r>
              <a:rPr lang="en-US" dirty="0"/>
              <a:t> (</a:t>
            </a:r>
            <a:r>
              <a:rPr lang="en-US" dirty="0" err="1"/>
              <a:t>inclusivo</a:t>
            </a:r>
            <a:r>
              <a:rPr lang="en-US" dirty="0"/>
              <a:t> di package) con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parametri</a:t>
            </a:r>
            <a:r>
              <a:rPr lang="en-US" dirty="0"/>
              <a:t> </a:t>
            </a:r>
            <a:r>
              <a:rPr lang="en-US" dirty="0" err="1"/>
              <a:t>opportuni</a:t>
            </a:r>
            <a:r>
              <a:rPr lang="en-US" dirty="0"/>
              <a:t> per la </a:t>
            </a:r>
            <a:r>
              <a:rPr lang="en-US" dirty="0" err="1"/>
              <a:t>costruzione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oggetti</a:t>
            </a:r>
            <a:endParaRPr lang="en-US" dirty="0"/>
          </a:p>
          <a:p>
            <a:r>
              <a:rPr lang="en-US" dirty="0" err="1"/>
              <a:t>Esempio</a:t>
            </a:r>
            <a:r>
              <a:rPr lang="en-US" dirty="0"/>
              <a:t> (</a:t>
            </a:r>
            <a:r>
              <a:rPr lang="en-US" dirty="0" err="1"/>
              <a:t>didattico</a:t>
            </a:r>
            <a:r>
              <a:rPr lang="en-US" dirty="0"/>
              <a:t>): </a:t>
            </a:r>
            <a:br>
              <a:rPr lang="en-US" dirty="0"/>
            </a:br>
            <a:r>
              <a:rPr lang="en-US" dirty="0"/>
              <a:t>SELECT </a:t>
            </a:r>
            <a:r>
              <a:rPr lang="en-US" dirty="0">
                <a:solidFill>
                  <a:srgbClr val="FF0000"/>
                </a:solidFill>
              </a:rPr>
              <a:t>NEW </a:t>
            </a:r>
            <a:r>
              <a:rPr lang="en-US" dirty="0" err="1">
                <a:solidFill>
                  <a:srgbClr val="FF0000"/>
                </a:solidFill>
              </a:rPr>
              <a:t>java.lang.String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c.firstName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FROM Customer c</a:t>
            </a:r>
          </a:p>
        </p:txBody>
      </p:sp>
      <p:sp>
        <p:nvSpPr>
          <p:cNvPr id="4" name="Processo 3">
            <a:extLst>
              <a:ext uri="{FF2B5EF4-FFF2-40B4-BE49-F238E27FC236}">
                <a16:creationId xmlns:a16="http://schemas.microsoft.com/office/drawing/2014/main" id="{A24BA2CF-C59F-7C43-9ED8-F1497CA23AFD}"/>
              </a:ext>
            </a:extLst>
          </p:cNvPr>
          <p:cNvSpPr/>
          <p:nvPr/>
        </p:nvSpPr>
        <p:spPr>
          <a:xfrm>
            <a:off x="12426" y="-793"/>
            <a:ext cx="9144000" cy="6858000"/>
          </a:xfrm>
          <a:prstGeom prst="flowChartProcess">
            <a:avLst/>
          </a:prstGeom>
          <a:solidFill>
            <a:schemeClr val="tx1">
              <a:alpha val="4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1146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75E133-3828-B84C-A94A-A8304AAD7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JPQL: Query DELETE/UPDATE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3AB02DB-19D3-174B-A1B3-D283FA3C4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4143"/>
          </a:xfrm>
        </p:spPr>
        <p:txBody>
          <a:bodyPr>
            <a:normAutofit/>
          </a:bodyPr>
          <a:lstStyle/>
          <a:p>
            <a:r>
              <a:rPr lang="it-IT" dirty="0"/>
              <a:t>La creazione e l'esecuzione di una </a:t>
            </a:r>
            <a:r>
              <a:rPr lang="it-IT" dirty="0" err="1"/>
              <a:t>query</a:t>
            </a:r>
            <a:r>
              <a:rPr lang="it-IT" dirty="0"/>
              <a:t> UPDATE o DELETE vengono fatte in maniera simile</a:t>
            </a:r>
          </a:p>
          <a:p>
            <a:r>
              <a:rPr lang="it-IT" dirty="0"/>
              <a:t>Tuttavia, </a:t>
            </a:r>
            <a:r>
              <a:rPr lang="en-US" dirty="0" err="1"/>
              <a:t>l'esecuzione</a:t>
            </a:r>
            <a:r>
              <a:rPr lang="en-US" dirty="0"/>
              <a:t> di una query UPDATE/DELETE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effettuata</a:t>
            </a:r>
            <a:r>
              <a:rPr lang="en-US" dirty="0"/>
              <a:t> in una </a:t>
            </a:r>
            <a:r>
              <a:rPr lang="en-US" dirty="0" err="1"/>
              <a:t>transazione</a:t>
            </a:r>
            <a:r>
              <a:rPr lang="en-US" dirty="0"/>
              <a:t> (</a:t>
            </a:r>
            <a:r>
              <a:rPr lang="en-US" dirty="0" err="1"/>
              <a:t>perchè</a:t>
            </a:r>
            <a:r>
              <a:rPr lang="en-US" dirty="0"/>
              <a:t> </a:t>
            </a:r>
            <a:r>
              <a:rPr lang="en-US" dirty="0" err="1"/>
              <a:t>modifica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database)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784047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JPQL: </a:t>
            </a:r>
            <a:r>
              <a:rPr lang="en-US" dirty="0" err="1"/>
              <a:t>Creazione</a:t>
            </a:r>
            <a:r>
              <a:rPr lang="en-US" dirty="0"/>
              <a:t> Query UPDATE/DELETE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La </a:t>
            </a:r>
            <a:r>
              <a:rPr lang="en-US" dirty="0" err="1"/>
              <a:t>creazione</a:t>
            </a:r>
            <a:r>
              <a:rPr lang="en-US" dirty="0"/>
              <a:t> di una </a:t>
            </a:r>
            <a:r>
              <a:rPr lang="en-US" b="1" dirty="0"/>
              <a:t>dynamic</a:t>
            </a:r>
            <a:r>
              <a:rPr lang="en-US" dirty="0"/>
              <a:t> query UPDATE/DELETE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effettuata</a:t>
            </a:r>
            <a:r>
              <a:rPr lang="en-US" dirty="0"/>
              <a:t> </a:t>
            </a:r>
            <a:r>
              <a:rPr lang="en-US" dirty="0" err="1"/>
              <a:t>invocando</a:t>
            </a:r>
            <a:r>
              <a:rPr lang="en-US" dirty="0"/>
              <a:t> </a:t>
            </a:r>
            <a:r>
              <a:rPr lang="en-US" dirty="0" err="1"/>
              <a:t>sull'entity</a:t>
            </a:r>
            <a:r>
              <a:rPr lang="en-US" dirty="0"/>
              <a:t> manager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metodo</a:t>
            </a:r>
            <a:endParaRPr lang="en-US" dirty="0"/>
          </a:p>
          <a:p>
            <a:pPr marL="457200" lvl="1" indent="0">
              <a:buNone/>
            </a:pPr>
            <a:r>
              <a:rPr lang="en-US" b="1" dirty="0"/>
              <a:t>Query  c</a:t>
            </a:r>
            <a:r>
              <a:rPr lang="it-IT" b="1" dirty="0" err="1"/>
              <a:t>reateQuery</a:t>
            </a:r>
            <a:r>
              <a:rPr lang="it-IT" b="1" dirty="0"/>
              <a:t>(</a:t>
            </a:r>
            <a:r>
              <a:rPr lang="it-IT" b="1" dirty="0" err="1"/>
              <a:t>String</a:t>
            </a:r>
            <a:r>
              <a:rPr lang="it-IT" b="1" dirty="0"/>
              <a:t>) </a:t>
            </a:r>
          </a:p>
          <a:p>
            <a:r>
              <a:rPr lang="en-US" dirty="0"/>
              <a:t>La </a:t>
            </a:r>
            <a:r>
              <a:rPr lang="en-US" dirty="0" err="1"/>
              <a:t>creazione</a:t>
            </a:r>
            <a:r>
              <a:rPr lang="en-US" dirty="0"/>
              <a:t> di una </a:t>
            </a:r>
            <a:r>
              <a:rPr lang="en-US" b="1" dirty="0"/>
              <a:t>named</a:t>
            </a:r>
            <a:r>
              <a:rPr lang="en-US" dirty="0"/>
              <a:t> query UPDATE/DELETE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effettuata</a:t>
            </a:r>
            <a:r>
              <a:rPr lang="en-US" dirty="0"/>
              <a:t> </a:t>
            </a:r>
            <a:r>
              <a:rPr lang="en-US" dirty="0" err="1"/>
              <a:t>invocando</a:t>
            </a:r>
            <a:r>
              <a:rPr lang="en-US" dirty="0"/>
              <a:t> </a:t>
            </a:r>
            <a:r>
              <a:rPr lang="en-US" dirty="0" err="1"/>
              <a:t>sull'entity</a:t>
            </a:r>
            <a:r>
              <a:rPr lang="en-US" dirty="0"/>
              <a:t> manager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metodo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b="1" dirty="0"/>
              <a:t>Query </a:t>
            </a:r>
            <a:r>
              <a:rPr lang="it-IT" b="1" dirty="0" err="1"/>
              <a:t>createNamedQuery</a:t>
            </a:r>
            <a:r>
              <a:rPr lang="it-IT" b="1" dirty="0"/>
              <a:t>(</a:t>
            </a:r>
            <a:r>
              <a:rPr lang="it-IT" b="1" dirty="0" err="1"/>
              <a:t>String</a:t>
            </a:r>
            <a:r>
              <a:rPr lang="it-IT" b="1" dirty="0"/>
              <a:t>)</a:t>
            </a:r>
            <a:endParaRPr lang="en-US" b="1" dirty="0"/>
          </a:p>
          <a:p>
            <a:r>
              <a:rPr lang="en-US" dirty="0"/>
              <a:t>La </a:t>
            </a:r>
            <a:r>
              <a:rPr lang="en-US" dirty="0" err="1"/>
              <a:t>creazione</a:t>
            </a:r>
            <a:r>
              <a:rPr lang="en-US" dirty="0"/>
              <a:t> di una </a:t>
            </a:r>
            <a:r>
              <a:rPr lang="en-US" b="1" dirty="0"/>
              <a:t>native</a:t>
            </a:r>
            <a:r>
              <a:rPr lang="en-US" dirty="0"/>
              <a:t> query UPDATE/DELETE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effettuata</a:t>
            </a:r>
            <a:r>
              <a:rPr lang="en-US" dirty="0"/>
              <a:t> </a:t>
            </a:r>
            <a:r>
              <a:rPr lang="en-US" dirty="0" err="1"/>
              <a:t>invocando</a:t>
            </a:r>
            <a:r>
              <a:rPr lang="en-US" dirty="0"/>
              <a:t> </a:t>
            </a:r>
            <a:r>
              <a:rPr lang="en-US" dirty="0" err="1"/>
              <a:t>sull'entity</a:t>
            </a:r>
            <a:r>
              <a:rPr lang="en-US" dirty="0"/>
              <a:t> manager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metodo</a:t>
            </a:r>
            <a:r>
              <a:rPr lang="en-US" dirty="0"/>
              <a:t> </a:t>
            </a:r>
            <a:endParaRPr lang="it-IT" dirty="0"/>
          </a:p>
          <a:p>
            <a:pPr marL="457200" lvl="1" indent="0">
              <a:buNone/>
            </a:pPr>
            <a:r>
              <a:rPr lang="en-US" b="1" dirty="0"/>
              <a:t>Query  </a:t>
            </a:r>
            <a:r>
              <a:rPr lang="it-IT" b="1" dirty="0" err="1"/>
              <a:t>createNativeQuery</a:t>
            </a:r>
            <a:r>
              <a:rPr lang="it-IT" b="1" dirty="0"/>
              <a:t>(</a:t>
            </a:r>
            <a:r>
              <a:rPr lang="it-IT" b="1" dirty="0" err="1"/>
              <a:t>String</a:t>
            </a:r>
            <a:r>
              <a:rPr lang="it-IT" b="1" dirty="0"/>
              <a:t>)</a:t>
            </a:r>
            <a:endParaRPr lang="en-US" b="1" dirty="0"/>
          </a:p>
          <a:p>
            <a:r>
              <a:rPr lang="en-US" dirty="0"/>
              <a:t>Per </a:t>
            </a:r>
            <a:r>
              <a:rPr lang="en-US" dirty="0" err="1"/>
              <a:t>tutte</a:t>
            </a:r>
            <a:r>
              <a:rPr lang="en-US" dirty="0"/>
              <a:t> e </a:t>
            </a:r>
            <a:r>
              <a:rPr lang="en-US" dirty="0" err="1"/>
              <a:t>tre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Il </a:t>
            </a:r>
            <a:r>
              <a:rPr lang="en-US" dirty="0" err="1"/>
              <a:t>parametro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una </a:t>
            </a:r>
            <a:r>
              <a:rPr lang="en-US" dirty="0" err="1"/>
              <a:t>stringa</a:t>
            </a:r>
            <a:r>
              <a:rPr lang="en-US" dirty="0"/>
              <a:t> con la query </a:t>
            </a:r>
            <a:r>
              <a:rPr lang="en-US" dirty="0" err="1"/>
              <a:t>jpql</a:t>
            </a:r>
            <a:r>
              <a:rPr lang="en-US" dirty="0"/>
              <a:t>/named/SQL</a:t>
            </a:r>
          </a:p>
        </p:txBody>
      </p:sp>
    </p:spTree>
    <p:extLst>
      <p:ext uri="{BB962C8B-B14F-4D97-AF65-F5344CB8AC3E}">
        <p14:creationId xmlns:p14="http://schemas.microsoft.com/office/powerpoint/2010/main" val="181447562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JPQL: </a:t>
            </a:r>
            <a:r>
              <a:rPr lang="en-US" dirty="0" err="1"/>
              <a:t>Creazione</a:t>
            </a:r>
            <a:r>
              <a:rPr lang="en-US" dirty="0"/>
              <a:t> Query UPDATE/DELETE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Creazione</a:t>
            </a:r>
            <a:r>
              <a:rPr lang="en-US" dirty="0"/>
              <a:t> di una </a:t>
            </a:r>
            <a:r>
              <a:rPr lang="en-US" b="1" dirty="0"/>
              <a:t>dynamic query DELETE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it-IT" dirty="0"/>
              <a:t>Query </a:t>
            </a:r>
            <a:r>
              <a:rPr lang="it-IT" dirty="0" err="1"/>
              <a:t>deleteQuery</a:t>
            </a:r>
            <a:r>
              <a:rPr lang="it-IT" dirty="0"/>
              <a:t> = </a:t>
            </a:r>
          </a:p>
          <a:p>
            <a:pPr marL="0" indent="0">
              <a:buNone/>
            </a:pPr>
            <a:r>
              <a:rPr lang="it-IT" i="1" dirty="0"/>
              <a:t>           </a:t>
            </a:r>
            <a:r>
              <a:rPr lang="it-IT" i="1" dirty="0" err="1"/>
              <a:t>em</a:t>
            </a:r>
            <a:r>
              <a:rPr lang="it-IT" dirty="0" err="1"/>
              <a:t>.createQuery</a:t>
            </a:r>
            <a:r>
              <a:rPr lang="it-IT" dirty="0"/>
              <a:t>("</a:t>
            </a:r>
            <a:r>
              <a:rPr lang="it-IT" dirty="0">
                <a:highlight>
                  <a:srgbClr val="FFFF00"/>
                </a:highlight>
              </a:rPr>
              <a:t>DELETE FROM Product </a:t>
            </a:r>
            <a:r>
              <a:rPr lang="it-IT" dirty="0" err="1">
                <a:highlight>
                  <a:srgbClr val="FFFF00"/>
                </a:highlight>
              </a:rPr>
              <a:t>p</a:t>
            </a:r>
            <a:r>
              <a:rPr lang="it-IT" dirty="0"/>
              <a:t>");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Creazione</a:t>
            </a:r>
            <a:r>
              <a:rPr lang="en-US" dirty="0"/>
              <a:t> di una </a:t>
            </a:r>
            <a:r>
              <a:rPr lang="en-US" b="1" dirty="0"/>
              <a:t>named query DELETE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it-IT" dirty="0"/>
              <a:t>Query </a:t>
            </a:r>
            <a:r>
              <a:rPr lang="it-IT" dirty="0" err="1"/>
              <a:t>deleteQuery</a:t>
            </a:r>
            <a:r>
              <a:rPr lang="it-IT" dirty="0"/>
              <a:t> = </a:t>
            </a:r>
            <a:br>
              <a:rPr lang="it-IT" dirty="0"/>
            </a:br>
            <a:r>
              <a:rPr lang="it-IT" dirty="0"/>
              <a:t>          </a:t>
            </a:r>
            <a:r>
              <a:rPr lang="it-IT" i="1" dirty="0" err="1"/>
              <a:t>em</a:t>
            </a:r>
            <a:r>
              <a:rPr lang="it-IT" dirty="0" err="1"/>
              <a:t>.createNamedQuery</a:t>
            </a:r>
            <a:r>
              <a:rPr lang="it-IT" dirty="0"/>
              <a:t>("</a:t>
            </a:r>
            <a:r>
              <a:rPr lang="it-IT" dirty="0" err="1">
                <a:highlight>
                  <a:srgbClr val="FFFF00"/>
                </a:highlight>
              </a:rPr>
              <a:t>deleteAllProducts</a:t>
            </a:r>
            <a:r>
              <a:rPr lang="it-IT" dirty="0"/>
              <a:t>");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r>
              <a:rPr lang="en-US" dirty="0" err="1"/>
              <a:t>Creazione</a:t>
            </a:r>
            <a:r>
              <a:rPr lang="en-US" dirty="0"/>
              <a:t> di una </a:t>
            </a:r>
            <a:r>
              <a:rPr lang="en-US" b="1"/>
              <a:t>native query DELETE</a:t>
            </a:r>
            <a:r>
              <a:rPr lang="en-US"/>
              <a:t>:</a:t>
            </a:r>
            <a:endParaRPr lang="en-US" dirty="0"/>
          </a:p>
          <a:p>
            <a:pPr marL="0" indent="0">
              <a:buNone/>
            </a:pPr>
            <a:r>
              <a:rPr lang="it-IT" dirty="0"/>
              <a:t>Query </a:t>
            </a:r>
            <a:r>
              <a:rPr lang="it-IT" dirty="0" err="1"/>
              <a:t>deleteQuery</a:t>
            </a:r>
            <a:r>
              <a:rPr lang="it-IT" dirty="0"/>
              <a:t> = </a:t>
            </a:r>
            <a:br>
              <a:rPr lang="it-IT" dirty="0"/>
            </a:br>
            <a:r>
              <a:rPr lang="it-IT" dirty="0"/>
              <a:t>          </a:t>
            </a:r>
            <a:r>
              <a:rPr lang="it-IT" i="1" dirty="0" err="1"/>
              <a:t>em</a:t>
            </a:r>
            <a:r>
              <a:rPr lang="it-IT" dirty="0" err="1"/>
              <a:t>.createNativeQuery</a:t>
            </a:r>
            <a:r>
              <a:rPr lang="it-IT" dirty="0"/>
              <a:t>("</a:t>
            </a:r>
            <a:r>
              <a:rPr lang="it-IT" dirty="0">
                <a:highlight>
                  <a:srgbClr val="FFFF00"/>
                </a:highlight>
              </a:rPr>
              <a:t>DELETE FROM </a:t>
            </a:r>
            <a:r>
              <a:rPr lang="it-IT" dirty="0" err="1">
                <a:highlight>
                  <a:srgbClr val="FFFF00"/>
                </a:highlight>
              </a:rPr>
              <a:t>product</a:t>
            </a:r>
            <a:r>
              <a:rPr lang="it-IT" dirty="0"/>
              <a:t>");</a:t>
            </a:r>
          </a:p>
        </p:txBody>
      </p:sp>
      <p:sp>
        <p:nvSpPr>
          <p:cNvPr id="4" name="Fumetto 3 3">
            <a:extLst>
              <a:ext uri="{FF2B5EF4-FFF2-40B4-BE49-F238E27FC236}">
                <a16:creationId xmlns:a16="http://schemas.microsoft.com/office/drawing/2014/main" id="{9E8D3DFB-3B5F-3949-BF2B-6060B6E00FDD}"/>
              </a:ext>
            </a:extLst>
          </p:cNvPr>
          <p:cNvSpPr/>
          <p:nvPr/>
        </p:nvSpPr>
        <p:spPr>
          <a:xfrm>
            <a:off x="4724401" y="2699657"/>
            <a:ext cx="4419600" cy="1053420"/>
          </a:xfrm>
          <a:prstGeom prst="wedgeEllipseCallout">
            <a:avLst>
              <a:gd name="adj1" fmla="val -45234"/>
              <a:gd name="adj2" fmla="val 59875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E'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 di una </a:t>
            </a:r>
            <a:r>
              <a:rPr lang="en-US" dirty="0" err="1"/>
              <a:t>NamedQuery</a:t>
            </a:r>
            <a:r>
              <a:rPr lang="en-US" dirty="0"/>
              <a:t> </a:t>
            </a:r>
            <a:r>
              <a:rPr lang="en-US" dirty="0" err="1"/>
              <a:t>definita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entity (</a:t>
            </a:r>
            <a:r>
              <a:rPr lang="en-US" dirty="0" err="1"/>
              <a:t>vedi</a:t>
            </a:r>
            <a:r>
              <a:rPr lang="en-US" dirty="0"/>
              <a:t> slide </a:t>
            </a:r>
            <a:r>
              <a:rPr lang="en-US" dirty="0" err="1"/>
              <a:t>precedente</a:t>
            </a:r>
            <a:r>
              <a:rPr lang="en-US" dirty="0"/>
              <a:t>)</a:t>
            </a:r>
          </a:p>
        </p:txBody>
      </p:sp>
      <p:sp>
        <p:nvSpPr>
          <p:cNvPr id="5" name="Fumetto 3 4">
            <a:extLst>
              <a:ext uri="{FF2B5EF4-FFF2-40B4-BE49-F238E27FC236}">
                <a16:creationId xmlns:a16="http://schemas.microsoft.com/office/drawing/2014/main" id="{5854F27E-497E-2847-BE62-47C96CB4F45F}"/>
              </a:ext>
            </a:extLst>
          </p:cNvPr>
          <p:cNvSpPr/>
          <p:nvPr/>
        </p:nvSpPr>
        <p:spPr>
          <a:xfrm>
            <a:off x="5693229" y="4629377"/>
            <a:ext cx="2993571" cy="620485"/>
          </a:xfrm>
          <a:prstGeom prst="wedgeEllipseCallout">
            <a:avLst>
              <a:gd name="adj1" fmla="val -64352"/>
              <a:gd name="adj2" fmla="val 88815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E' una query SQL</a:t>
            </a:r>
          </a:p>
        </p:txBody>
      </p:sp>
      <p:sp>
        <p:nvSpPr>
          <p:cNvPr id="6" name="Fumetto 3 5">
            <a:extLst>
              <a:ext uri="{FF2B5EF4-FFF2-40B4-BE49-F238E27FC236}">
                <a16:creationId xmlns:a16="http://schemas.microsoft.com/office/drawing/2014/main" id="{6EF42D68-AFD9-4249-8098-BFAB3328D0A5}"/>
              </a:ext>
            </a:extLst>
          </p:cNvPr>
          <p:cNvSpPr/>
          <p:nvPr/>
        </p:nvSpPr>
        <p:spPr>
          <a:xfrm>
            <a:off x="6052458" y="1404258"/>
            <a:ext cx="2993571" cy="620485"/>
          </a:xfrm>
          <a:prstGeom prst="wedgeEllipseCallout">
            <a:avLst>
              <a:gd name="adj1" fmla="val -83988"/>
              <a:gd name="adj2" fmla="val 87061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E' una query JPQL</a:t>
            </a:r>
          </a:p>
        </p:txBody>
      </p:sp>
    </p:spTree>
    <p:extLst>
      <p:ext uri="{BB962C8B-B14F-4D97-AF65-F5344CB8AC3E}">
        <p14:creationId xmlns:p14="http://schemas.microsoft.com/office/powerpoint/2010/main" val="149162698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JPQL: </a:t>
            </a:r>
            <a:r>
              <a:rPr lang="en-US" dirty="0" err="1"/>
              <a:t>Esecuzione</a:t>
            </a:r>
            <a:r>
              <a:rPr lang="en-US" dirty="0"/>
              <a:t> Query UPDATE/DELETE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L'esecuzione</a:t>
            </a:r>
            <a:r>
              <a:rPr lang="en-US" dirty="0"/>
              <a:t> di una dynamic/named/native query UPDATE/DELETE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metodo</a:t>
            </a:r>
            <a:r>
              <a:rPr lang="en-US" dirty="0"/>
              <a:t> </a:t>
            </a:r>
            <a:r>
              <a:rPr lang="en-US" dirty="0" err="1"/>
              <a:t>dell'interface</a:t>
            </a:r>
            <a:r>
              <a:rPr lang="en-US" dirty="0"/>
              <a:t> Query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executeUpdate</a:t>
            </a:r>
            <a:r>
              <a:rPr lang="en-US" dirty="0"/>
              <a:t>()</a:t>
            </a:r>
          </a:p>
          <a:p>
            <a:r>
              <a:rPr lang="en-US" dirty="0"/>
              <a:t>Il </a:t>
            </a:r>
            <a:r>
              <a:rPr lang="en-US" dirty="0" err="1"/>
              <a:t>metodo</a:t>
            </a:r>
            <a:r>
              <a:rPr lang="en-US" dirty="0"/>
              <a:t> </a:t>
            </a:r>
            <a:r>
              <a:rPr lang="en-US" dirty="0" err="1"/>
              <a:t>ritorna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righe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aggiornate</a:t>
            </a:r>
            <a:r>
              <a:rPr lang="en-US" dirty="0"/>
              <a:t>/cancellate </a:t>
            </a:r>
            <a:r>
              <a:rPr lang="it-IT" dirty="0"/>
              <a:t>nel database</a:t>
            </a:r>
          </a:p>
          <a:p>
            <a:r>
              <a:rPr lang="en-US" dirty="0" err="1">
                <a:highlight>
                  <a:srgbClr val="FFFF00"/>
                </a:highlight>
              </a:rPr>
              <a:t>L'esecuzione</a:t>
            </a:r>
            <a:r>
              <a:rPr lang="en-US" dirty="0">
                <a:highlight>
                  <a:srgbClr val="FFFF00"/>
                </a:highlight>
              </a:rPr>
              <a:t> di una query UPDATE/DELETE </a:t>
            </a:r>
            <a:r>
              <a:rPr lang="en-US" dirty="0" err="1">
                <a:highlight>
                  <a:srgbClr val="FFFF00"/>
                </a:highlight>
              </a:rPr>
              <a:t>deve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essere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effettuata</a:t>
            </a:r>
            <a:r>
              <a:rPr lang="en-US" dirty="0">
                <a:highlight>
                  <a:srgbClr val="FFFF00"/>
                </a:highlight>
              </a:rPr>
              <a:t> in una </a:t>
            </a:r>
            <a:r>
              <a:rPr lang="en-US" dirty="0" err="1">
                <a:highlight>
                  <a:srgbClr val="FFFF00"/>
                </a:highlight>
              </a:rPr>
              <a:t>transazione</a:t>
            </a:r>
            <a:r>
              <a:rPr lang="en-US" dirty="0">
                <a:highlight>
                  <a:srgbClr val="FFFF00"/>
                </a:highlight>
              </a:rPr>
              <a:t> (</a:t>
            </a:r>
            <a:r>
              <a:rPr lang="en-US" dirty="0" err="1">
                <a:highlight>
                  <a:srgbClr val="FFFF00"/>
                </a:highlight>
              </a:rPr>
              <a:t>perchè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modifica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il</a:t>
            </a:r>
            <a:r>
              <a:rPr lang="en-US" dirty="0">
                <a:highlight>
                  <a:srgbClr val="FFFF00"/>
                </a:highlight>
              </a:rPr>
              <a:t> database)</a:t>
            </a:r>
          </a:p>
        </p:txBody>
      </p:sp>
    </p:spTree>
    <p:extLst>
      <p:ext uri="{BB962C8B-B14F-4D97-AF65-F5344CB8AC3E}">
        <p14:creationId xmlns:p14="http://schemas.microsoft.com/office/powerpoint/2010/main" val="133607875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75E133-3828-B84C-A94A-A8304AAD7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JPQL: </a:t>
            </a:r>
            <a:r>
              <a:rPr lang="en-US" dirty="0" err="1"/>
              <a:t>Esecuzione</a:t>
            </a:r>
            <a:r>
              <a:rPr lang="en-US" dirty="0"/>
              <a:t> Query UPDATE/DELETE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3AB02DB-19D3-174B-A1B3-D283FA3C4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44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Esecuzione</a:t>
            </a:r>
            <a:r>
              <a:rPr lang="en-US" dirty="0"/>
              <a:t> di una </a:t>
            </a:r>
            <a:r>
              <a:rPr lang="en-US" b="1" dirty="0"/>
              <a:t>dynamic/named/native</a:t>
            </a:r>
            <a:r>
              <a:rPr lang="en-US" dirty="0"/>
              <a:t> query UPDATE/DELETE:</a:t>
            </a: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i="1" dirty="0" err="1"/>
              <a:t>tx</a:t>
            </a:r>
            <a:r>
              <a:rPr lang="it-IT" dirty="0" err="1"/>
              <a:t>.begin</a:t>
            </a:r>
            <a:r>
              <a:rPr lang="it-IT" dirty="0"/>
              <a:t>();</a:t>
            </a:r>
          </a:p>
          <a:p>
            <a:pPr marL="0" indent="0">
              <a:buNone/>
            </a:pPr>
            <a:r>
              <a:rPr lang="it-IT" b="1" dirty="0" err="1"/>
              <a:t>int</a:t>
            </a:r>
            <a:r>
              <a:rPr lang="it-IT" dirty="0"/>
              <a:t> </a:t>
            </a:r>
            <a:r>
              <a:rPr lang="it-IT" dirty="0" err="1"/>
              <a:t>deletedRows</a:t>
            </a:r>
            <a:r>
              <a:rPr lang="it-IT" dirty="0"/>
              <a:t> = </a:t>
            </a:r>
            <a:r>
              <a:rPr lang="it-IT" dirty="0" err="1"/>
              <a:t>deleteQuery.executeUpdate</a:t>
            </a:r>
            <a:r>
              <a:rPr lang="it-IT" dirty="0"/>
              <a:t>();</a:t>
            </a:r>
          </a:p>
          <a:p>
            <a:pPr marL="0" indent="0">
              <a:buNone/>
            </a:pPr>
            <a:r>
              <a:rPr lang="it-IT" i="1" dirty="0" err="1"/>
              <a:t>tx</a:t>
            </a:r>
            <a:r>
              <a:rPr lang="it-IT" dirty="0" err="1"/>
              <a:t>.commit</a:t>
            </a:r>
            <a:r>
              <a:rPr lang="it-IT" dirty="0"/>
              <a:t>();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4830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Mettiamo</a:t>
            </a:r>
            <a:r>
              <a:rPr lang="en-US"/>
              <a:t> </a:t>
            </a:r>
            <a:r>
              <a:rPr lang="en-US" err="1"/>
              <a:t>tutto</a:t>
            </a:r>
            <a:r>
              <a:rPr lang="en-US"/>
              <a:t> in </a:t>
            </a:r>
            <a:r>
              <a:rPr lang="en-US" err="1"/>
              <a:t>pratica</a:t>
            </a:r>
            <a:endParaRPr lang="en-US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" b="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593405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7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dirty="0" err="1"/>
              <a:t>Creare</a:t>
            </a:r>
            <a:r>
              <a:rPr lang="en-US" dirty="0"/>
              <a:t> un </a:t>
            </a:r>
            <a:r>
              <a:rPr lang="en-US" dirty="0" err="1"/>
              <a:t>progetto</a:t>
            </a:r>
            <a:r>
              <a:rPr lang="en-US" dirty="0"/>
              <a:t> Eclipse </a:t>
            </a:r>
            <a:r>
              <a:rPr lang="en-US" b="1" dirty="0"/>
              <a:t>siw-jpa-es7 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Impostare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b="1" dirty="0" err="1"/>
              <a:t>Buildpath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dirty="0" err="1"/>
              <a:t>Creare</a:t>
            </a:r>
            <a:r>
              <a:rPr lang="en-US" dirty="0"/>
              <a:t> la </a:t>
            </a:r>
            <a:r>
              <a:rPr lang="en-US" dirty="0" err="1"/>
              <a:t>cartella</a:t>
            </a:r>
            <a:r>
              <a:rPr lang="en-US" dirty="0"/>
              <a:t> </a:t>
            </a:r>
            <a:r>
              <a:rPr lang="en-US" b="1" dirty="0" err="1"/>
              <a:t>src</a:t>
            </a:r>
            <a:r>
              <a:rPr lang="en-US" b="1" dirty="0"/>
              <a:t>/META-INF</a:t>
            </a:r>
          </a:p>
          <a:p>
            <a:pPr marL="0" indent="0">
              <a:buNone/>
            </a:pPr>
            <a:r>
              <a:rPr lang="en-US" dirty="0"/>
              <a:t>4. </a:t>
            </a:r>
            <a:r>
              <a:rPr lang="en-US" dirty="0" err="1"/>
              <a:t>Creare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file </a:t>
            </a:r>
            <a:r>
              <a:rPr lang="en-US" b="1" dirty="0" err="1"/>
              <a:t>persistence.xml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5. </a:t>
            </a:r>
            <a:r>
              <a:rPr lang="en-US" dirty="0" err="1"/>
              <a:t>Avviare</a:t>
            </a:r>
            <a:r>
              <a:rPr lang="en-US" dirty="0"/>
              <a:t> </a:t>
            </a:r>
            <a:r>
              <a:rPr lang="en-US" dirty="0" err="1"/>
              <a:t>postgres</a:t>
            </a:r>
            <a:r>
              <a:rPr lang="en-US" dirty="0"/>
              <a:t> e </a:t>
            </a:r>
            <a:r>
              <a:rPr lang="en-US" dirty="0" err="1"/>
              <a:t>creare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database </a:t>
            </a:r>
            <a:r>
              <a:rPr lang="en-US" b="1" dirty="0"/>
              <a:t>products</a:t>
            </a:r>
          </a:p>
          <a:p>
            <a:pPr marL="0" indent="0">
              <a:buNone/>
            </a:pPr>
            <a:r>
              <a:rPr lang="en-US" dirty="0"/>
              <a:t>6. </a:t>
            </a:r>
            <a:r>
              <a:rPr lang="en-US" dirty="0" err="1"/>
              <a:t>Scrivere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b="1" dirty="0" err="1"/>
              <a:t>codice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Product in </a:t>
            </a:r>
            <a:r>
              <a:rPr lang="en-US" dirty="0" err="1"/>
              <a:t>maniera</a:t>
            </a:r>
            <a:r>
              <a:rPr lang="en-US" dirty="0"/>
              <a:t> </a:t>
            </a:r>
            <a:r>
              <a:rPr lang="en-US" dirty="0" err="1"/>
              <a:t>identica</a:t>
            </a:r>
            <a:r>
              <a:rPr lang="en-US" dirty="0"/>
              <a:t> a </a:t>
            </a:r>
            <a:r>
              <a:rPr lang="en-US" dirty="0" err="1"/>
              <a:t>quella</a:t>
            </a:r>
            <a:r>
              <a:rPr lang="en-US" dirty="0"/>
              <a:t> del </a:t>
            </a:r>
            <a:r>
              <a:rPr lang="en-US" dirty="0" err="1"/>
              <a:t>progetto</a:t>
            </a:r>
            <a:r>
              <a:rPr lang="en-US" dirty="0"/>
              <a:t> </a:t>
            </a:r>
            <a:r>
              <a:rPr lang="en-US" b="1" dirty="0"/>
              <a:t>siw-jpa-es1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2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Equals - </a:t>
            </a:r>
            <a:r>
              <a:rPr lang="en-US" err="1"/>
              <a:t>HashCode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attributi</a:t>
            </a:r>
            <a:r>
              <a:rPr lang="en-US" dirty="0"/>
              <a:t> </a:t>
            </a:r>
            <a:r>
              <a:rPr lang="en-US" dirty="0" err="1"/>
              <a:t>verifichiamo</a:t>
            </a:r>
            <a:r>
              <a:rPr lang="en-US" dirty="0"/>
              <a:t> </a:t>
            </a:r>
            <a:r>
              <a:rPr lang="en-US" dirty="0" err="1"/>
              <a:t>l'identità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id assume un </a:t>
            </a:r>
            <a:r>
              <a:rPr lang="en-US" dirty="0" err="1"/>
              <a:t>valore</a:t>
            </a:r>
            <a:r>
              <a:rPr lang="en-US" dirty="0"/>
              <a:t> solo </a:t>
            </a:r>
            <a:r>
              <a:rPr lang="en-US" dirty="0" err="1"/>
              <a:t>dopo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l'oggetto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persistito</a:t>
            </a:r>
            <a:endParaRPr lang="en-US" dirty="0"/>
          </a:p>
          <a:p>
            <a:pPr lvl="1"/>
            <a:r>
              <a:rPr lang="en-US" dirty="0" err="1"/>
              <a:t>l'identità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verificata</a:t>
            </a:r>
            <a:r>
              <a:rPr lang="en-US" dirty="0"/>
              <a:t> </a:t>
            </a:r>
            <a:r>
              <a:rPr lang="en-US" dirty="0" err="1"/>
              <a:t>sull'identificatore</a:t>
            </a:r>
            <a:r>
              <a:rPr lang="en-US" dirty="0"/>
              <a:t> </a:t>
            </a:r>
            <a:r>
              <a:rPr lang="en-US" dirty="0" err="1"/>
              <a:t>naturale</a:t>
            </a:r>
            <a:endParaRPr lang="en-US" dirty="0"/>
          </a:p>
          <a:p>
            <a:r>
              <a:rPr lang="en-US" dirty="0"/>
              <a:t>Nel </a:t>
            </a:r>
            <a:r>
              <a:rPr lang="en-US" dirty="0" err="1"/>
              <a:t>nostro</a:t>
            </a:r>
            <a:r>
              <a:rPr lang="en-US" dirty="0"/>
              <a:t> </a:t>
            </a:r>
            <a:r>
              <a:rPr lang="en-US" dirty="0" err="1"/>
              <a:t>esempio</a:t>
            </a:r>
            <a:r>
              <a:rPr lang="en-US" dirty="0"/>
              <a:t> </a:t>
            </a:r>
            <a:r>
              <a:rPr lang="en-US" dirty="0" err="1"/>
              <a:t>l'identificatore</a:t>
            </a:r>
            <a:r>
              <a:rPr lang="en-US" dirty="0"/>
              <a:t> </a:t>
            </a:r>
            <a:r>
              <a:rPr lang="en-US" dirty="0" err="1"/>
              <a:t>naturale</a:t>
            </a:r>
            <a:r>
              <a:rPr lang="en-US" dirty="0"/>
              <a:t> di un </a:t>
            </a:r>
            <a:r>
              <a:rPr lang="en-US" dirty="0" err="1"/>
              <a:t>prodotto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l'attributo</a:t>
            </a:r>
            <a:r>
              <a:rPr lang="en-US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330845852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7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7. </a:t>
            </a:r>
            <a:r>
              <a:rPr lang="en-US" sz="2400" dirty="0" err="1"/>
              <a:t>Scrivere</a:t>
            </a:r>
            <a:r>
              <a:rPr lang="en-US" sz="2400" dirty="0"/>
              <a:t> una </a:t>
            </a:r>
            <a:r>
              <a:rPr lang="en-US" sz="2400" dirty="0" err="1"/>
              <a:t>classe</a:t>
            </a:r>
            <a:r>
              <a:rPr lang="en-US" sz="2400" dirty="0"/>
              <a:t> di test con testcase per:</a:t>
            </a:r>
          </a:p>
          <a:p>
            <a:pPr>
              <a:buFontTx/>
              <a:buChar char="-"/>
            </a:pPr>
            <a:r>
              <a:rPr lang="en-US" sz="2400" dirty="0" err="1"/>
              <a:t>Inserimento</a:t>
            </a:r>
            <a:r>
              <a:rPr lang="en-US" sz="2400" dirty="0"/>
              <a:t> di due tuple con </a:t>
            </a:r>
            <a:r>
              <a:rPr lang="en-US" sz="2400" dirty="0" err="1"/>
              <a:t>istruzione</a:t>
            </a:r>
            <a:r>
              <a:rPr lang="en-US" sz="2400" dirty="0"/>
              <a:t> persist, </a:t>
            </a:r>
            <a:r>
              <a:rPr lang="en-US" sz="2400" dirty="0" err="1"/>
              <a:t>quindi</a:t>
            </a:r>
            <a:r>
              <a:rPr lang="en-US" sz="2400" dirty="0"/>
              <a:t> </a:t>
            </a:r>
            <a:r>
              <a:rPr lang="en-US" sz="2400" dirty="0" err="1"/>
              <a:t>selezione</a:t>
            </a:r>
            <a:r>
              <a:rPr lang="en-US" sz="2400" dirty="0"/>
              <a:t> e </a:t>
            </a:r>
            <a:r>
              <a:rPr lang="en-US" sz="2400" dirty="0" err="1"/>
              <a:t>cancellazione</a:t>
            </a:r>
            <a:r>
              <a:rPr lang="en-US" sz="2400" dirty="0"/>
              <a:t> con dynamic query</a:t>
            </a:r>
            <a:endParaRPr lang="en-US" sz="2400" b="1" dirty="0"/>
          </a:p>
          <a:p>
            <a:pPr>
              <a:buFontTx/>
              <a:buChar char="-"/>
            </a:pPr>
            <a:r>
              <a:rPr lang="en-US" sz="2400" dirty="0" err="1"/>
              <a:t>Inserimento</a:t>
            </a:r>
            <a:r>
              <a:rPr lang="en-US" sz="2400" dirty="0"/>
              <a:t> di due tuple con </a:t>
            </a:r>
            <a:r>
              <a:rPr lang="en-US" sz="2400" dirty="0" err="1"/>
              <a:t>istruzione</a:t>
            </a:r>
            <a:r>
              <a:rPr lang="en-US" sz="2400" dirty="0"/>
              <a:t> persist, </a:t>
            </a:r>
            <a:r>
              <a:rPr lang="en-US" sz="2400" dirty="0" err="1"/>
              <a:t>quindi</a:t>
            </a:r>
            <a:r>
              <a:rPr lang="en-US" sz="2400" dirty="0"/>
              <a:t> </a:t>
            </a:r>
            <a:r>
              <a:rPr lang="en-US" sz="2400" dirty="0" err="1"/>
              <a:t>selezione</a:t>
            </a:r>
            <a:r>
              <a:rPr lang="en-US" sz="2400" dirty="0"/>
              <a:t> e </a:t>
            </a:r>
            <a:r>
              <a:rPr lang="en-US" sz="2400" dirty="0" err="1"/>
              <a:t>cancellazione</a:t>
            </a:r>
            <a:r>
              <a:rPr lang="en-US" sz="2400" dirty="0"/>
              <a:t> con named query</a:t>
            </a:r>
          </a:p>
          <a:p>
            <a:pPr>
              <a:buFontTx/>
              <a:buChar char="-"/>
            </a:pPr>
            <a:r>
              <a:rPr lang="en-US" sz="2400" dirty="0" err="1"/>
              <a:t>Inserimento</a:t>
            </a:r>
            <a:r>
              <a:rPr lang="en-US" sz="2400" dirty="0"/>
              <a:t> di due tuple con </a:t>
            </a:r>
            <a:r>
              <a:rPr lang="en-US" sz="2400" dirty="0" err="1"/>
              <a:t>istruzione</a:t>
            </a:r>
            <a:r>
              <a:rPr lang="en-US" sz="2400" dirty="0"/>
              <a:t> persist, </a:t>
            </a:r>
            <a:r>
              <a:rPr lang="en-US" sz="2400" dirty="0" err="1"/>
              <a:t>quindi</a:t>
            </a:r>
            <a:r>
              <a:rPr lang="en-US" sz="2400" dirty="0"/>
              <a:t> </a:t>
            </a:r>
            <a:r>
              <a:rPr lang="en-US" sz="2400" dirty="0" err="1"/>
              <a:t>selezione</a:t>
            </a:r>
            <a:r>
              <a:rPr lang="en-US" sz="2400" dirty="0"/>
              <a:t> e </a:t>
            </a:r>
            <a:r>
              <a:rPr lang="en-US" sz="2400" dirty="0" err="1"/>
              <a:t>cancellazione</a:t>
            </a:r>
            <a:r>
              <a:rPr lang="en-US" sz="2400" dirty="0"/>
              <a:t> con named query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 err="1"/>
              <a:t>Suggerimento</a:t>
            </a:r>
            <a:r>
              <a:rPr lang="en-US" sz="2400" dirty="0"/>
              <a:t>: in un </a:t>
            </a:r>
            <a:r>
              <a:rPr lang="en-US" sz="2400" dirty="0" err="1"/>
              <a:t>metodo</a:t>
            </a:r>
            <a:r>
              <a:rPr lang="en-US" sz="2400" dirty="0"/>
              <a:t> </a:t>
            </a:r>
            <a:r>
              <a:rPr lang="it-IT" sz="2400" dirty="0"/>
              <a:t>@</a:t>
            </a:r>
            <a:r>
              <a:rPr lang="it-IT" sz="2400" dirty="0" err="1"/>
              <a:t>BeforeEach</a:t>
            </a:r>
            <a:r>
              <a:rPr lang="it-IT" sz="2400" dirty="0"/>
              <a:t> cancellare il contenuto della tabella e aggiungere due prodotti nel </a:t>
            </a:r>
            <a:r>
              <a:rPr lang="it-IT" sz="2400" dirty="0" err="1"/>
              <a:t>db</a:t>
            </a:r>
            <a:r>
              <a:rPr lang="it-IT" sz="2400" dirty="0"/>
              <a:t>. In questo modo, ogni test case si trova la tabella con esattamente due </a:t>
            </a:r>
            <a:r>
              <a:rPr lang="it-IT" sz="2400" dirty="0" err="1"/>
              <a:t>tuple</a:t>
            </a:r>
            <a:endParaRPr lang="it-IT" sz="2400" dirty="0"/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0227843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01EB2B-3E48-AA42-A43B-01F3E0CE1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JPQL: query </a:t>
            </a:r>
            <a:r>
              <a:rPr lang="en-US" dirty="0" err="1"/>
              <a:t>parametriche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5E0838-CFA5-A84A-9064-18FA0059B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JPQL </a:t>
            </a:r>
            <a:r>
              <a:rPr lang="en-US" dirty="0" err="1"/>
              <a:t>permette</a:t>
            </a:r>
            <a:r>
              <a:rPr lang="en-US" dirty="0"/>
              <a:t> di </a:t>
            </a:r>
            <a:r>
              <a:rPr lang="en-US" dirty="0" err="1"/>
              <a:t>definire</a:t>
            </a:r>
            <a:r>
              <a:rPr lang="en-US" dirty="0"/>
              <a:t> le query in modo </a:t>
            </a:r>
            <a:r>
              <a:rPr lang="en-US" dirty="0" err="1"/>
              <a:t>parametrico</a:t>
            </a:r>
            <a:r>
              <a:rPr lang="en-US" dirty="0"/>
              <a:t>, con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valore</a:t>
            </a:r>
            <a:r>
              <a:rPr lang="en-US" dirty="0"/>
              <a:t> del </a:t>
            </a:r>
            <a:r>
              <a:rPr lang="en-US" dirty="0" err="1"/>
              <a:t>parametri</a:t>
            </a:r>
            <a:r>
              <a:rPr lang="en-US" dirty="0"/>
              <a:t> </a:t>
            </a:r>
            <a:r>
              <a:rPr lang="en-US" dirty="0" err="1"/>
              <a:t>definito</a:t>
            </a:r>
            <a:r>
              <a:rPr lang="en-US" dirty="0"/>
              <a:t> </a:t>
            </a:r>
            <a:r>
              <a:rPr lang="en-US" dirty="0" err="1"/>
              <a:t>dinamicamente</a:t>
            </a:r>
            <a:endParaRPr lang="en-US" dirty="0"/>
          </a:p>
          <a:p>
            <a:pPr lvl="1"/>
            <a:r>
              <a:rPr lang="en-US" dirty="0" err="1"/>
              <a:t>Supponiamo</a:t>
            </a:r>
            <a:r>
              <a:rPr lang="en-US" dirty="0"/>
              <a:t> ad </a:t>
            </a:r>
            <a:r>
              <a:rPr lang="en-US" dirty="0" err="1"/>
              <a:t>esempio</a:t>
            </a:r>
            <a:r>
              <a:rPr lang="en-US" dirty="0"/>
              <a:t> di dover </a:t>
            </a:r>
            <a:r>
              <a:rPr lang="en-US" dirty="0" err="1"/>
              <a:t>definire</a:t>
            </a:r>
            <a:r>
              <a:rPr lang="en-US" dirty="0"/>
              <a:t> un </a:t>
            </a:r>
            <a:r>
              <a:rPr lang="en-US" dirty="0" err="1"/>
              <a:t>metodo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restituisce</a:t>
            </a:r>
            <a:r>
              <a:rPr lang="en-US" dirty="0"/>
              <a:t> la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clienti</a:t>
            </a:r>
            <a:r>
              <a:rPr lang="en-US" dirty="0"/>
              <a:t> di una </a:t>
            </a:r>
            <a:r>
              <a:rPr lang="en-US" dirty="0" err="1"/>
              <a:t>città</a:t>
            </a:r>
            <a:r>
              <a:rPr lang="en-US" dirty="0"/>
              <a:t>, con la </a:t>
            </a:r>
            <a:r>
              <a:rPr lang="en-US" dirty="0" err="1"/>
              <a:t>città</a:t>
            </a:r>
            <a:r>
              <a:rPr lang="en-US" dirty="0"/>
              <a:t> passata come </a:t>
            </a:r>
            <a:r>
              <a:rPr lang="en-US" dirty="0" err="1"/>
              <a:t>parametro</a:t>
            </a:r>
            <a:r>
              <a:rPr lang="en-US" dirty="0"/>
              <a:t>. </a:t>
            </a:r>
            <a:r>
              <a:rPr lang="en-US" dirty="0" err="1"/>
              <a:t>Dovremmo</a:t>
            </a:r>
            <a:r>
              <a:rPr lang="en-US" dirty="0"/>
              <a:t> </a:t>
            </a:r>
            <a:r>
              <a:rPr lang="en-US" dirty="0" err="1"/>
              <a:t>scrivere</a:t>
            </a:r>
            <a:r>
              <a:rPr lang="en-US" dirty="0"/>
              <a:t> una query in cui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valore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città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parametrico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06920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01EB2B-3E48-AA42-A43B-01F3E0CE1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JPQL: query </a:t>
            </a:r>
            <a:r>
              <a:rPr lang="en-US" dirty="0" err="1"/>
              <a:t>parametriche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5E0838-CFA5-A84A-9064-18FA0059B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 </a:t>
            </a:r>
            <a:r>
              <a:rPr lang="en-US" dirty="0" err="1"/>
              <a:t>parametri</a:t>
            </a:r>
            <a:r>
              <a:rPr lang="en-US" dirty="0"/>
              <a:t> </a:t>
            </a:r>
            <a:r>
              <a:rPr lang="en-US" dirty="0" err="1"/>
              <a:t>vanno</a:t>
            </a:r>
            <a:r>
              <a:rPr lang="en-US" dirty="0"/>
              <a:t> </a:t>
            </a:r>
            <a:r>
              <a:rPr lang="en-US" dirty="0" err="1"/>
              <a:t>indicati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query e </a:t>
            </a:r>
            <a:r>
              <a:rPr lang="en-US" dirty="0" err="1"/>
              <a:t>successivamente</a:t>
            </a:r>
            <a:r>
              <a:rPr lang="en-US" dirty="0"/>
              <a:t> </a:t>
            </a:r>
            <a:r>
              <a:rPr lang="en-US" dirty="0" err="1"/>
              <a:t>istanziati</a:t>
            </a:r>
            <a:endParaRPr lang="en-US" dirty="0"/>
          </a:p>
          <a:p>
            <a:r>
              <a:rPr lang="en-US" dirty="0"/>
              <a:t>In una JPQL query (named o dynamic)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parametri</a:t>
            </a:r>
            <a:r>
              <a:rPr lang="en-US" dirty="0"/>
              <a:t> </a:t>
            </a:r>
            <a:r>
              <a:rPr lang="en-US" dirty="0" err="1"/>
              <a:t>vanno</a:t>
            </a:r>
            <a:r>
              <a:rPr lang="en-US" dirty="0"/>
              <a:t> </a:t>
            </a:r>
            <a:r>
              <a:rPr lang="en-US" dirty="0" err="1"/>
              <a:t>indicati</a:t>
            </a:r>
            <a:r>
              <a:rPr lang="en-US" dirty="0"/>
              <a:t> con un </a:t>
            </a:r>
            <a:r>
              <a:rPr lang="en-US" dirty="0" err="1"/>
              <a:t>identificatore</a:t>
            </a:r>
            <a:r>
              <a:rPr lang="en-US" dirty="0"/>
              <a:t> </a:t>
            </a:r>
            <a:r>
              <a:rPr lang="en-US" dirty="0" err="1"/>
              <a:t>preceduto</a:t>
            </a:r>
            <a:r>
              <a:rPr lang="en-US" dirty="0"/>
              <a:t> dal </a:t>
            </a:r>
            <a:r>
              <a:rPr lang="en-US" dirty="0" err="1"/>
              <a:t>simbolo</a:t>
            </a:r>
            <a:r>
              <a:rPr lang="en-US" dirty="0"/>
              <a:t> :</a:t>
            </a:r>
          </a:p>
          <a:p>
            <a:r>
              <a:rPr lang="en-US" dirty="0" err="1"/>
              <a:t>Esempio</a:t>
            </a:r>
            <a:r>
              <a:rPr lang="en-US" dirty="0"/>
              <a:t>: </a:t>
            </a:r>
            <a:br>
              <a:rPr lang="en-US" dirty="0"/>
            </a:br>
            <a:r>
              <a:rPr lang="it-IT" sz="2600" dirty="0">
                <a:solidFill>
                  <a:srgbClr val="FF0000"/>
                </a:solidFill>
              </a:rPr>
              <a:t>SELECT c FROM </a:t>
            </a:r>
            <a:r>
              <a:rPr lang="it-IT" sz="2600" dirty="0" err="1">
                <a:solidFill>
                  <a:srgbClr val="FF0000"/>
                </a:solidFill>
              </a:rPr>
              <a:t>Customer</a:t>
            </a:r>
            <a:r>
              <a:rPr lang="it-IT" sz="2600" dirty="0">
                <a:solidFill>
                  <a:srgbClr val="FF0000"/>
                </a:solidFill>
              </a:rPr>
              <a:t> c WHERE </a:t>
            </a:r>
            <a:r>
              <a:rPr lang="it-IT" sz="2600" dirty="0" err="1">
                <a:solidFill>
                  <a:srgbClr val="FF0000"/>
                </a:solidFill>
              </a:rPr>
              <a:t>c.firstName</a:t>
            </a:r>
            <a:r>
              <a:rPr lang="it-IT" sz="2600" dirty="0">
                <a:solidFill>
                  <a:srgbClr val="FF0000"/>
                </a:solidFill>
              </a:rPr>
              <a:t> = </a:t>
            </a:r>
            <a:r>
              <a:rPr lang="it-IT" sz="2600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it-IT" sz="2600" dirty="0" err="1">
                <a:solidFill>
                  <a:srgbClr val="FF0000"/>
                </a:solidFill>
                <a:highlight>
                  <a:srgbClr val="FFFF00"/>
                </a:highlight>
              </a:rPr>
              <a:t>name</a:t>
            </a:r>
            <a:endParaRPr lang="it-IT" sz="2600" dirty="0">
              <a:solidFill>
                <a:srgbClr val="FF0000"/>
              </a:solidFill>
            </a:endParaRPr>
          </a:p>
          <a:p>
            <a:r>
              <a:rPr lang="it-IT" dirty="0"/>
              <a:t>Per istanziare il parametro, si invoca sull'oggetto </a:t>
            </a:r>
            <a:r>
              <a:rPr lang="it-IT" dirty="0" err="1"/>
              <a:t>TypedQuery</a:t>
            </a:r>
            <a:r>
              <a:rPr lang="it-IT" dirty="0"/>
              <a:t> il metodo: </a:t>
            </a:r>
            <a:br>
              <a:rPr lang="it-IT" dirty="0"/>
            </a:br>
            <a:r>
              <a:rPr lang="it-IT" dirty="0" err="1"/>
              <a:t>setParameter</a:t>
            </a:r>
            <a:r>
              <a:rPr lang="it-IT" dirty="0"/>
              <a:t>(</a:t>
            </a:r>
            <a:r>
              <a:rPr lang="it-IT" dirty="0" err="1"/>
              <a:t>String</a:t>
            </a:r>
            <a:r>
              <a:rPr lang="it-IT" dirty="0"/>
              <a:t>, Object) </a:t>
            </a:r>
          </a:p>
          <a:p>
            <a:r>
              <a:rPr lang="it-IT" dirty="0"/>
              <a:t>Vediamo un esempio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248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B71F03-1BF2-114E-950D-E24972A7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JPQL: </a:t>
            </a:r>
            <a:r>
              <a:rPr lang="en-US" dirty="0" err="1"/>
              <a:t>Esecuzione</a:t>
            </a:r>
            <a:r>
              <a:rPr lang="en-US" dirty="0"/>
              <a:t> Query (</a:t>
            </a:r>
            <a:r>
              <a:rPr lang="en-US" dirty="0" err="1"/>
              <a:t>esempio</a:t>
            </a:r>
            <a:r>
              <a:rPr lang="en-US" dirty="0"/>
              <a:t>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4A8F15-F3C3-234D-AE56-620056FBA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3" y="1600200"/>
            <a:ext cx="944444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2000" dirty="0">
              <a:solidFill>
                <a:srgbClr val="000088"/>
              </a:solidFill>
            </a:endParaRPr>
          </a:p>
          <a:p>
            <a:pPr marL="0" indent="0">
              <a:buNone/>
            </a:pPr>
            <a:endParaRPr lang="it-IT" sz="2000" dirty="0">
              <a:solidFill>
                <a:srgbClr val="000088"/>
              </a:solidFill>
            </a:endParaRPr>
          </a:p>
          <a:p>
            <a:pPr marL="0" indent="0">
              <a:buNone/>
            </a:pPr>
            <a:r>
              <a:rPr lang="it-IT" sz="1800" dirty="0"/>
              <a:t>private List&lt;</a:t>
            </a:r>
            <a:r>
              <a:rPr lang="it-IT" sz="1800" dirty="0" err="1"/>
              <a:t>Customer</a:t>
            </a:r>
            <a:r>
              <a:rPr lang="it-IT" sz="1800" dirty="0"/>
              <a:t>&gt; </a:t>
            </a:r>
            <a:r>
              <a:rPr lang="it-IT" sz="1800" dirty="0" err="1"/>
              <a:t>findCustomerByFirstName</a:t>
            </a:r>
            <a:r>
              <a:rPr lang="it-IT" sz="1800" dirty="0"/>
              <a:t>(</a:t>
            </a:r>
            <a:r>
              <a:rPr lang="it-IT" sz="1800" dirty="0" err="1"/>
              <a:t>String</a:t>
            </a:r>
            <a:r>
              <a:rPr lang="it-IT" sz="1800" dirty="0"/>
              <a:t> </a:t>
            </a:r>
            <a:r>
              <a:rPr lang="it-IT" sz="1800" dirty="0" err="1">
                <a:solidFill>
                  <a:srgbClr val="00B050"/>
                </a:solidFill>
              </a:rPr>
              <a:t>firstName</a:t>
            </a:r>
            <a:r>
              <a:rPr lang="it-IT" sz="1800" dirty="0"/>
              <a:t>, </a:t>
            </a:r>
            <a:r>
              <a:rPr lang="it-IT" sz="1800" dirty="0" err="1"/>
              <a:t>EntityManager</a:t>
            </a:r>
            <a:r>
              <a:rPr lang="it-IT" sz="1800" dirty="0"/>
              <a:t> </a:t>
            </a:r>
            <a:r>
              <a:rPr lang="it-IT" sz="1800" dirty="0" err="1"/>
              <a:t>em</a:t>
            </a:r>
            <a:r>
              <a:rPr lang="it-IT" sz="1800" dirty="0"/>
              <a:t>) { </a:t>
            </a:r>
          </a:p>
          <a:p>
            <a:pPr marL="0" indent="0">
              <a:buNone/>
            </a:pPr>
            <a:r>
              <a:rPr lang="it-IT" sz="1800" dirty="0"/>
              <a:t>    </a:t>
            </a:r>
            <a:r>
              <a:rPr lang="it-IT" sz="1800" dirty="0" err="1"/>
              <a:t>TypedQuery</a:t>
            </a:r>
            <a:r>
              <a:rPr lang="it-IT" sz="1800" dirty="0"/>
              <a:t>&lt;</a:t>
            </a:r>
            <a:r>
              <a:rPr lang="it-IT" sz="1800" dirty="0" err="1"/>
              <a:t>Customer</a:t>
            </a:r>
            <a:r>
              <a:rPr lang="it-IT" sz="1800" dirty="0"/>
              <a:t>&gt; </a:t>
            </a:r>
            <a:r>
              <a:rPr lang="it-IT" sz="1800" dirty="0" err="1"/>
              <a:t>query</a:t>
            </a:r>
            <a:r>
              <a:rPr lang="it-IT" sz="1800" dirty="0"/>
              <a:t> =  </a:t>
            </a:r>
          </a:p>
          <a:p>
            <a:pPr marL="0" indent="0">
              <a:buNone/>
            </a:pPr>
            <a:r>
              <a:rPr lang="it-IT" sz="1800" dirty="0"/>
              <a:t>        </a:t>
            </a:r>
            <a:r>
              <a:rPr lang="it-IT" sz="1800" dirty="0" err="1"/>
              <a:t>em.createQuery</a:t>
            </a:r>
            <a:r>
              <a:rPr lang="it-IT" sz="1800" dirty="0"/>
              <a:t>("</a:t>
            </a:r>
            <a:r>
              <a:rPr lang="it-IT" sz="1800" dirty="0">
                <a:solidFill>
                  <a:srgbClr val="FF0000"/>
                </a:solidFill>
              </a:rPr>
              <a:t>SELECT c FROM </a:t>
            </a:r>
            <a:r>
              <a:rPr lang="it-IT" sz="1800" dirty="0" err="1">
                <a:solidFill>
                  <a:srgbClr val="FF0000"/>
                </a:solidFill>
              </a:rPr>
              <a:t>Customer</a:t>
            </a:r>
            <a:r>
              <a:rPr lang="it-IT" sz="1800" dirty="0">
                <a:solidFill>
                  <a:srgbClr val="FF0000"/>
                </a:solidFill>
              </a:rPr>
              <a:t> c WHERE </a:t>
            </a:r>
            <a:r>
              <a:rPr lang="it-IT" sz="1800" dirty="0" err="1">
                <a:solidFill>
                  <a:srgbClr val="FF0000"/>
                </a:solidFill>
              </a:rPr>
              <a:t>c.firstName</a:t>
            </a:r>
            <a:r>
              <a:rPr lang="it-IT" sz="1800" dirty="0">
                <a:solidFill>
                  <a:srgbClr val="FF0000"/>
                </a:solidFill>
              </a:rPr>
              <a:t> = </a:t>
            </a:r>
            <a:r>
              <a:rPr lang="it-IT" sz="1800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it-IT" sz="1800" dirty="0" err="1">
                <a:solidFill>
                  <a:srgbClr val="FF0000"/>
                </a:solidFill>
                <a:highlight>
                  <a:srgbClr val="FFFF00"/>
                </a:highlight>
              </a:rPr>
              <a:t>name</a:t>
            </a:r>
            <a:r>
              <a:rPr lang="it-IT" sz="1800" dirty="0"/>
              <a:t>", </a:t>
            </a:r>
            <a:r>
              <a:rPr lang="it-IT" sz="1800" dirty="0" err="1"/>
              <a:t>Customer.class</a:t>
            </a:r>
            <a:r>
              <a:rPr lang="it-IT" sz="1800" dirty="0"/>
              <a:t>); </a:t>
            </a:r>
          </a:p>
          <a:p>
            <a:pPr marL="0" indent="0">
              <a:buNone/>
            </a:pPr>
            <a:r>
              <a:rPr lang="it-IT" sz="1800" dirty="0"/>
              <a:t>    </a:t>
            </a:r>
            <a:r>
              <a:rPr lang="it-IT" sz="1800" dirty="0" err="1"/>
              <a:t>query.setParameter</a:t>
            </a:r>
            <a:r>
              <a:rPr lang="it-IT" sz="1800" dirty="0"/>
              <a:t>("</a:t>
            </a:r>
            <a:r>
              <a:rPr lang="it-IT" sz="1800" dirty="0" err="1">
                <a:solidFill>
                  <a:srgbClr val="FF0000"/>
                </a:solidFill>
                <a:highlight>
                  <a:srgbClr val="FFFF00"/>
                </a:highlight>
              </a:rPr>
              <a:t>name</a:t>
            </a:r>
            <a:r>
              <a:rPr lang="it-IT" sz="1800" dirty="0"/>
              <a:t>", </a:t>
            </a:r>
            <a:r>
              <a:rPr lang="it-IT" sz="1800" dirty="0" err="1">
                <a:solidFill>
                  <a:srgbClr val="00B050"/>
                </a:solidFill>
              </a:rPr>
              <a:t>firstName</a:t>
            </a:r>
            <a:r>
              <a:rPr lang="it-IT" sz="1800" dirty="0"/>
              <a:t>); </a:t>
            </a:r>
          </a:p>
          <a:p>
            <a:pPr marL="0" indent="0">
              <a:buNone/>
            </a:pPr>
            <a:r>
              <a:rPr lang="it-IT" sz="1800" dirty="0"/>
              <a:t>    List&lt;</a:t>
            </a:r>
            <a:r>
              <a:rPr lang="it-IT" sz="1800" dirty="0" err="1"/>
              <a:t>Customer</a:t>
            </a:r>
            <a:r>
              <a:rPr lang="it-IT" sz="1800" dirty="0"/>
              <a:t>&gt; </a:t>
            </a:r>
            <a:r>
              <a:rPr lang="it-IT" sz="1800" dirty="0" err="1"/>
              <a:t>resultList</a:t>
            </a:r>
            <a:r>
              <a:rPr lang="it-IT" sz="1800" dirty="0"/>
              <a:t> = </a:t>
            </a:r>
            <a:r>
              <a:rPr lang="it-IT" sz="1800" dirty="0" err="1"/>
              <a:t>query.getResultList</a:t>
            </a:r>
            <a:r>
              <a:rPr lang="it-IT" sz="1800" dirty="0"/>
              <a:t>();</a:t>
            </a:r>
          </a:p>
          <a:p>
            <a:pPr marL="0" indent="0">
              <a:buNone/>
            </a:pPr>
            <a:r>
              <a:rPr lang="it-IT" sz="1800" dirty="0"/>
              <a:t>    </a:t>
            </a:r>
            <a:r>
              <a:rPr lang="it-IT" sz="1800" dirty="0" err="1"/>
              <a:t>return</a:t>
            </a:r>
            <a:r>
              <a:rPr lang="it-IT" sz="1800" dirty="0"/>
              <a:t> </a:t>
            </a:r>
            <a:r>
              <a:rPr lang="it-IT" sz="1800" dirty="0" err="1"/>
              <a:t>resultList</a:t>
            </a:r>
            <a:r>
              <a:rPr lang="it-IT" sz="1800" dirty="0"/>
              <a:t>;</a:t>
            </a:r>
          </a:p>
          <a:p>
            <a:pPr marL="0" indent="0">
              <a:buNone/>
            </a:pPr>
            <a:r>
              <a:rPr lang="it-IT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368946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Mettiamo</a:t>
            </a:r>
            <a:r>
              <a:rPr lang="en-US"/>
              <a:t> </a:t>
            </a:r>
            <a:r>
              <a:rPr lang="en-US" err="1"/>
              <a:t>tutto</a:t>
            </a:r>
            <a:r>
              <a:rPr lang="en-US"/>
              <a:t> in </a:t>
            </a:r>
            <a:r>
              <a:rPr lang="en-US" err="1"/>
              <a:t>pratica</a:t>
            </a:r>
            <a:endParaRPr lang="en-US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" b="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7853860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8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dirty="0" err="1"/>
              <a:t>Creare</a:t>
            </a:r>
            <a:r>
              <a:rPr lang="en-US" dirty="0"/>
              <a:t> un </a:t>
            </a:r>
            <a:r>
              <a:rPr lang="en-US" dirty="0" err="1"/>
              <a:t>progetto</a:t>
            </a:r>
            <a:r>
              <a:rPr lang="en-US" dirty="0"/>
              <a:t> Eclipse </a:t>
            </a:r>
            <a:r>
              <a:rPr lang="en-US" b="1" dirty="0"/>
              <a:t>siw-jpa-es8 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Impostare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b="1" dirty="0" err="1"/>
              <a:t>Buildpath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dirty="0" err="1"/>
              <a:t>Creare</a:t>
            </a:r>
            <a:r>
              <a:rPr lang="en-US" dirty="0"/>
              <a:t> la </a:t>
            </a:r>
            <a:r>
              <a:rPr lang="en-US" dirty="0" err="1"/>
              <a:t>cartella</a:t>
            </a:r>
            <a:r>
              <a:rPr lang="en-US" dirty="0"/>
              <a:t> </a:t>
            </a:r>
            <a:r>
              <a:rPr lang="en-US" b="1" dirty="0" err="1"/>
              <a:t>src</a:t>
            </a:r>
            <a:r>
              <a:rPr lang="en-US" b="1" dirty="0"/>
              <a:t>/META-INF</a:t>
            </a:r>
          </a:p>
          <a:p>
            <a:pPr marL="0" indent="0">
              <a:buNone/>
            </a:pPr>
            <a:r>
              <a:rPr lang="en-US" dirty="0"/>
              <a:t>4. </a:t>
            </a:r>
            <a:r>
              <a:rPr lang="en-US" dirty="0" err="1"/>
              <a:t>Creare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file </a:t>
            </a:r>
            <a:r>
              <a:rPr lang="en-US" b="1" dirty="0" err="1"/>
              <a:t>persistence.xml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5. </a:t>
            </a:r>
            <a:r>
              <a:rPr lang="en-US" dirty="0" err="1"/>
              <a:t>Avviare</a:t>
            </a:r>
            <a:r>
              <a:rPr lang="en-US" dirty="0"/>
              <a:t> </a:t>
            </a:r>
            <a:r>
              <a:rPr lang="en-US" dirty="0" err="1"/>
              <a:t>postgres</a:t>
            </a:r>
            <a:r>
              <a:rPr lang="en-US" dirty="0"/>
              <a:t> e </a:t>
            </a:r>
            <a:r>
              <a:rPr lang="en-US" dirty="0" err="1"/>
              <a:t>creare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database </a:t>
            </a:r>
            <a:r>
              <a:rPr lang="en-US" b="1" dirty="0"/>
              <a:t>products</a:t>
            </a:r>
          </a:p>
          <a:p>
            <a:pPr marL="0" indent="0">
              <a:buNone/>
            </a:pPr>
            <a:r>
              <a:rPr lang="en-US" dirty="0"/>
              <a:t>6. </a:t>
            </a:r>
            <a:r>
              <a:rPr lang="en-US" dirty="0" err="1"/>
              <a:t>Scrivere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b="1" dirty="0" err="1"/>
              <a:t>codice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Product in </a:t>
            </a:r>
            <a:r>
              <a:rPr lang="en-US" dirty="0" err="1"/>
              <a:t>maniera</a:t>
            </a:r>
            <a:r>
              <a:rPr lang="en-US" dirty="0"/>
              <a:t> </a:t>
            </a:r>
            <a:r>
              <a:rPr lang="en-US" dirty="0" err="1"/>
              <a:t>identica</a:t>
            </a:r>
            <a:r>
              <a:rPr lang="en-US" dirty="0"/>
              <a:t> a </a:t>
            </a:r>
            <a:r>
              <a:rPr lang="en-US" dirty="0" err="1"/>
              <a:t>quella</a:t>
            </a:r>
            <a:r>
              <a:rPr lang="en-US" dirty="0"/>
              <a:t> del </a:t>
            </a:r>
            <a:r>
              <a:rPr lang="en-US" dirty="0" err="1"/>
              <a:t>progetto</a:t>
            </a:r>
            <a:r>
              <a:rPr lang="en-US" dirty="0"/>
              <a:t> </a:t>
            </a:r>
            <a:r>
              <a:rPr lang="en-US" b="1" dirty="0"/>
              <a:t>siw-jpa-es1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55636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8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7. </a:t>
            </a:r>
            <a:r>
              <a:rPr lang="en-US" dirty="0" err="1"/>
              <a:t>Scrivere</a:t>
            </a:r>
            <a:r>
              <a:rPr lang="en-US" dirty="0"/>
              <a:t> una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ProductMain</a:t>
            </a:r>
            <a:r>
              <a:rPr lang="en-US" dirty="0"/>
              <a:t>, con un </a:t>
            </a:r>
            <a:r>
              <a:rPr lang="en-US" dirty="0" err="1"/>
              <a:t>metodo</a:t>
            </a:r>
            <a:r>
              <a:rPr lang="en-US" dirty="0"/>
              <a:t> main() </a:t>
            </a:r>
            <a:r>
              <a:rPr lang="en-US" dirty="0" err="1"/>
              <a:t>nel</a:t>
            </a:r>
            <a:r>
              <a:rPr lang="en-US" dirty="0"/>
              <a:t> quale</a:t>
            </a:r>
          </a:p>
          <a:p>
            <a:pPr lvl="1"/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creati</a:t>
            </a:r>
            <a:r>
              <a:rPr lang="en-US" dirty="0"/>
              <a:t> e </a:t>
            </a:r>
            <a:r>
              <a:rPr lang="en-US" dirty="0" err="1"/>
              <a:t>salvati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 5 </a:t>
            </a:r>
            <a:r>
              <a:rPr lang="en-US" dirty="0" err="1"/>
              <a:t>oggetti</a:t>
            </a:r>
            <a:r>
              <a:rPr lang="en-US" dirty="0"/>
              <a:t> Product</a:t>
            </a:r>
          </a:p>
          <a:p>
            <a:pPr lvl="1"/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letto</a:t>
            </a:r>
            <a:r>
              <a:rPr lang="en-US" dirty="0"/>
              <a:t> da </a:t>
            </a:r>
            <a:r>
              <a:rPr lang="en-US" dirty="0" err="1"/>
              <a:t>tastiera</a:t>
            </a:r>
            <a:r>
              <a:rPr lang="en-US" dirty="0"/>
              <a:t> un </a:t>
            </a:r>
            <a:r>
              <a:rPr lang="en-US" dirty="0" err="1"/>
              <a:t>valore</a:t>
            </a:r>
            <a:r>
              <a:rPr lang="en-US" dirty="0"/>
              <a:t> </a:t>
            </a:r>
            <a:r>
              <a:rPr lang="en-US" dirty="0" err="1"/>
              <a:t>numerico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interrogato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 per </a:t>
            </a:r>
            <a:r>
              <a:rPr lang="en-US" dirty="0" err="1"/>
              <a:t>selezionare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prodotti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prezzo</a:t>
            </a:r>
            <a:r>
              <a:rPr lang="en-US" dirty="0"/>
              <a:t> </a:t>
            </a:r>
            <a:r>
              <a:rPr lang="en-US" dirty="0" err="1"/>
              <a:t>minore</a:t>
            </a:r>
            <a:r>
              <a:rPr lang="en-US" dirty="0"/>
              <a:t> del </a:t>
            </a:r>
            <a:r>
              <a:rPr lang="en-US" dirty="0" err="1"/>
              <a:t>valore</a:t>
            </a:r>
            <a:r>
              <a:rPr lang="en-US" dirty="0"/>
              <a:t> </a:t>
            </a:r>
            <a:r>
              <a:rPr lang="en-US" dirty="0" err="1"/>
              <a:t>numerico</a:t>
            </a:r>
            <a:r>
              <a:rPr lang="en-US" dirty="0"/>
              <a:t> </a:t>
            </a:r>
            <a:r>
              <a:rPr lang="en-US" dirty="0" err="1"/>
              <a:t>letto</a:t>
            </a:r>
            <a:r>
              <a:rPr lang="en-US" dirty="0"/>
              <a:t> da </a:t>
            </a:r>
            <a:r>
              <a:rPr lang="en-US" dirty="0" err="1"/>
              <a:t>tastiera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8. </a:t>
            </a:r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programma</a:t>
            </a:r>
            <a:r>
              <a:rPr lang="en-US" dirty="0"/>
              <a:t> </a:t>
            </a:r>
            <a:r>
              <a:rPr lang="en-US" dirty="0" err="1"/>
              <a:t>almeno</a:t>
            </a:r>
            <a:r>
              <a:rPr lang="en-US" dirty="0"/>
              <a:t> 3 volte, con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volta</a:t>
            </a:r>
            <a:r>
              <a:rPr lang="en-US" dirty="0"/>
              <a:t> </a:t>
            </a:r>
            <a:r>
              <a:rPr lang="en-US" dirty="0" err="1"/>
              <a:t>inserendo</a:t>
            </a:r>
            <a:r>
              <a:rPr lang="en-US" dirty="0"/>
              <a:t> un </a:t>
            </a:r>
            <a:r>
              <a:rPr lang="en-US" dirty="0" err="1"/>
              <a:t>valore</a:t>
            </a:r>
            <a:r>
              <a:rPr lang="en-US" dirty="0"/>
              <a:t> </a:t>
            </a:r>
            <a:r>
              <a:rPr lang="en-US" dirty="0" err="1"/>
              <a:t>diverso</a:t>
            </a:r>
            <a:r>
              <a:rPr lang="en-US" dirty="0"/>
              <a:t> dal </a:t>
            </a:r>
            <a:r>
              <a:rPr lang="en-US" dirty="0" err="1"/>
              <a:t>tastiera</a:t>
            </a:r>
            <a:endParaRPr lang="en-US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6447076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0CBC02-731E-C745-BB0F-FBBE6ABA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JPQL: group by, having, order by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E66983-43DB-2E46-AF3E-079B57238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 query con </a:t>
            </a:r>
            <a:r>
              <a:rPr lang="en-US" dirty="0" err="1"/>
              <a:t>aggregazioni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una </a:t>
            </a:r>
            <a:r>
              <a:rPr lang="en-US" dirty="0" err="1"/>
              <a:t>sintassi</a:t>
            </a:r>
            <a:r>
              <a:rPr lang="en-US" dirty="0"/>
              <a:t> ed una </a:t>
            </a:r>
            <a:r>
              <a:rPr lang="en-US" dirty="0" err="1"/>
              <a:t>semantica</a:t>
            </a:r>
            <a:r>
              <a:rPr lang="en-US" dirty="0"/>
              <a:t> </a:t>
            </a:r>
            <a:r>
              <a:rPr lang="en-US" dirty="0" err="1"/>
              <a:t>equivalente</a:t>
            </a:r>
            <a:r>
              <a:rPr lang="en-US" dirty="0"/>
              <a:t> a quelle in SQL</a:t>
            </a:r>
          </a:p>
          <a:p>
            <a:r>
              <a:rPr lang="en-US" dirty="0" err="1"/>
              <a:t>Attenzione</a:t>
            </a:r>
            <a:r>
              <a:rPr lang="en-US" dirty="0"/>
              <a:t>: se la nostra </a:t>
            </a:r>
            <a:r>
              <a:rPr lang="en-US" dirty="0" err="1"/>
              <a:t>applicazione</a:t>
            </a:r>
            <a:r>
              <a:rPr lang="en-US" dirty="0"/>
              <a:t> </a:t>
            </a:r>
            <a:r>
              <a:rPr lang="en-US" dirty="0" err="1"/>
              <a:t>prevede</a:t>
            </a:r>
            <a:r>
              <a:rPr lang="en-US" dirty="0"/>
              <a:t> </a:t>
            </a:r>
            <a:r>
              <a:rPr lang="en-US" dirty="0" err="1"/>
              <a:t>operazioni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aggregano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persistenti</a:t>
            </a:r>
            <a:r>
              <a:rPr lang="en-US" dirty="0"/>
              <a:t>, </a:t>
            </a:r>
            <a:r>
              <a:rPr lang="en-US" dirty="0" err="1"/>
              <a:t>bisogna</a:t>
            </a:r>
            <a:r>
              <a:rPr lang="en-US" dirty="0"/>
              <a:t> far </a:t>
            </a:r>
            <a:r>
              <a:rPr lang="en-US" dirty="0" err="1"/>
              <a:t>eseguire</a:t>
            </a:r>
            <a:r>
              <a:rPr lang="en-US" dirty="0"/>
              <a:t> le </a:t>
            </a:r>
            <a:r>
              <a:rPr lang="en-US" dirty="0" err="1"/>
              <a:t>aggregazioni</a:t>
            </a:r>
            <a:r>
              <a:rPr lang="en-US" dirty="0"/>
              <a:t> dal DBMS. </a:t>
            </a:r>
            <a:r>
              <a:rPr lang="en-US" dirty="0" err="1"/>
              <a:t>Sarebbe</a:t>
            </a:r>
            <a:r>
              <a:rPr lang="en-US" dirty="0"/>
              <a:t> molto </a:t>
            </a:r>
            <a:r>
              <a:rPr lang="en-US" dirty="0" err="1"/>
              <a:t>inefficiente</a:t>
            </a:r>
            <a:r>
              <a:rPr lang="en-US" dirty="0"/>
              <a:t> (e se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tanti</a:t>
            </a:r>
            <a:r>
              <a:rPr lang="en-US" dirty="0"/>
              <a:t>, </a:t>
            </a:r>
            <a:r>
              <a:rPr lang="en-US" dirty="0" err="1"/>
              <a:t>impossibile</a:t>
            </a:r>
            <a:r>
              <a:rPr lang="en-US" dirty="0"/>
              <a:t>) </a:t>
            </a:r>
            <a:r>
              <a:rPr lang="en-US" dirty="0" err="1"/>
              <a:t>caricare</a:t>
            </a:r>
            <a:r>
              <a:rPr lang="en-US" dirty="0"/>
              <a:t> (ad </a:t>
            </a:r>
            <a:r>
              <a:rPr lang="en-US" dirty="0" err="1"/>
              <a:t>esempio</a:t>
            </a:r>
            <a:r>
              <a:rPr lang="en-US" dirty="0"/>
              <a:t> con una </a:t>
            </a:r>
            <a:r>
              <a:rPr lang="en-US" dirty="0" err="1"/>
              <a:t>findAll</a:t>
            </a:r>
            <a:r>
              <a:rPr lang="en-US" dirty="0"/>
              <a:t>()) </a:t>
            </a:r>
            <a:r>
              <a:rPr lang="en-US" dirty="0" err="1"/>
              <a:t>tutti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in </a:t>
            </a:r>
            <a:r>
              <a:rPr lang="en-US" dirty="0" err="1"/>
              <a:t>memoria</a:t>
            </a:r>
            <a:r>
              <a:rPr lang="en-US" dirty="0"/>
              <a:t> e </a:t>
            </a:r>
            <a:r>
              <a:rPr lang="en-US" dirty="0" err="1"/>
              <a:t>effettuare</a:t>
            </a:r>
            <a:r>
              <a:rPr lang="en-US" dirty="0"/>
              <a:t> (in Java) le </a:t>
            </a:r>
            <a:r>
              <a:rPr lang="en-US" dirty="0" err="1"/>
              <a:t>operazioni</a:t>
            </a:r>
            <a:r>
              <a:rPr lang="en-US" dirty="0"/>
              <a:t> di </a:t>
            </a:r>
            <a:r>
              <a:rPr lang="en-US" dirty="0" err="1"/>
              <a:t>aggregazione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52671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166040-5FC3-D442-A9B7-47D1EAD1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Esempio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73A1CF-729E-AB49-A0D0-20977BA2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Supponiamo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la nostra </a:t>
            </a:r>
            <a:r>
              <a:rPr lang="en-US" dirty="0" err="1"/>
              <a:t>applicazione</a:t>
            </a:r>
            <a:r>
              <a:rPr lang="en-US" dirty="0"/>
              <a:t> </a:t>
            </a:r>
            <a:r>
              <a:rPr lang="en-US" dirty="0" err="1"/>
              <a:t>abbia</a:t>
            </a:r>
            <a:r>
              <a:rPr lang="en-US" dirty="0"/>
              <a:t> </a:t>
            </a:r>
            <a:r>
              <a:rPr lang="en-US" dirty="0" err="1"/>
              <a:t>bisogno</a:t>
            </a:r>
            <a:r>
              <a:rPr lang="en-US" dirty="0"/>
              <a:t> di una </a:t>
            </a:r>
            <a:r>
              <a:rPr lang="en-US" dirty="0" err="1"/>
              <a:t>mappa</a:t>
            </a:r>
            <a:r>
              <a:rPr lang="en-US" dirty="0"/>
              <a:t> </a:t>
            </a:r>
            <a:r>
              <a:rPr lang="en-US" dirty="0" err="1"/>
              <a:t>costruita</a:t>
            </a:r>
            <a:r>
              <a:rPr lang="en-US" dirty="0"/>
              <a:t> con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clienti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database. La </a:t>
            </a:r>
            <a:r>
              <a:rPr lang="en-US" dirty="0" err="1"/>
              <a:t>mappa</a:t>
            </a:r>
            <a:r>
              <a:rPr lang="en-US" dirty="0"/>
              <a:t> </a:t>
            </a:r>
            <a:r>
              <a:rPr lang="en-US" dirty="0" err="1"/>
              <a:t>associa</a:t>
            </a:r>
            <a:r>
              <a:rPr lang="en-US" dirty="0"/>
              <a:t> un </a:t>
            </a:r>
            <a:r>
              <a:rPr lang="en-US" dirty="0" err="1"/>
              <a:t>nome</a:t>
            </a:r>
            <a:r>
              <a:rPr lang="en-US" dirty="0"/>
              <a:t> al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clienti</a:t>
            </a:r>
            <a:r>
              <a:rPr lang="en-US" dirty="0"/>
              <a:t> con </a:t>
            </a:r>
            <a:r>
              <a:rPr lang="en-US" dirty="0" err="1"/>
              <a:t>quel</a:t>
            </a:r>
            <a:r>
              <a:rPr lang="en-US" dirty="0"/>
              <a:t> </a:t>
            </a:r>
            <a:r>
              <a:rPr lang="en-US" dirty="0" err="1"/>
              <a:t>nome</a:t>
            </a:r>
            <a:endParaRPr lang="en-US" dirty="0"/>
          </a:p>
          <a:p>
            <a:pPr lvl="1"/>
            <a:r>
              <a:rPr lang="en-US" dirty="0"/>
              <a:t>Es.  Paolo 5</a:t>
            </a:r>
            <a:br>
              <a:rPr lang="en-US" dirty="0"/>
            </a:br>
            <a:r>
              <a:rPr lang="en-US" dirty="0"/>
              <a:t>       Anna 4 </a:t>
            </a:r>
            <a:br>
              <a:rPr lang="en-US" dirty="0"/>
            </a:br>
            <a:r>
              <a:rPr lang="en-US" dirty="0"/>
              <a:t>       Luigi 8</a:t>
            </a:r>
          </a:p>
        </p:txBody>
      </p:sp>
    </p:spTree>
    <p:extLst>
      <p:ext uri="{BB962C8B-B14F-4D97-AF65-F5344CB8AC3E}">
        <p14:creationId xmlns:p14="http://schemas.microsoft.com/office/powerpoint/2010/main" val="366340675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88E325-6D9C-EF40-83A8-AB7FB12B1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Esempio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808619-8F6F-DF49-BD4C-2E943BD11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pPr marL="0" indent="0">
              <a:buNone/>
            </a:pPr>
            <a:r>
              <a:rPr lang="it-IT" sz="1400" dirty="0" err="1">
                <a:latin typeface="Helvetica" pitchFamily="2" charset="0"/>
              </a:rPr>
              <a:t>Map</a:t>
            </a:r>
            <a:r>
              <a:rPr lang="it-IT" sz="1400" dirty="0">
                <a:latin typeface="Helvetica" pitchFamily="2" charset="0"/>
              </a:rPr>
              <a:t>&lt;</a:t>
            </a:r>
            <a:r>
              <a:rPr lang="it-IT" sz="1400" dirty="0" err="1">
                <a:latin typeface="Helvetica" pitchFamily="2" charset="0"/>
              </a:rPr>
              <a:t>String</a:t>
            </a:r>
            <a:r>
              <a:rPr lang="it-IT" sz="1400" dirty="0">
                <a:latin typeface="Helvetica" pitchFamily="2" charset="0"/>
              </a:rPr>
              <a:t>, Long&gt; </a:t>
            </a:r>
            <a:r>
              <a:rPr lang="it-IT" sz="1400" dirty="0">
                <a:solidFill>
                  <a:srgbClr val="6A3E3E"/>
                </a:solidFill>
                <a:latin typeface="Helvetica" pitchFamily="2" charset="0"/>
              </a:rPr>
              <a:t>name2count</a:t>
            </a:r>
            <a:r>
              <a:rPr lang="it-IT" sz="1400" dirty="0">
                <a:latin typeface="Helvetica" pitchFamily="2" charset="0"/>
              </a:rPr>
              <a:t> = </a:t>
            </a:r>
            <a:r>
              <a:rPr lang="it-IT" sz="1400" b="1" dirty="0">
                <a:solidFill>
                  <a:srgbClr val="7F0055"/>
                </a:solidFill>
                <a:latin typeface="Helvetica" pitchFamily="2" charset="0"/>
              </a:rPr>
              <a:t>new</a:t>
            </a:r>
            <a:r>
              <a:rPr lang="it-IT" sz="1400" dirty="0">
                <a:latin typeface="Helvetica" pitchFamily="2" charset="0"/>
              </a:rPr>
              <a:t> </a:t>
            </a:r>
            <a:r>
              <a:rPr lang="it-IT" sz="1400" dirty="0" err="1">
                <a:latin typeface="Helvetica" pitchFamily="2" charset="0"/>
              </a:rPr>
              <a:t>HashMap</a:t>
            </a:r>
            <a:r>
              <a:rPr lang="it-IT" sz="1400" dirty="0">
                <a:latin typeface="Helvetica" pitchFamily="2" charset="0"/>
              </a:rPr>
              <a:t>&lt;&gt;();</a:t>
            </a:r>
          </a:p>
          <a:p>
            <a:pPr marL="0" indent="0">
              <a:buNone/>
            </a:pPr>
            <a:r>
              <a:rPr lang="it-IT" sz="1400" dirty="0" err="1">
                <a:latin typeface="Helvetica" pitchFamily="2" charset="0"/>
              </a:rPr>
              <a:t>TypedQuery</a:t>
            </a:r>
            <a:r>
              <a:rPr lang="it-IT" sz="1400" dirty="0">
                <a:latin typeface="Helvetica" pitchFamily="2" charset="0"/>
              </a:rPr>
              <a:t>&lt;Object[]&gt; </a:t>
            </a:r>
            <a:r>
              <a:rPr lang="it-IT" sz="1400" dirty="0" err="1">
                <a:solidFill>
                  <a:srgbClr val="6A3E3E"/>
                </a:solidFill>
                <a:latin typeface="Helvetica" pitchFamily="2" charset="0"/>
              </a:rPr>
              <a:t>q</a:t>
            </a:r>
            <a:r>
              <a:rPr lang="it-IT" sz="1400" dirty="0">
                <a:latin typeface="Helvetica" pitchFamily="2" charset="0"/>
              </a:rPr>
              <a:t> = 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      </a:t>
            </a:r>
            <a:r>
              <a:rPr lang="it-IT" sz="1400" dirty="0" err="1">
                <a:solidFill>
                  <a:srgbClr val="6A3E3E"/>
                </a:solidFill>
                <a:latin typeface="Helvetica" pitchFamily="2" charset="0"/>
              </a:rPr>
              <a:t>em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.createQuery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(</a:t>
            </a:r>
            <a:r>
              <a:rPr lang="it-IT" sz="1400" dirty="0">
                <a:solidFill>
                  <a:srgbClr val="2A00FF"/>
                </a:solidFill>
                <a:latin typeface="Helvetica" pitchFamily="2" charset="0"/>
              </a:rPr>
              <a:t>"SELECT </a:t>
            </a:r>
            <a:r>
              <a:rPr lang="it-IT" sz="1400" dirty="0" err="1">
                <a:solidFill>
                  <a:srgbClr val="2A00FF"/>
                </a:solidFill>
                <a:latin typeface="Helvetica" pitchFamily="2" charset="0"/>
              </a:rPr>
              <a:t>c.firstName</a:t>
            </a:r>
            <a:r>
              <a:rPr lang="it-IT" sz="1400" dirty="0">
                <a:solidFill>
                  <a:srgbClr val="2A00FF"/>
                </a:solidFill>
                <a:latin typeface="Helvetica" pitchFamily="2" charset="0"/>
              </a:rPr>
              <a:t>, </a:t>
            </a:r>
            <a:r>
              <a:rPr lang="it-IT" sz="1400" dirty="0" err="1">
                <a:solidFill>
                  <a:srgbClr val="2A00FF"/>
                </a:solidFill>
                <a:latin typeface="Helvetica" pitchFamily="2" charset="0"/>
              </a:rPr>
              <a:t>count</a:t>
            </a:r>
            <a:r>
              <a:rPr lang="it-IT" sz="1400" dirty="0">
                <a:solidFill>
                  <a:srgbClr val="2A00FF"/>
                </a:solidFill>
                <a:latin typeface="Helvetica" pitchFamily="2" charset="0"/>
              </a:rPr>
              <a:t>(c) FROM </a:t>
            </a:r>
            <a:r>
              <a:rPr lang="it-IT" sz="1400" dirty="0" err="1">
                <a:solidFill>
                  <a:srgbClr val="2A00FF"/>
                </a:solidFill>
                <a:latin typeface="Helvetica" pitchFamily="2" charset="0"/>
              </a:rPr>
              <a:t>Customer</a:t>
            </a:r>
            <a:r>
              <a:rPr lang="it-IT" sz="1400" dirty="0">
                <a:solidFill>
                  <a:srgbClr val="2A00FF"/>
                </a:solidFill>
                <a:latin typeface="Helvetica" pitchFamily="2" charset="0"/>
              </a:rPr>
              <a:t> c GROUP BY </a:t>
            </a:r>
            <a:r>
              <a:rPr lang="it-IT" sz="1400" dirty="0" err="1">
                <a:solidFill>
                  <a:srgbClr val="2A00FF"/>
                </a:solidFill>
                <a:latin typeface="Helvetica" pitchFamily="2" charset="0"/>
              </a:rPr>
              <a:t>c.firstName</a:t>
            </a:r>
            <a:r>
              <a:rPr lang="it-IT" sz="1400" dirty="0">
                <a:solidFill>
                  <a:srgbClr val="2A00FF"/>
                </a:solidFill>
                <a:latin typeface="Helvetica" pitchFamily="2" charset="0"/>
              </a:rPr>
              <a:t>"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, Object[].</a:t>
            </a:r>
            <a:r>
              <a:rPr lang="it-IT" sz="1400" b="1" dirty="0" err="1">
                <a:solidFill>
                  <a:srgbClr val="7F0055"/>
                </a:solidFill>
                <a:latin typeface="Helvetica" pitchFamily="2" charset="0"/>
              </a:rPr>
              <a:t>class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);</a:t>
            </a:r>
            <a:endParaRPr lang="it-IT" sz="1400" dirty="0">
              <a:solidFill>
                <a:srgbClr val="2A00FF"/>
              </a:solidFill>
              <a:latin typeface="Helvetica" pitchFamily="2" charset="0"/>
            </a:endParaRPr>
          </a:p>
          <a:p>
            <a:pPr marL="0" indent="0">
              <a:buNone/>
            </a:pPr>
            <a:r>
              <a:rPr lang="it-IT" sz="1400" b="1" dirty="0">
                <a:solidFill>
                  <a:srgbClr val="7F0055"/>
                </a:solidFill>
                <a:latin typeface="Helvetica" pitchFamily="2" charset="0"/>
              </a:rPr>
              <a:t>for</a:t>
            </a:r>
            <a:r>
              <a:rPr lang="it-IT" sz="1400" dirty="0">
                <a:latin typeface="Helvetica" pitchFamily="2" charset="0"/>
              </a:rPr>
              <a:t> (Object[] </a:t>
            </a:r>
            <a:r>
              <a:rPr lang="it-IT" sz="1400" dirty="0">
                <a:solidFill>
                  <a:srgbClr val="6A3E3E"/>
                </a:solidFill>
                <a:latin typeface="Helvetica" pitchFamily="2" charset="0"/>
              </a:rPr>
              <a:t>o</a:t>
            </a:r>
            <a:r>
              <a:rPr lang="it-IT" sz="1400" dirty="0">
                <a:latin typeface="Helvetica" pitchFamily="2" charset="0"/>
              </a:rPr>
              <a:t> : </a:t>
            </a:r>
            <a:r>
              <a:rPr lang="it-IT" sz="1400" dirty="0" err="1">
                <a:solidFill>
                  <a:srgbClr val="6A3E3E"/>
                </a:solidFill>
                <a:latin typeface="Helvetica" pitchFamily="2" charset="0"/>
              </a:rPr>
              <a:t>q</a:t>
            </a:r>
            <a:r>
              <a:rPr lang="it-IT" sz="1400" dirty="0" err="1">
                <a:latin typeface="Helvetica" pitchFamily="2" charset="0"/>
              </a:rPr>
              <a:t>.getResultList</a:t>
            </a:r>
            <a:r>
              <a:rPr lang="it-IT" sz="1400" dirty="0">
                <a:latin typeface="Helvetica" pitchFamily="2" charset="0"/>
              </a:rPr>
              <a:t>()) {</a:t>
            </a:r>
          </a:p>
          <a:p>
            <a:pPr marL="0" indent="0">
              <a:buNone/>
            </a:pPr>
            <a:r>
              <a:rPr lang="it-IT" sz="1400" dirty="0">
                <a:latin typeface="Helvetica" pitchFamily="2" charset="0"/>
              </a:rPr>
              <a:t>      </a:t>
            </a:r>
            <a:r>
              <a:rPr lang="it-IT" sz="1400" dirty="0">
                <a:solidFill>
                  <a:srgbClr val="6A3E3E"/>
                </a:solidFill>
                <a:latin typeface="Helvetica" pitchFamily="2" charset="0"/>
              </a:rPr>
              <a:t>name2count</a:t>
            </a:r>
            <a:r>
              <a:rPr lang="it-IT" sz="1400" dirty="0">
                <a:latin typeface="Helvetica" pitchFamily="2" charset="0"/>
              </a:rPr>
              <a:t>.put((</a:t>
            </a:r>
            <a:r>
              <a:rPr lang="it-IT" sz="1400" dirty="0" err="1">
                <a:latin typeface="Helvetica" pitchFamily="2" charset="0"/>
              </a:rPr>
              <a:t>String</a:t>
            </a:r>
            <a:r>
              <a:rPr lang="it-IT" sz="1400" dirty="0">
                <a:latin typeface="Helvetica" pitchFamily="2" charset="0"/>
              </a:rPr>
              <a:t>)</a:t>
            </a:r>
            <a:r>
              <a:rPr lang="it-IT" sz="1400" dirty="0">
                <a:solidFill>
                  <a:srgbClr val="6A3E3E"/>
                </a:solidFill>
                <a:latin typeface="Helvetica" pitchFamily="2" charset="0"/>
              </a:rPr>
              <a:t>o</a:t>
            </a:r>
            <a:r>
              <a:rPr lang="it-IT" sz="1400" dirty="0">
                <a:latin typeface="Helvetica" pitchFamily="2" charset="0"/>
              </a:rPr>
              <a:t>[0], (Long)</a:t>
            </a:r>
            <a:r>
              <a:rPr lang="it-IT" sz="1400" dirty="0">
                <a:solidFill>
                  <a:srgbClr val="6A3E3E"/>
                </a:solidFill>
                <a:latin typeface="Helvetica" pitchFamily="2" charset="0"/>
              </a:rPr>
              <a:t>o</a:t>
            </a:r>
            <a:r>
              <a:rPr lang="it-IT" sz="1400" dirty="0">
                <a:latin typeface="Helvetica" pitchFamily="2" charset="0"/>
              </a:rPr>
              <a:t>[1]);</a:t>
            </a:r>
          </a:p>
          <a:p>
            <a:pPr marL="0" indent="0">
              <a:buNone/>
            </a:pPr>
            <a:r>
              <a:rPr lang="it-IT" sz="1400" dirty="0">
                <a:latin typeface="Helvetica" pitchFamily="2" charset="0"/>
              </a:rPr>
              <a:t>}</a:t>
            </a:r>
          </a:p>
          <a:p>
            <a:pPr marL="0" indent="0">
              <a:buNone/>
            </a:pPr>
            <a:endParaRPr lang="it-IT" sz="1400" dirty="0">
              <a:latin typeface="Helvetica" pitchFamily="2" charset="0"/>
            </a:endParaRPr>
          </a:p>
          <a:p>
            <a:r>
              <a:rPr lang="it-IT" dirty="0"/>
              <a:t>Sarebbe profondamente sbagliato (estremamente inefficiente) caricare in una lista in memoria i dati di tutti i clienti (con una </a:t>
            </a:r>
            <a:r>
              <a:rPr lang="it-IT" dirty="0" err="1"/>
              <a:t>query</a:t>
            </a:r>
            <a:r>
              <a:rPr lang="it-IT" dirty="0"/>
              <a:t> del tipo "</a:t>
            </a:r>
            <a:r>
              <a:rPr lang="it-IT" dirty="0" err="1"/>
              <a:t>select</a:t>
            </a:r>
            <a:r>
              <a:rPr lang="it-IT" dirty="0"/>
              <a:t> c from </a:t>
            </a:r>
            <a:r>
              <a:rPr lang="it-IT" dirty="0" err="1"/>
              <a:t>Customer</a:t>
            </a:r>
            <a:r>
              <a:rPr lang="it-IT" dirty="0"/>
              <a:t> c") e quindi iterare sulla lista per costruire la mappa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954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/>
              <a:t>Esempio</a:t>
            </a:r>
          </a:p>
        </p:txBody>
      </p:sp>
      <p:graphicFrame>
        <p:nvGraphicFramePr>
          <p:cNvPr id="6" name="Segnaposto contenuto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56838533"/>
              </p:ext>
            </p:extLst>
          </p:nvPr>
        </p:nvGraphicFramePr>
        <p:xfrm>
          <a:off x="215900" y="2527300"/>
          <a:ext cx="2628900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5722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&lt;&lt;</a:t>
                      </a:r>
                      <a:r>
                        <a:rPr lang="it-IT" dirty="0" err="1"/>
                        <a:t>Entity</a:t>
                      </a:r>
                      <a:r>
                        <a:rPr lang="it-IT" dirty="0"/>
                        <a:t>&gt;&gt;</a:t>
                      </a:r>
                    </a:p>
                    <a:p>
                      <a:pPr algn="ctr"/>
                      <a:r>
                        <a:rPr lang="it-IT" dirty="0"/>
                        <a:t>Product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r>
                        <a:rPr lang="it-IT"/>
                        <a:t>- id: Long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r>
                        <a:rPr lang="it-IT"/>
                        <a:t>- </a:t>
                      </a:r>
                      <a:r>
                        <a:rPr lang="it-IT" err="1"/>
                        <a:t>name</a:t>
                      </a:r>
                      <a:r>
                        <a:rPr lang="it-IT"/>
                        <a:t>: </a:t>
                      </a:r>
                      <a:r>
                        <a:rPr lang="it-IT" err="1"/>
                        <a:t>String</a:t>
                      </a:r>
                      <a:endParaRPr lang="it-IT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r>
                        <a:rPr lang="it-IT"/>
                        <a:t>- </a:t>
                      </a:r>
                      <a:r>
                        <a:rPr lang="it-IT" err="1"/>
                        <a:t>price</a:t>
                      </a:r>
                      <a:r>
                        <a:rPr lang="it-IT"/>
                        <a:t>: Float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r>
                        <a:rPr lang="it-IT"/>
                        <a:t>- </a:t>
                      </a:r>
                      <a:r>
                        <a:rPr lang="it-IT" err="1"/>
                        <a:t>description</a:t>
                      </a:r>
                      <a:r>
                        <a:rPr lang="it-IT"/>
                        <a:t>: </a:t>
                      </a:r>
                      <a:r>
                        <a:rPr lang="it-IT" err="1"/>
                        <a:t>String</a:t>
                      </a:r>
                      <a:endParaRPr lang="it-IT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r>
                        <a:rPr lang="it-IT"/>
                        <a:t>- code: </a:t>
                      </a:r>
                      <a:r>
                        <a:rPr lang="it-IT" err="1"/>
                        <a:t>String</a:t>
                      </a:r>
                      <a:endParaRPr lang="it-IT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Segnaposto contenuto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99963324"/>
              </p:ext>
            </p:extLst>
          </p:nvPr>
        </p:nvGraphicFramePr>
        <p:xfrm>
          <a:off x="4127500" y="2781300"/>
          <a:ext cx="4927601" cy="248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product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err="1"/>
                        <a:t>bigint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err="1"/>
                        <a:t>nullable</a:t>
                      </a:r>
                      <a:r>
                        <a:rPr lang="it-IT"/>
                        <a:t>=false</a:t>
                      </a:r>
                    </a:p>
                    <a:p>
                      <a:r>
                        <a:rPr lang="it-IT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err="1"/>
                        <a:t>name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err="1"/>
                        <a:t>varchar</a:t>
                      </a:r>
                      <a:r>
                        <a:rPr lang="it-IT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err="1"/>
                        <a:t>nullable</a:t>
                      </a:r>
                      <a:r>
                        <a:rPr lang="it-IT"/>
                        <a:t>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err="1"/>
                        <a:t>price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err="1"/>
                        <a:t>nullable</a:t>
                      </a:r>
                      <a:r>
                        <a:rPr lang="it-IT"/>
                        <a:t>=</a:t>
                      </a:r>
                      <a:r>
                        <a:rPr lang="it-IT" err="1"/>
                        <a:t>true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err="1"/>
                        <a:t>description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err="1"/>
                        <a:t>varchar</a:t>
                      </a:r>
                      <a:r>
                        <a:rPr lang="it-IT"/>
                        <a:t>(2000)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err="1"/>
                        <a:t>nullable</a:t>
                      </a:r>
                      <a:r>
                        <a:rPr lang="it-IT"/>
                        <a:t>=</a:t>
                      </a:r>
                      <a:r>
                        <a:rPr lang="it-IT" err="1"/>
                        <a:t>true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err="1"/>
                        <a:t>varchar</a:t>
                      </a:r>
                      <a:r>
                        <a:rPr lang="it-IT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nullable</a:t>
                      </a:r>
                      <a:r>
                        <a:rPr lang="it-IT" dirty="0"/>
                        <a:t>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CasellaDiTesto 7"/>
          <p:cNvSpPr txBox="1"/>
          <p:nvPr/>
        </p:nvSpPr>
        <p:spPr>
          <a:xfrm>
            <a:off x="838200" y="1879600"/>
            <a:ext cx="109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Classe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4635500" y="1847334"/>
            <a:ext cx="1235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Tabella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2984500" y="3897868"/>
            <a:ext cx="100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mapping</a:t>
            </a:r>
            <a:endParaRPr lang="it-IT"/>
          </a:p>
        </p:txBody>
      </p:sp>
      <p:cxnSp>
        <p:nvCxnSpPr>
          <p:cNvPr id="12" name="Connettore 2 11"/>
          <p:cNvCxnSpPr/>
          <p:nvPr/>
        </p:nvCxnSpPr>
        <p:spPr>
          <a:xfrm>
            <a:off x="2971800" y="4330700"/>
            <a:ext cx="1005090" cy="0"/>
          </a:xfrm>
          <a:prstGeom prst="straightConnector1">
            <a:avLst/>
          </a:prstGeom>
          <a:ln w="38100" cmpd="dbl"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1437C9B-EC53-6449-BB62-A52753F2646F}"/>
              </a:ext>
            </a:extLst>
          </p:cNvPr>
          <p:cNvSpPr txBox="1"/>
          <p:nvPr/>
        </p:nvSpPr>
        <p:spPr>
          <a:xfrm>
            <a:off x="4127500" y="5450413"/>
            <a:ext cx="307545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i="1" dirty="0" err="1"/>
              <a:t>Rappresentazione</a:t>
            </a:r>
            <a:r>
              <a:rPr lang="en-US" sz="1200" i="1" dirty="0"/>
              <a:t> </a:t>
            </a:r>
            <a:r>
              <a:rPr lang="en-US" sz="1200" i="1" dirty="0" err="1"/>
              <a:t>testuale</a:t>
            </a:r>
            <a:r>
              <a:rPr lang="en-US" sz="1200" i="1" dirty="0"/>
              <a:t> in forma </a:t>
            </a:r>
            <a:r>
              <a:rPr lang="en-US" sz="1200" i="1" dirty="0" err="1"/>
              <a:t>compatta</a:t>
            </a:r>
            <a:r>
              <a:rPr lang="en-US" sz="1200" i="1" dirty="0"/>
              <a:t>:</a:t>
            </a:r>
          </a:p>
          <a:p>
            <a:r>
              <a:rPr lang="en-US" sz="1200" dirty="0"/>
              <a:t>Product(</a:t>
            </a:r>
            <a:r>
              <a:rPr lang="en-US" sz="1200" b="1" u="sng" dirty="0"/>
              <a:t>id</a:t>
            </a:r>
            <a:r>
              <a:rPr lang="en-US" sz="1200" dirty="0"/>
              <a:t>, name, price, description, code)</a:t>
            </a:r>
          </a:p>
        </p:txBody>
      </p:sp>
    </p:spTree>
    <p:extLst>
      <p:ext uri="{BB962C8B-B14F-4D97-AF65-F5344CB8AC3E}">
        <p14:creationId xmlns:p14="http://schemas.microsoft.com/office/powerpoint/2010/main" val="23651476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Mettiamo</a:t>
            </a:r>
            <a:r>
              <a:rPr lang="en-US"/>
              <a:t> </a:t>
            </a:r>
            <a:r>
              <a:rPr lang="en-US" err="1"/>
              <a:t>tutto</a:t>
            </a:r>
            <a:r>
              <a:rPr lang="en-US"/>
              <a:t> in </a:t>
            </a:r>
            <a:r>
              <a:rPr lang="en-US" err="1"/>
              <a:t>pratica</a:t>
            </a:r>
            <a:endParaRPr lang="en-US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" b="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666406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9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dirty="0" err="1"/>
              <a:t>Creare</a:t>
            </a:r>
            <a:r>
              <a:rPr lang="en-US" dirty="0"/>
              <a:t> un </a:t>
            </a:r>
            <a:r>
              <a:rPr lang="en-US" dirty="0" err="1"/>
              <a:t>progetto</a:t>
            </a:r>
            <a:r>
              <a:rPr lang="en-US" dirty="0"/>
              <a:t> Eclipse </a:t>
            </a:r>
            <a:r>
              <a:rPr lang="en-US" b="1" dirty="0"/>
              <a:t>siw-jpa-es9 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Impostare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b="1" dirty="0" err="1"/>
              <a:t>Buildpath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dirty="0" err="1"/>
              <a:t>Creare</a:t>
            </a:r>
            <a:r>
              <a:rPr lang="en-US" dirty="0"/>
              <a:t> la </a:t>
            </a:r>
            <a:r>
              <a:rPr lang="en-US" dirty="0" err="1"/>
              <a:t>cartella</a:t>
            </a:r>
            <a:r>
              <a:rPr lang="en-US" dirty="0"/>
              <a:t> </a:t>
            </a:r>
            <a:r>
              <a:rPr lang="en-US" b="1" dirty="0" err="1"/>
              <a:t>src</a:t>
            </a:r>
            <a:r>
              <a:rPr lang="en-US" b="1" dirty="0"/>
              <a:t>/META-INF</a:t>
            </a:r>
          </a:p>
          <a:p>
            <a:pPr marL="0" indent="0">
              <a:buNone/>
            </a:pPr>
            <a:r>
              <a:rPr lang="en-US" dirty="0"/>
              <a:t>4. </a:t>
            </a:r>
            <a:r>
              <a:rPr lang="en-US" dirty="0" err="1"/>
              <a:t>Creare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file </a:t>
            </a:r>
            <a:r>
              <a:rPr lang="en-US" b="1" dirty="0" err="1"/>
              <a:t>persistence.xml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5. </a:t>
            </a:r>
            <a:r>
              <a:rPr lang="en-US" dirty="0" err="1"/>
              <a:t>Avviare</a:t>
            </a:r>
            <a:r>
              <a:rPr lang="en-US" dirty="0"/>
              <a:t> </a:t>
            </a:r>
            <a:r>
              <a:rPr lang="en-US" dirty="0" err="1"/>
              <a:t>postgres</a:t>
            </a:r>
            <a:r>
              <a:rPr lang="en-US" dirty="0"/>
              <a:t> e </a:t>
            </a:r>
            <a:r>
              <a:rPr lang="en-US" dirty="0" err="1"/>
              <a:t>creare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database </a:t>
            </a:r>
            <a:r>
              <a:rPr lang="en-US" b="1" dirty="0"/>
              <a:t>products</a:t>
            </a:r>
          </a:p>
          <a:p>
            <a:pPr marL="0" indent="0">
              <a:buNone/>
            </a:pPr>
            <a:r>
              <a:rPr lang="en-US" dirty="0"/>
              <a:t>6. </a:t>
            </a:r>
            <a:r>
              <a:rPr lang="en-US" dirty="0" err="1"/>
              <a:t>Scrivere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b="1" dirty="0" err="1"/>
              <a:t>codice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Product in </a:t>
            </a:r>
            <a:r>
              <a:rPr lang="en-US" dirty="0" err="1"/>
              <a:t>maniera</a:t>
            </a:r>
            <a:r>
              <a:rPr lang="en-US" dirty="0"/>
              <a:t> </a:t>
            </a:r>
            <a:r>
              <a:rPr lang="en-US" dirty="0" err="1"/>
              <a:t>identica</a:t>
            </a:r>
            <a:r>
              <a:rPr lang="en-US" dirty="0"/>
              <a:t> a </a:t>
            </a:r>
            <a:r>
              <a:rPr lang="en-US" dirty="0" err="1"/>
              <a:t>quella</a:t>
            </a:r>
            <a:r>
              <a:rPr lang="en-US" dirty="0"/>
              <a:t> del </a:t>
            </a:r>
            <a:r>
              <a:rPr lang="en-US" dirty="0" err="1"/>
              <a:t>progetto</a:t>
            </a:r>
            <a:r>
              <a:rPr lang="en-US" dirty="0"/>
              <a:t> </a:t>
            </a:r>
            <a:r>
              <a:rPr lang="en-US" b="1" dirty="0"/>
              <a:t>siw-jpa-es1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5955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9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7. </a:t>
            </a:r>
            <a:r>
              <a:rPr lang="en-US" dirty="0" err="1"/>
              <a:t>Scrivere</a:t>
            </a:r>
            <a:r>
              <a:rPr lang="en-US" dirty="0"/>
              <a:t> una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ProductMain</a:t>
            </a:r>
            <a:r>
              <a:rPr lang="en-US" dirty="0"/>
              <a:t>, con un </a:t>
            </a:r>
            <a:r>
              <a:rPr lang="en-US" dirty="0" err="1"/>
              <a:t>metodo</a:t>
            </a:r>
            <a:r>
              <a:rPr lang="en-US" dirty="0"/>
              <a:t> main() </a:t>
            </a:r>
            <a:r>
              <a:rPr lang="en-US" dirty="0" err="1"/>
              <a:t>nel</a:t>
            </a:r>
            <a:r>
              <a:rPr lang="en-US" dirty="0"/>
              <a:t> quale</a:t>
            </a:r>
          </a:p>
          <a:p>
            <a:pPr lvl="1"/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creati</a:t>
            </a:r>
            <a:r>
              <a:rPr lang="en-US" dirty="0"/>
              <a:t> e </a:t>
            </a:r>
            <a:r>
              <a:rPr lang="en-US" dirty="0" err="1"/>
              <a:t>salvati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 10 </a:t>
            </a:r>
            <a:r>
              <a:rPr lang="en-US" dirty="0" err="1"/>
              <a:t>oggetti</a:t>
            </a:r>
            <a:r>
              <a:rPr lang="en-US" dirty="0"/>
              <a:t> Product</a:t>
            </a:r>
          </a:p>
          <a:p>
            <a:pPr lvl="1"/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creata</a:t>
            </a:r>
            <a:r>
              <a:rPr lang="en-US" dirty="0"/>
              <a:t> e </a:t>
            </a:r>
            <a:r>
              <a:rPr lang="en-US" dirty="0" err="1"/>
              <a:t>opportunamente</a:t>
            </a:r>
            <a:r>
              <a:rPr lang="en-US" dirty="0"/>
              <a:t> </a:t>
            </a:r>
            <a:r>
              <a:rPr lang="en-US" dirty="0" err="1"/>
              <a:t>stampata</a:t>
            </a:r>
            <a:r>
              <a:rPr lang="en-US" dirty="0"/>
              <a:t> a video una </a:t>
            </a:r>
            <a:r>
              <a:rPr lang="en-US" dirty="0" err="1"/>
              <a:t>mappa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associa</a:t>
            </a:r>
            <a:r>
              <a:rPr lang="en-US" dirty="0"/>
              <a:t> un </a:t>
            </a:r>
            <a:r>
              <a:rPr lang="en-US" dirty="0" err="1"/>
              <a:t>prezzo</a:t>
            </a:r>
            <a:r>
              <a:rPr lang="en-US" dirty="0"/>
              <a:t> al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prodotti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tale </a:t>
            </a:r>
            <a:r>
              <a:rPr lang="en-US" dirty="0" err="1"/>
              <a:t>prezzo</a:t>
            </a:r>
            <a:endParaRPr lang="en-US" dirty="0"/>
          </a:p>
          <a:p>
            <a:pPr lvl="1"/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stampati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dettagli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prodotti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prezzo</a:t>
            </a:r>
            <a:r>
              <a:rPr lang="en-US" dirty="0"/>
              <a:t> </a:t>
            </a:r>
            <a:r>
              <a:rPr lang="en-US" dirty="0" err="1"/>
              <a:t>massimo</a:t>
            </a:r>
            <a:r>
              <a:rPr lang="en-US" dirty="0"/>
              <a:t> e </a:t>
            </a:r>
            <a:r>
              <a:rPr lang="en-US" dirty="0" err="1"/>
              <a:t>prezzo</a:t>
            </a:r>
            <a:r>
              <a:rPr lang="en-US" dirty="0"/>
              <a:t> </a:t>
            </a:r>
            <a:r>
              <a:rPr lang="en-US" dirty="0" err="1"/>
              <a:t>minimo</a:t>
            </a:r>
            <a:r>
              <a:rPr lang="en-US" dirty="0"/>
              <a:t> (NB: </a:t>
            </a:r>
            <a:r>
              <a:rPr lang="en-US" dirty="0" err="1"/>
              <a:t>devono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trovati</a:t>
            </a:r>
            <a:r>
              <a:rPr lang="en-US" dirty="0"/>
              <a:t> con una query JPQL)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929408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Sommario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11700" y="1397000"/>
            <a:ext cx="3898900" cy="4525963"/>
          </a:xfrm>
        </p:spPr>
        <p:txBody>
          <a:bodyPr>
            <a:noAutofit/>
          </a:bodyPr>
          <a:lstStyle/>
          <a:p>
            <a:r>
              <a:rPr lang="en-US" sz="1800" dirty="0" err="1"/>
              <a:t>Parte</a:t>
            </a:r>
            <a:r>
              <a:rPr lang="en-US" sz="1800" dirty="0"/>
              <a:t> III: </a:t>
            </a:r>
            <a:r>
              <a:rPr lang="en-US" sz="1800" dirty="0" err="1"/>
              <a:t>Gestione</a:t>
            </a:r>
            <a:r>
              <a:rPr lang="en-US" sz="1800" dirty="0"/>
              <a:t> </a:t>
            </a:r>
            <a:r>
              <a:rPr lang="en-US" sz="1800" dirty="0" err="1"/>
              <a:t>delle</a:t>
            </a:r>
            <a:r>
              <a:rPr lang="en-US" sz="1800" dirty="0"/>
              <a:t> </a:t>
            </a:r>
            <a:r>
              <a:rPr lang="en-US" sz="1800" dirty="0" err="1"/>
              <a:t>Entità</a:t>
            </a:r>
            <a:endParaRPr lang="en-US" sz="1800" dirty="0"/>
          </a:p>
          <a:p>
            <a:pPr lvl="1"/>
            <a:r>
              <a:rPr lang="en-US" sz="1800" dirty="0" err="1"/>
              <a:t>Ciclo</a:t>
            </a:r>
            <a:r>
              <a:rPr lang="en-US" sz="1800" dirty="0"/>
              <a:t> di vita </a:t>
            </a:r>
            <a:r>
              <a:rPr lang="en-US" sz="1800" dirty="0" err="1"/>
              <a:t>delle</a:t>
            </a:r>
            <a:r>
              <a:rPr lang="en-US" sz="1800" dirty="0"/>
              <a:t> </a:t>
            </a:r>
            <a:r>
              <a:rPr lang="en-US" sz="1800" dirty="0" err="1"/>
              <a:t>entità</a:t>
            </a:r>
            <a:endParaRPr lang="en-US" sz="1800" dirty="0"/>
          </a:p>
          <a:p>
            <a:pPr lvl="1"/>
            <a:r>
              <a:rPr lang="en-US" sz="1800" dirty="0"/>
              <a:t>API Entity Manager</a:t>
            </a:r>
          </a:p>
          <a:p>
            <a:pPr lvl="1"/>
            <a:r>
              <a:rPr lang="en-US" sz="1800" dirty="0" err="1"/>
              <a:t>Eventi</a:t>
            </a:r>
            <a:r>
              <a:rPr lang="en-US" sz="1800" dirty="0"/>
              <a:t> a </a:t>
            </a:r>
            <a:r>
              <a:rPr lang="en-US" sz="1800" dirty="0" err="1"/>
              <a:t>cascata</a:t>
            </a:r>
            <a:endParaRPr lang="en-US" sz="1800" dirty="0"/>
          </a:p>
          <a:p>
            <a:pPr lvl="1"/>
            <a:r>
              <a:rPr lang="en-US" sz="1800" b="1" dirty="0" err="1"/>
              <a:t>Esercizio</a:t>
            </a:r>
            <a:endParaRPr lang="en-US" sz="1800" b="1" dirty="0"/>
          </a:p>
          <a:p>
            <a:r>
              <a:rPr lang="en-US" sz="1800" dirty="0" err="1"/>
              <a:t>Parte</a:t>
            </a:r>
            <a:r>
              <a:rPr lang="en-US" sz="1800" dirty="0"/>
              <a:t> IV: JPQL</a:t>
            </a:r>
          </a:p>
          <a:p>
            <a:pPr lvl="1"/>
            <a:r>
              <a:rPr lang="en-US" sz="1800" dirty="0" err="1"/>
              <a:t>Introduzione</a:t>
            </a:r>
            <a:endParaRPr lang="en-US" sz="1800" dirty="0"/>
          </a:p>
          <a:p>
            <a:pPr lvl="1"/>
            <a:r>
              <a:rPr lang="en-US" sz="1800" dirty="0" err="1"/>
              <a:t>Tipologie</a:t>
            </a:r>
            <a:r>
              <a:rPr lang="en-US" sz="1800" dirty="0"/>
              <a:t> di Query</a:t>
            </a:r>
          </a:p>
          <a:p>
            <a:pPr lvl="1"/>
            <a:r>
              <a:rPr lang="en-US" sz="1800" dirty="0" err="1"/>
              <a:t>Costruzione</a:t>
            </a:r>
            <a:r>
              <a:rPr lang="en-US" sz="1800" dirty="0"/>
              <a:t> ed </a:t>
            </a:r>
            <a:r>
              <a:rPr lang="en-US" sz="1800" dirty="0" err="1"/>
              <a:t>esecuzione</a:t>
            </a:r>
            <a:endParaRPr lang="en-US" sz="1800" dirty="0"/>
          </a:p>
          <a:p>
            <a:pPr lvl="1"/>
            <a:r>
              <a:rPr lang="en-US" sz="1800" dirty="0"/>
              <a:t>Query </a:t>
            </a:r>
            <a:r>
              <a:rPr lang="en-US" sz="1800" dirty="0" err="1"/>
              <a:t>parametriche</a:t>
            </a:r>
            <a:endParaRPr lang="en-US" sz="1800" dirty="0"/>
          </a:p>
          <a:p>
            <a:pPr lvl="1"/>
            <a:r>
              <a:rPr lang="en-US" sz="1800" b="1" dirty="0" err="1"/>
              <a:t>Esercizio</a:t>
            </a:r>
            <a:endParaRPr lang="en-US" sz="1800" b="1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495300" y="1397000"/>
            <a:ext cx="42164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Parte</a:t>
            </a:r>
            <a:r>
              <a:rPr lang="en-US" sz="2000" dirty="0"/>
              <a:t> I: </a:t>
            </a:r>
            <a:r>
              <a:rPr lang="en-US" sz="2000" dirty="0" err="1"/>
              <a:t>introduzione</a:t>
            </a:r>
            <a:r>
              <a:rPr lang="en-US" sz="2000" dirty="0"/>
              <a:t> a JPA</a:t>
            </a:r>
          </a:p>
          <a:p>
            <a:pPr lvl="1"/>
            <a:r>
              <a:rPr lang="en-US" sz="1800" dirty="0" err="1"/>
              <a:t>Entità</a:t>
            </a:r>
            <a:endParaRPr lang="en-US" sz="1800" dirty="0"/>
          </a:p>
          <a:p>
            <a:pPr lvl="1"/>
            <a:r>
              <a:rPr lang="en-US" sz="1800" dirty="0"/>
              <a:t>Object-Relational-Mapping</a:t>
            </a:r>
          </a:p>
          <a:p>
            <a:pPr lvl="1"/>
            <a:r>
              <a:rPr lang="en-US" sz="1800" dirty="0" err="1"/>
              <a:t>EntityManager</a:t>
            </a:r>
            <a:endParaRPr lang="en-US" sz="1800" dirty="0"/>
          </a:p>
          <a:p>
            <a:pPr lvl="1"/>
            <a:r>
              <a:rPr lang="en-US" sz="1800" dirty="0"/>
              <a:t>Persistence unit (e </a:t>
            </a:r>
            <a:r>
              <a:rPr lang="en-US" sz="1800" dirty="0" err="1"/>
              <a:t>persistence.xml</a:t>
            </a:r>
            <a:r>
              <a:rPr lang="en-US" sz="1800" dirty="0"/>
              <a:t>)</a:t>
            </a:r>
          </a:p>
          <a:p>
            <a:pPr lvl="1"/>
            <a:r>
              <a:rPr lang="en-US" sz="1800" b="1" dirty="0" err="1"/>
              <a:t>Esercizio</a:t>
            </a:r>
            <a:endParaRPr lang="en-US" sz="1800" b="1" dirty="0"/>
          </a:p>
          <a:p>
            <a:r>
              <a:rPr lang="en-US" sz="2000" dirty="0" err="1"/>
              <a:t>Parte</a:t>
            </a:r>
            <a:r>
              <a:rPr lang="en-US" sz="2000" dirty="0"/>
              <a:t> II: Relationship Mapping</a:t>
            </a:r>
          </a:p>
          <a:p>
            <a:pPr lvl="1"/>
            <a:r>
              <a:rPr lang="en-US" sz="1800" dirty="0" err="1"/>
              <a:t>Associazioni</a:t>
            </a:r>
            <a:r>
              <a:rPr lang="en-US" sz="1800" dirty="0"/>
              <a:t>: OO vs </a:t>
            </a:r>
            <a:r>
              <a:rPr lang="en-US" sz="1800" dirty="0" err="1"/>
              <a:t>relazionale</a:t>
            </a:r>
            <a:endParaRPr lang="en-US" sz="1800" dirty="0"/>
          </a:p>
          <a:p>
            <a:pPr lvl="1"/>
            <a:r>
              <a:rPr lang="en-US" sz="1800" dirty="0" err="1"/>
              <a:t>Cardinalità</a:t>
            </a:r>
            <a:r>
              <a:rPr lang="en-US" sz="1800" dirty="0"/>
              <a:t> e </a:t>
            </a:r>
            <a:r>
              <a:rPr lang="en-US" sz="1800" dirty="0" err="1"/>
              <a:t>direzione</a:t>
            </a:r>
            <a:endParaRPr lang="en-US" sz="1800" dirty="0"/>
          </a:p>
          <a:p>
            <a:pPr lvl="1"/>
            <a:r>
              <a:rPr lang="en-US" sz="1800" dirty="0"/>
              <a:t>Mapping </a:t>
            </a:r>
            <a:r>
              <a:rPr lang="en-US" sz="1800" dirty="0" err="1"/>
              <a:t>delle</a:t>
            </a:r>
            <a:r>
              <a:rPr lang="en-US" sz="1800" dirty="0"/>
              <a:t> </a:t>
            </a:r>
            <a:r>
              <a:rPr lang="en-US" sz="1800" dirty="0" err="1"/>
              <a:t>associazioni</a:t>
            </a:r>
            <a:endParaRPr lang="en-US" sz="1800" dirty="0"/>
          </a:p>
          <a:p>
            <a:pPr lvl="1"/>
            <a:r>
              <a:rPr lang="en-US" sz="1800" dirty="0"/>
              <a:t>Object-Relational-Mapping: </a:t>
            </a:r>
            <a:r>
              <a:rPr lang="en-US" sz="1800" dirty="0" err="1"/>
              <a:t>approfondimenti</a:t>
            </a:r>
            <a:endParaRPr lang="en-US" sz="1800" dirty="0"/>
          </a:p>
          <a:p>
            <a:pPr lvl="1"/>
            <a:r>
              <a:rPr lang="en-US" sz="1800" b="1" dirty="0" err="1"/>
              <a:t>Esercizio</a:t>
            </a:r>
            <a:endParaRPr lang="en-US" sz="1800" b="1" dirty="0"/>
          </a:p>
          <a:p>
            <a:pPr lvl="1"/>
            <a:r>
              <a:rPr lang="en-US" sz="1800" dirty="0"/>
              <a:t>Mapping </a:t>
            </a:r>
            <a:r>
              <a:rPr lang="en-US" sz="1800" dirty="0" err="1"/>
              <a:t>associazioni</a:t>
            </a:r>
            <a:r>
              <a:rPr lang="en-US" sz="1800" dirty="0"/>
              <a:t>: </a:t>
            </a:r>
            <a:r>
              <a:rPr lang="en-US" sz="1800" dirty="0" err="1"/>
              <a:t>approfondimenti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34866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Object-Relational-Mapping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Attraverso</a:t>
            </a:r>
            <a:r>
              <a:rPr lang="en-US" dirty="0"/>
              <a:t> un </a:t>
            </a:r>
            <a:r>
              <a:rPr lang="en-US" dirty="0" err="1"/>
              <a:t>sistema</a:t>
            </a:r>
            <a:r>
              <a:rPr lang="en-US" dirty="0"/>
              <a:t> molto </a:t>
            </a:r>
            <a:r>
              <a:rPr lang="en-US" dirty="0" err="1"/>
              <a:t>ricco</a:t>
            </a:r>
            <a:r>
              <a:rPr lang="en-US" dirty="0"/>
              <a:t> di </a:t>
            </a:r>
            <a:r>
              <a:rPr lang="en-US" dirty="0" err="1"/>
              <a:t>metadati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possibile</a:t>
            </a:r>
            <a:r>
              <a:rPr lang="en-US" dirty="0"/>
              <a:t> </a:t>
            </a:r>
            <a:r>
              <a:rPr lang="en-US" dirty="0" err="1"/>
              <a:t>definire</a:t>
            </a:r>
            <a:r>
              <a:rPr lang="en-US" dirty="0"/>
              <a:t> </a:t>
            </a:r>
            <a:r>
              <a:rPr lang="en-US" dirty="0" err="1"/>
              <a:t>tutti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dettagli</a:t>
            </a:r>
            <a:r>
              <a:rPr lang="en-US" dirty="0"/>
              <a:t> del mapping, </a:t>
            </a:r>
            <a:r>
              <a:rPr lang="en-US" dirty="0" err="1"/>
              <a:t>specificando</a:t>
            </a:r>
            <a:r>
              <a:rPr lang="en-US" dirty="0"/>
              <a:t> </a:t>
            </a:r>
            <a:r>
              <a:rPr lang="en-US" dirty="0" err="1"/>
              <a:t>eccezioni</a:t>
            </a:r>
            <a:r>
              <a:rPr lang="en-US" dirty="0"/>
              <a:t> ai </a:t>
            </a:r>
            <a:r>
              <a:rPr lang="en-US" dirty="0" err="1"/>
              <a:t>valori</a:t>
            </a:r>
            <a:r>
              <a:rPr lang="en-US" dirty="0"/>
              <a:t> di default. </a:t>
            </a:r>
            <a:br>
              <a:rPr lang="en-US" dirty="0"/>
            </a:br>
            <a:r>
              <a:rPr lang="en-US" dirty="0" err="1"/>
              <a:t>Esempi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@Table(name = "</a:t>
            </a:r>
            <a:r>
              <a:rPr lang="en-US" dirty="0" err="1"/>
              <a:t>product_table</a:t>
            </a:r>
            <a:r>
              <a:rPr lang="en-US" dirty="0"/>
              <a:t>")</a:t>
            </a:r>
          </a:p>
          <a:p>
            <a:pPr lvl="1"/>
            <a:r>
              <a:rPr lang="en-US" dirty="0"/>
              <a:t>@Column(name = "</a:t>
            </a:r>
            <a:r>
              <a:rPr lang="en-US" dirty="0" err="1"/>
              <a:t>product_code</a:t>
            </a:r>
            <a:r>
              <a:rPr lang="en-US" dirty="0"/>
              <a:t>", nullable = false, </a:t>
            </a:r>
          </a:p>
          <a:p>
            <a:pPr marL="457200" lvl="1" indent="0">
              <a:buNone/>
            </a:pPr>
            <a:r>
              <a:rPr lang="en-US" dirty="0"/>
              <a:t>	length = 16)</a:t>
            </a:r>
          </a:p>
          <a:p>
            <a:r>
              <a:rPr lang="en-US" dirty="0"/>
              <a:t>E'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possibile</a:t>
            </a:r>
            <a:r>
              <a:rPr lang="en-US" dirty="0"/>
              <a:t> </a:t>
            </a:r>
            <a:r>
              <a:rPr lang="en-US" dirty="0" err="1"/>
              <a:t>definire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chiavi</a:t>
            </a:r>
            <a:r>
              <a:rPr lang="en-US" dirty="0"/>
              <a:t> </a:t>
            </a:r>
            <a:r>
              <a:rPr lang="en-US" dirty="0" err="1"/>
              <a:t>primarie</a:t>
            </a:r>
            <a:r>
              <a:rPr lang="en-US" dirty="0"/>
              <a:t> </a:t>
            </a:r>
            <a:r>
              <a:rPr lang="en-US" dirty="0" err="1"/>
              <a:t>composte</a:t>
            </a:r>
            <a:r>
              <a:rPr lang="en-US" dirty="0"/>
              <a:t> da </a:t>
            </a:r>
            <a:r>
              <a:rPr lang="en-US" dirty="0" err="1"/>
              <a:t>uno</a:t>
            </a:r>
            <a:r>
              <a:rPr lang="en-US" dirty="0"/>
              <a:t> o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attributi</a:t>
            </a:r>
            <a:endParaRPr lang="en-US" dirty="0"/>
          </a:p>
          <a:p>
            <a:pPr lvl="1"/>
            <a:r>
              <a:rPr lang="en-US" dirty="0" err="1"/>
              <a:t>vincoli</a:t>
            </a:r>
            <a:r>
              <a:rPr lang="en-US" dirty="0"/>
              <a:t> di </a:t>
            </a:r>
            <a:r>
              <a:rPr lang="en-US" dirty="0" err="1"/>
              <a:t>unicità</a:t>
            </a:r>
            <a:r>
              <a:rPr lang="en-US" dirty="0"/>
              <a:t> (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uno</a:t>
            </a:r>
            <a:r>
              <a:rPr lang="en-US" dirty="0"/>
              <a:t> o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attributi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9893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Interrogare</a:t>
            </a:r>
            <a:r>
              <a:rPr lang="en-US"/>
              <a:t> le </a:t>
            </a:r>
            <a:r>
              <a:rPr lang="en-US" err="1"/>
              <a:t>entità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JPA </a:t>
            </a:r>
            <a:r>
              <a:rPr lang="en-US" dirty="0" err="1"/>
              <a:t>offre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uno</a:t>
            </a:r>
            <a:r>
              <a:rPr lang="en-US" dirty="0"/>
              <a:t> </a:t>
            </a:r>
            <a:r>
              <a:rPr lang="en-US" dirty="0" err="1"/>
              <a:t>strumento</a:t>
            </a:r>
            <a:r>
              <a:rPr lang="en-US" dirty="0"/>
              <a:t> per </a:t>
            </a:r>
            <a:r>
              <a:rPr lang="en-US" dirty="0" err="1"/>
              <a:t>interrogare</a:t>
            </a:r>
            <a:r>
              <a:rPr lang="en-US" dirty="0"/>
              <a:t> le </a:t>
            </a:r>
            <a:r>
              <a:rPr lang="en-US" dirty="0" err="1"/>
              <a:t>entità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: Java Persistence Query Language (JPQL)</a:t>
            </a:r>
          </a:p>
          <a:p>
            <a:r>
              <a:rPr lang="en-US" dirty="0"/>
              <a:t>Una </a:t>
            </a:r>
            <a:r>
              <a:rPr lang="en-US" dirty="0" err="1"/>
              <a:t>istruzione</a:t>
            </a:r>
            <a:r>
              <a:rPr lang="en-US" dirty="0"/>
              <a:t> JPQL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creata</a:t>
            </a:r>
            <a:r>
              <a:rPr lang="en-US" dirty="0"/>
              <a:t> </a:t>
            </a:r>
            <a:r>
              <a:rPr lang="en-US" dirty="0" err="1"/>
              <a:t>ed</a:t>
            </a:r>
            <a:r>
              <a:rPr lang="en-US" dirty="0"/>
              <a:t> </a:t>
            </a:r>
            <a:r>
              <a:rPr lang="en-US" dirty="0" err="1"/>
              <a:t>eseguita</a:t>
            </a:r>
            <a:r>
              <a:rPr lang="en-US" dirty="0"/>
              <a:t> </a:t>
            </a:r>
            <a:r>
              <a:rPr lang="en-US" dirty="0" err="1"/>
              <a:t>dinamicamente</a:t>
            </a:r>
            <a:r>
              <a:rPr lang="en-US" dirty="0"/>
              <a:t>, </a:t>
            </a:r>
            <a:r>
              <a:rPr lang="en-US" dirty="0" err="1"/>
              <a:t>oppure</a:t>
            </a:r>
            <a:r>
              <a:rPr lang="en-US" dirty="0"/>
              <a:t> </a:t>
            </a:r>
            <a:r>
              <a:rPr lang="en-US" dirty="0" err="1"/>
              <a:t>definita</a:t>
            </a:r>
            <a:r>
              <a:rPr lang="en-US" dirty="0"/>
              <a:t> </a:t>
            </a:r>
            <a:r>
              <a:rPr lang="en-US" dirty="0" err="1"/>
              <a:t>staticamente</a:t>
            </a:r>
            <a:endParaRPr lang="en-US" dirty="0"/>
          </a:p>
          <a:p>
            <a:r>
              <a:rPr lang="en-US" dirty="0" err="1"/>
              <a:t>Nell'esempio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una query </a:t>
            </a:r>
            <a:r>
              <a:rPr lang="en-US" dirty="0" err="1"/>
              <a:t>definita</a:t>
            </a:r>
            <a:r>
              <a:rPr lang="en-US" dirty="0"/>
              <a:t> </a:t>
            </a:r>
            <a:r>
              <a:rPr lang="en-US" dirty="0" err="1"/>
              <a:t>staticamente</a:t>
            </a:r>
            <a:br>
              <a:rPr lang="en-US" dirty="0"/>
            </a:br>
            <a:r>
              <a:rPr lang="en-US" sz="2100" b="1" dirty="0">
                <a:solidFill>
                  <a:schemeClr val="accent2"/>
                </a:solidFill>
              </a:rPr>
              <a:t>@</a:t>
            </a:r>
            <a:r>
              <a:rPr lang="en-US" sz="2100" b="1" dirty="0" err="1">
                <a:solidFill>
                  <a:schemeClr val="accent2"/>
                </a:solidFill>
              </a:rPr>
              <a:t>NamedQuery</a:t>
            </a:r>
            <a:r>
              <a:rPr lang="en-US" sz="2100" b="1" dirty="0">
                <a:solidFill>
                  <a:schemeClr val="accent2"/>
                </a:solidFill>
              </a:rPr>
              <a:t>(name = "</a:t>
            </a:r>
            <a:r>
              <a:rPr lang="en-US" sz="2100" b="1" dirty="0" err="1">
                <a:solidFill>
                  <a:schemeClr val="accent2"/>
                </a:solidFill>
              </a:rPr>
              <a:t>findAllProducts</a:t>
            </a:r>
            <a:r>
              <a:rPr lang="en-US" sz="2100" b="1" dirty="0">
                <a:solidFill>
                  <a:schemeClr val="accent2"/>
                </a:solidFill>
              </a:rPr>
              <a:t>", query = "SELECT p FROM Product p")</a:t>
            </a:r>
            <a:endParaRPr lang="en-US" sz="2100" dirty="0"/>
          </a:p>
          <a:p>
            <a:pPr lvl="1"/>
            <a:r>
              <a:rPr lang="en-US" dirty="0" err="1"/>
              <a:t>queste</a:t>
            </a:r>
            <a:r>
              <a:rPr lang="en-US" dirty="0"/>
              <a:t> query </a:t>
            </a:r>
            <a:r>
              <a:rPr lang="en-US" dirty="0" err="1"/>
              <a:t>prendono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 di </a:t>
            </a:r>
            <a:r>
              <a:rPr lang="en-US" dirty="0" err="1"/>
              <a:t>NamedQuery</a:t>
            </a:r>
            <a:endParaRPr lang="en-US" dirty="0"/>
          </a:p>
          <a:p>
            <a:pPr lvl="1"/>
            <a:r>
              <a:rPr lang="en-US" dirty="0" err="1"/>
              <a:t>vanno</a:t>
            </a:r>
            <a:r>
              <a:rPr lang="en-US" dirty="0"/>
              <a:t> definite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dell'entità</a:t>
            </a:r>
            <a:r>
              <a:rPr lang="en-US" dirty="0"/>
              <a:t> a cui </a:t>
            </a:r>
            <a:r>
              <a:rPr lang="en-US" dirty="0" err="1"/>
              <a:t>fanno</a:t>
            </a:r>
            <a:r>
              <a:rPr lang="en-US" dirty="0"/>
              <a:t> </a:t>
            </a:r>
            <a:r>
              <a:rPr lang="en-US" dirty="0" err="1"/>
              <a:t>riferimento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855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EntityManager</a:t>
            </a:r>
            <a:r>
              <a:rPr lang="en-US"/>
              <a:t>: </a:t>
            </a:r>
            <a:r>
              <a:rPr lang="en-US" err="1"/>
              <a:t>introduzione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Le operazioni di persistenza delle entità sono affidate ad un </a:t>
            </a:r>
            <a:r>
              <a:rPr lang="it-IT" i="1" dirty="0"/>
              <a:t>gestore delle entità</a:t>
            </a:r>
            <a:r>
              <a:rPr lang="it-IT" dirty="0"/>
              <a:t>, una classe istanza di </a:t>
            </a:r>
            <a:r>
              <a:rPr lang="it-IT" b="1" dirty="0" err="1"/>
              <a:t>EntityManager</a:t>
            </a:r>
            <a:endParaRPr lang="it-IT" b="1" dirty="0"/>
          </a:p>
          <a:p>
            <a:r>
              <a:rPr lang="it-IT" dirty="0"/>
              <a:t>Il ruolo dell'</a:t>
            </a:r>
            <a:r>
              <a:rPr lang="it-IT" dirty="0" err="1"/>
              <a:t>EntityManager</a:t>
            </a:r>
            <a:r>
              <a:rPr lang="it-IT" dirty="0"/>
              <a:t> è quello di gestire le operazioni di persistenza delle entità: interagire con il </a:t>
            </a:r>
            <a:r>
              <a:rPr lang="it-IT" dirty="0" err="1"/>
              <a:t>db</a:t>
            </a:r>
            <a:r>
              <a:rPr lang="it-IT" dirty="0"/>
              <a:t> per effettuare le operazioni CRUD sulle entità</a:t>
            </a:r>
          </a:p>
        </p:txBody>
      </p:sp>
    </p:spTree>
    <p:extLst>
      <p:ext uri="{BB962C8B-B14F-4D97-AF65-F5344CB8AC3E}">
        <p14:creationId xmlns:p14="http://schemas.microsoft.com/office/powerpoint/2010/main" val="4108460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EntityManager</a:t>
            </a:r>
            <a:r>
              <a:rPr lang="en-US"/>
              <a:t>: </a:t>
            </a:r>
            <a:r>
              <a:rPr lang="en-US" err="1"/>
              <a:t>introduzione</a:t>
            </a:r>
            <a:endParaRPr lang="en-US"/>
          </a:p>
        </p:txBody>
      </p:sp>
      <p:graphicFrame>
        <p:nvGraphicFramePr>
          <p:cNvPr id="5" name="Segnaposto contenuto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04667508"/>
              </p:ext>
            </p:extLst>
          </p:nvPr>
        </p:nvGraphicFramePr>
        <p:xfrm>
          <a:off x="3060254" y="4019867"/>
          <a:ext cx="2556751" cy="203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050"/>
                        <a:t>&lt;&lt;</a:t>
                      </a:r>
                      <a:r>
                        <a:rPr lang="it-IT" sz="1050" err="1"/>
                        <a:t>entity</a:t>
                      </a:r>
                      <a:r>
                        <a:rPr lang="it-IT" sz="1050"/>
                        <a:t>&gt;&gt;</a:t>
                      </a:r>
                    </a:p>
                    <a:p>
                      <a:pPr algn="ctr"/>
                      <a:r>
                        <a:rPr lang="it-IT" sz="1050"/>
                        <a:t>Product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 id: Long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 </a:t>
                      </a:r>
                      <a:r>
                        <a:rPr lang="it-IT" sz="1050" err="1"/>
                        <a:t>name</a:t>
                      </a:r>
                      <a:r>
                        <a:rPr lang="it-IT" sz="1050"/>
                        <a:t>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 </a:t>
                      </a:r>
                      <a:r>
                        <a:rPr lang="it-IT" sz="1050" err="1"/>
                        <a:t>price</a:t>
                      </a:r>
                      <a:r>
                        <a:rPr lang="it-IT" sz="1050"/>
                        <a:t>: Float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698">
                <a:tc>
                  <a:txBody>
                    <a:bodyPr/>
                    <a:lstStyle/>
                    <a:p>
                      <a:r>
                        <a:rPr lang="it-IT" sz="1050"/>
                        <a:t>- </a:t>
                      </a:r>
                      <a:r>
                        <a:rPr lang="it-IT" sz="1050" err="1"/>
                        <a:t>description</a:t>
                      </a:r>
                      <a:r>
                        <a:rPr lang="it-IT" sz="1050"/>
                        <a:t>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 code: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635700"/>
              </p:ext>
            </p:extLst>
          </p:nvPr>
        </p:nvGraphicFramePr>
        <p:xfrm>
          <a:off x="279766" y="2299820"/>
          <a:ext cx="1553290" cy="723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050" err="1"/>
                        <a:t>Main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4795029"/>
              </p:ext>
            </p:extLst>
          </p:nvPr>
        </p:nvGraphicFramePr>
        <p:xfrm>
          <a:off x="2706736" y="2033211"/>
          <a:ext cx="3242320" cy="1248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2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050"/>
                        <a:t>&lt;&lt;</a:t>
                      </a:r>
                      <a:r>
                        <a:rPr lang="it-IT" sz="1050" err="1"/>
                        <a:t>interface</a:t>
                      </a:r>
                      <a:r>
                        <a:rPr lang="it-IT" sz="1050"/>
                        <a:t>&gt;&gt;</a:t>
                      </a:r>
                    </a:p>
                    <a:p>
                      <a:pPr algn="ctr"/>
                      <a:r>
                        <a:rPr lang="it-IT" sz="1050" err="1"/>
                        <a:t>EntityManager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+ </a:t>
                      </a:r>
                      <a:r>
                        <a:rPr lang="it-IT" sz="1050" err="1"/>
                        <a:t>persist</a:t>
                      </a:r>
                      <a:r>
                        <a:rPr lang="it-IT" sz="1050"/>
                        <a:t>(</a:t>
                      </a:r>
                      <a:r>
                        <a:rPr lang="it-IT" sz="1050" err="1"/>
                        <a:t>entity</a:t>
                      </a:r>
                      <a:r>
                        <a:rPr lang="it-IT" sz="1050"/>
                        <a:t>: Object) : </a:t>
                      </a:r>
                      <a:r>
                        <a:rPr lang="it-IT" sz="1050" err="1"/>
                        <a:t>void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881">
                <a:tc>
                  <a:txBody>
                    <a:bodyPr/>
                    <a:lstStyle/>
                    <a:p>
                      <a:r>
                        <a:rPr lang="it-IT" sz="1050"/>
                        <a:t>+ </a:t>
                      </a:r>
                      <a:r>
                        <a:rPr lang="it-IT" sz="1050" err="1"/>
                        <a:t>find</a:t>
                      </a:r>
                      <a:r>
                        <a:rPr lang="it-IT" sz="1050"/>
                        <a:t>(</a:t>
                      </a:r>
                      <a:r>
                        <a:rPr lang="it-IT" sz="1050" err="1"/>
                        <a:t>entity.Class</a:t>
                      </a:r>
                      <a:r>
                        <a:rPr lang="it-IT" sz="1050"/>
                        <a:t>,</a:t>
                      </a:r>
                      <a:r>
                        <a:rPr lang="it-IT" sz="1050" baseline="0"/>
                        <a:t> :Class&lt;T&gt;, </a:t>
                      </a:r>
                      <a:r>
                        <a:rPr lang="it-IT" sz="1050" baseline="0" err="1"/>
                        <a:t>primaryK</a:t>
                      </a:r>
                      <a:r>
                        <a:rPr lang="it-IT" sz="1050" err="1"/>
                        <a:t>ey</a:t>
                      </a:r>
                      <a:r>
                        <a:rPr lang="it-IT" sz="1050"/>
                        <a:t> :Object) : &lt;T&gt;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+ 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Cilindro 7"/>
          <p:cNvSpPr/>
          <p:nvPr/>
        </p:nvSpPr>
        <p:spPr>
          <a:xfrm>
            <a:off x="6913237" y="2051034"/>
            <a:ext cx="1911615" cy="113081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Database</a:t>
            </a:r>
          </a:p>
        </p:txBody>
      </p:sp>
      <p:cxnSp>
        <p:nvCxnSpPr>
          <p:cNvPr id="10" name="Connettore 2 9"/>
          <p:cNvCxnSpPr>
            <a:endCxn id="8" idx="2"/>
          </p:cNvCxnSpPr>
          <p:nvPr/>
        </p:nvCxnSpPr>
        <p:spPr>
          <a:xfrm flipV="1">
            <a:off x="5949056" y="2616442"/>
            <a:ext cx="964181" cy="2365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stCxn id="7" idx="2"/>
            <a:endCxn id="5" idx="0"/>
          </p:cNvCxnSpPr>
          <p:nvPr/>
        </p:nvCxnSpPr>
        <p:spPr>
          <a:xfrm>
            <a:off x="4327896" y="3281237"/>
            <a:ext cx="10733" cy="738630"/>
          </a:xfrm>
          <a:prstGeom prst="straightConnector1">
            <a:avLst/>
          </a:prstGeom>
          <a:ln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>
            <a:stCxn id="6" idx="3"/>
            <a:endCxn id="7" idx="1"/>
          </p:cNvCxnSpPr>
          <p:nvPr/>
        </p:nvCxnSpPr>
        <p:spPr>
          <a:xfrm flipV="1">
            <a:off x="1833056" y="2657224"/>
            <a:ext cx="873680" cy="4182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6206203" y="2252174"/>
            <a:ext cx="580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err="1"/>
              <a:t>sql</a:t>
            </a:r>
            <a:endParaRPr lang="it-IT"/>
          </a:p>
          <a:p>
            <a:pPr algn="ctr"/>
            <a:r>
              <a:rPr lang="it-IT" err="1"/>
              <a:t>jdbc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795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EntityManager</a:t>
            </a:r>
            <a:r>
              <a:rPr lang="en-US"/>
              <a:t>: </a:t>
            </a:r>
            <a:r>
              <a:rPr lang="en-US" err="1"/>
              <a:t>introduzione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 </a:t>
            </a:r>
            <a:r>
              <a:rPr lang="en-US" dirty="0" err="1"/>
              <a:t>entità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semplici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 Java </a:t>
            </a:r>
          </a:p>
          <a:p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un'istanza</a:t>
            </a:r>
            <a:r>
              <a:rPr lang="en-US" dirty="0"/>
              <a:t> di una </a:t>
            </a:r>
            <a:r>
              <a:rPr lang="en-US" dirty="0" err="1"/>
              <a:t>entità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sotto la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dell'EntityManager</a:t>
            </a:r>
            <a:r>
              <a:rPr lang="en-US" dirty="0"/>
              <a:t> </a:t>
            </a:r>
            <a:r>
              <a:rPr lang="en-US" dirty="0" err="1"/>
              <a:t>diciamo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trova</a:t>
            </a:r>
            <a:r>
              <a:rPr lang="en-US" dirty="0"/>
              <a:t> </a:t>
            </a:r>
            <a:r>
              <a:rPr lang="en-US" dirty="0" err="1"/>
              <a:t>nello</a:t>
            </a:r>
            <a:r>
              <a:rPr lang="en-US" dirty="0"/>
              <a:t>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b="1" dirty="0"/>
              <a:t>managed</a:t>
            </a:r>
            <a:r>
              <a:rPr lang="en-US" dirty="0"/>
              <a:t> (o attached,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l'iniziale</a:t>
            </a:r>
            <a:r>
              <a:rPr lang="en-US" dirty="0"/>
              <a:t>  </a:t>
            </a:r>
            <a:r>
              <a:rPr lang="en-US" dirty="0" err="1"/>
              <a:t>terminologia</a:t>
            </a:r>
            <a:r>
              <a:rPr lang="en-US" dirty="0"/>
              <a:t> Hibernate)</a:t>
            </a:r>
          </a:p>
          <a:p>
            <a:r>
              <a:rPr lang="en-US" dirty="0" err="1"/>
              <a:t>Quando</a:t>
            </a:r>
            <a:r>
              <a:rPr lang="en-US" dirty="0"/>
              <a:t> un </a:t>
            </a:r>
            <a:r>
              <a:rPr lang="en-US" dirty="0" err="1"/>
              <a:t>oggetto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gestito</a:t>
            </a:r>
            <a:r>
              <a:rPr lang="en-US" dirty="0"/>
              <a:t> </a:t>
            </a:r>
            <a:r>
              <a:rPr lang="en-US" dirty="0" err="1"/>
              <a:t>dall'EntityManager</a:t>
            </a:r>
            <a:r>
              <a:rPr lang="en-US" dirty="0"/>
              <a:t> ha una </a:t>
            </a:r>
            <a:r>
              <a:rPr lang="en-US" dirty="0" err="1"/>
              <a:t>identità</a:t>
            </a:r>
            <a:r>
              <a:rPr lang="en-US" dirty="0"/>
              <a:t> </a:t>
            </a:r>
            <a:r>
              <a:rPr lang="en-US" dirty="0" err="1"/>
              <a:t>persistente</a:t>
            </a:r>
            <a:r>
              <a:rPr lang="en-US" dirty="0"/>
              <a:t> e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suo</a:t>
            </a:r>
            <a:r>
              <a:rPr lang="en-US" dirty="0"/>
              <a:t> </a:t>
            </a:r>
            <a:r>
              <a:rPr lang="en-US" dirty="0" err="1"/>
              <a:t>stato</a:t>
            </a:r>
            <a:r>
              <a:rPr lang="en-US" dirty="0"/>
              <a:t> in </a:t>
            </a:r>
            <a:r>
              <a:rPr lang="en-US" dirty="0" err="1"/>
              <a:t>memoria</a:t>
            </a:r>
            <a:r>
              <a:rPr lang="en-US" dirty="0"/>
              <a:t> </a:t>
            </a:r>
            <a:r>
              <a:rPr lang="en-US" dirty="0" err="1"/>
              <a:t>centrale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sincronizzato</a:t>
            </a:r>
            <a:r>
              <a:rPr lang="en-US" dirty="0"/>
              <a:t> con </a:t>
            </a:r>
            <a:r>
              <a:rPr lang="en-US" dirty="0" err="1"/>
              <a:t>il</a:t>
            </a:r>
            <a:r>
              <a:rPr lang="en-US" dirty="0"/>
              <a:t> database</a:t>
            </a:r>
          </a:p>
          <a:p>
            <a:r>
              <a:rPr lang="en-US" dirty="0"/>
              <a:t>Le </a:t>
            </a:r>
            <a:r>
              <a:rPr lang="en-US" dirty="0" err="1"/>
              <a:t>istanze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entità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 </a:t>
            </a:r>
            <a:r>
              <a:rPr lang="en-US" dirty="0" err="1"/>
              <a:t>quindi</a:t>
            </a:r>
            <a:r>
              <a:rPr lang="en-US" dirty="0"/>
              <a:t> un "</a:t>
            </a:r>
            <a:r>
              <a:rPr lang="en-US" dirty="0" err="1"/>
              <a:t>ciclo</a:t>
            </a:r>
            <a:r>
              <a:rPr lang="en-US" dirty="0"/>
              <a:t> di vita"</a:t>
            </a:r>
          </a:p>
        </p:txBody>
      </p:sp>
    </p:spTree>
    <p:extLst>
      <p:ext uri="{BB962C8B-B14F-4D97-AF65-F5344CB8AC3E}">
        <p14:creationId xmlns:p14="http://schemas.microsoft.com/office/powerpoint/2010/main" val="3366424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latin typeface="Maiandra GD" charset="0"/>
              </a:rPr>
              <a:t>Ciclo di vita delle entità</a:t>
            </a:r>
          </a:p>
        </p:txBody>
      </p:sp>
      <p:pic>
        <p:nvPicPr>
          <p:cNvPr id="14339" name="Picture 2" descr="http://www.objectdb.com/files/images/manual/jpa-states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7175" y="2133600"/>
            <a:ext cx="8886825" cy="3205163"/>
          </a:xfrm>
          <a:noFill/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75636B3-8EEF-DE43-98E5-C41010771489}"/>
              </a:ext>
            </a:extLst>
          </p:cNvPr>
          <p:cNvSpPr txBox="1"/>
          <p:nvPr/>
        </p:nvSpPr>
        <p:spPr>
          <a:xfrm>
            <a:off x="457200" y="5425440"/>
            <a:ext cx="6864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Ogni ellisse rappresenta uno stato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Ogni freccia rappresenta un evento che determina </a:t>
            </a:r>
            <a:br>
              <a:rPr lang="it-IT" sz="2400" dirty="0"/>
            </a:br>
            <a:r>
              <a:rPr lang="it-IT" sz="2400" dirty="0"/>
              <a:t>un cambiamento di stato</a:t>
            </a:r>
          </a:p>
        </p:txBody>
      </p:sp>
    </p:spTree>
    <p:extLst>
      <p:ext uri="{BB962C8B-B14F-4D97-AF65-F5344CB8AC3E}">
        <p14:creationId xmlns:p14="http://schemas.microsoft.com/office/powerpoint/2010/main" val="3510711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Sommario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11700" y="1397000"/>
            <a:ext cx="3898900" cy="4525963"/>
          </a:xfrm>
        </p:spPr>
        <p:txBody>
          <a:bodyPr>
            <a:noAutofit/>
          </a:bodyPr>
          <a:lstStyle/>
          <a:p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Parte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III: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Gestione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delle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Entità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Ciclo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di vita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delle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entità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API Entity Manager</a:t>
            </a:r>
          </a:p>
          <a:p>
            <a:pPr lvl="1"/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Eventi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a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cascata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Esercizio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Parte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IV: JPQL</a:t>
            </a:r>
          </a:p>
          <a:p>
            <a:pPr lvl="1"/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Introduzione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Tipologie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di Query</a:t>
            </a:r>
          </a:p>
          <a:p>
            <a:pPr lvl="1"/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Costruzione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ed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esecuzione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Query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parametriche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Esercizio</a:t>
            </a:r>
            <a:endParaRPr lang="en-US"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495300" y="1397000"/>
            <a:ext cx="42164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Parte</a:t>
            </a:r>
            <a:r>
              <a:rPr lang="en-US" sz="2000" dirty="0"/>
              <a:t> I: </a:t>
            </a:r>
            <a:r>
              <a:rPr lang="en-US" sz="2000" dirty="0" err="1"/>
              <a:t>introduzione</a:t>
            </a:r>
            <a:r>
              <a:rPr lang="en-US" sz="2000" dirty="0"/>
              <a:t> a JPA</a:t>
            </a:r>
          </a:p>
          <a:p>
            <a:pPr lvl="1"/>
            <a:r>
              <a:rPr lang="en-US" sz="1800" dirty="0" err="1"/>
              <a:t>Entità</a:t>
            </a:r>
            <a:endParaRPr lang="en-US" sz="1800" dirty="0"/>
          </a:p>
          <a:p>
            <a:pPr lvl="1"/>
            <a:r>
              <a:rPr lang="en-US" sz="1800" dirty="0"/>
              <a:t>Object-Relational-Mapping</a:t>
            </a:r>
          </a:p>
          <a:p>
            <a:pPr lvl="1"/>
            <a:r>
              <a:rPr lang="en-US" sz="1800" dirty="0" err="1"/>
              <a:t>EntityManager</a:t>
            </a:r>
            <a:endParaRPr lang="en-US" sz="1800" dirty="0"/>
          </a:p>
          <a:p>
            <a:pPr lvl="1"/>
            <a:r>
              <a:rPr lang="en-US" sz="1800" dirty="0"/>
              <a:t>Persistence unit (e </a:t>
            </a:r>
            <a:r>
              <a:rPr lang="en-US" sz="1800" dirty="0" err="1"/>
              <a:t>persistence.xml</a:t>
            </a:r>
            <a:r>
              <a:rPr lang="en-US" sz="1800" dirty="0"/>
              <a:t>)</a:t>
            </a:r>
          </a:p>
          <a:p>
            <a:pPr lvl="1"/>
            <a:r>
              <a:rPr lang="en-US" sz="1800" b="1" dirty="0" err="1"/>
              <a:t>Esercizio</a:t>
            </a:r>
            <a:endParaRPr lang="en-US" sz="1800" b="1" dirty="0"/>
          </a:p>
          <a:p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Parte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II: Relationship Mapping</a:t>
            </a:r>
          </a:p>
          <a:p>
            <a:pPr lvl="1"/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Associazioni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OO vs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relazionale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Cardinalità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e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direzione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Mapping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delle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associazioni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Object-Relational-Mapping: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approfondimenti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Esercizio</a:t>
            </a:r>
            <a:endParaRPr lang="en-US" sz="1800" b="1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Mapping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associazioni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approfondimenti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019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>
                <a:latin typeface="Maiandra GD" charset="0"/>
              </a:rPr>
              <a:t>Ciclo di vita delle entità</a:t>
            </a:r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F6085C26-A505-584D-B8BE-07E60C454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oggetto</a:t>
            </a:r>
            <a:r>
              <a:rPr lang="en-US" dirty="0"/>
              <a:t> </a:t>
            </a:r>
            <a:r>
              <a:rPr lang="en-US" dirty="0" err="1"/>
              <a:t>appena</a:t>
            </a:r>
            <a:r>
              <a:rPr lang="en-US" dirty="0"/>
              <a:t> </a:t>
            </a:r>
            <a:r>
              <a:rPr lang="en-US" dirty="0" err="1"/>
              <a:t>creato</a:t>
            </a:r>
            <a:r>
              <a:rPr lang="en-US" dirty="0"/>
              <a:t> con </a:t>
            </a:r>
            <a:r>
              <a:rPr lang="en-US" dirty="0" err="1"/>
              <a:t>l'operatore</a:t>
            </a:r>
            <a:r>
              <a:rPr lang="en-US" dirty="0"/>
              <a:t> Java new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trova</a:t>
            </a:r>
            <a:r>
              <a:rPr lang="en-US" dirty="0"/>
              <a:t> </a:t>
            </a:r>
            <a:r>
              <a:rPr lang="en-US" dirty="0" err="1"/>
              <a:t>nello</a:t>
            </a:r>
            <a:r>
              <a:rPr lang="en-US" dirty="0"/>
              <a:t> </a:t>
            </a:r>
            <a:r>
              <a:rPr lang="en-US" dirty="0" err="1"/>
              <a:t>stato</a:t>
            </a:r>
            <a:r>
              <a:rPr lang="en-US" dirty="0"/>
              <a:t> "</a:t>
            </a:r>
            <a:r>
              <a:rPr lang="en-US" b="1" dirty="0"/>
              <a:t>New</a:t>
            </a:r>
            <a:r>
              <a:rPr lang="en-US" dirty="0"/>
              <a:t>": </a:t>
            </a:r>
          </a:p>
          <a:p>
            <a:pPr lvl="1"/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trova</a:t>
            </a:r>
            <a:r>
              <a:rPr lang="en-US" dirty="0"/>
              <a:t> solo in </a:t>
            </a:r>
            <a:r>
              <a:rPr lang="en-US" dirty="0" err="1"/>
              <a:t>memoria</a:t>
            </a:r>
            <a:r>
              <a:rPr lang="en-US" dirty="0"/>
              <a:t> </a:t>
            </a:r>
            <a:r>
              <a:rPr lang="en-US" dirty="0" err="1"/>
              <a:t>centrale</a:t>
            </a:r>
            <a:endParaRPr lang="en-US" dirty="0"/>
          </a:p>
        </p:txBody>
      </p:sp>
      <p:pic>
        <p:nvPicPr>
          <p:cNvPr id="5" name="Picture 2" descr="http://www.objectdb.com/files/images/manual/jpa-states.png">
            <a:extLst>
              <a:ext uri="{FF2B5EF4-FFF2-40B4-BE49-F238E27FC236}">
                <a16:creationId xmlns:a16="http://schemas.microsoft.com/office/drawing/2014/main" id="{F2D1FC43-EA79-AB47-B2C9-369423F08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44" y="4353633"/>
            <a:ext cx="7077456" cy="2540625"/>
          </a:xfrm>
          <a:prstGeom prst="rect">
            <a:avLst/>
          </a:prstGeom>
          <a:noFill/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A91919E4-6DE3-F54E-A95F-4CC6156EDD97}"/>
              </a:ext>
            </a:extLst>
          </p:cNvPr>
          <p:cNvSpPr/>
          <p:nvPr/>
        </p:nvSpPr>
        <p:spPr>
          <a:xfrm>
            <a:off x="1658112" y="4545365"/>
            <a:ext cx="2265883" cy="895315"/>
          </a:xfrm>
          <a:prstGeom prst="rect">
            <a:avLst/>
          </a:prstGeom>
          <a:solidFill>
            <a:srgbClr val="FFFF00">
              <a:alpha val="4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91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>
                <a:latin typeface="Maiandra GD" charset="0"/>
              </a:rPr>
              <a:t>Ciclo di vita delle entità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F21B8DF-F87A-1C4B-BCA2-49C8FD297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44" y="4353633"/>
            <a:ext cx="7077456" cy="2540625"/>
          </a:xfrm>
          <a:prstGeom prst="rect">
            <a:avLst/>
          </a:prstGeom>
          <a:noFill/>
        </p:spPr>
      </p:pic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F6085C26-A505-584D-B8BE-07E60C454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su</a:t>
            </a:r>
            <a:r>
              <a:rPr lang="en-US" dirty="0"/>
              <a:t> un </a:t>
            </a:r>
            <a:r>
              <a:rPr lang="en-US" dirty="0" err="1"/>
              <a:t>oggetto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persistito</a:t>
            </a:r>
            <a:r>
              <a:rPr lang="en-US" dirty="0"/>
              <a:t>, </a:t>
            </a:r>
            <a:r>
              <a:rPr lang="en-US" dirty="0" err="1"/>
              <a:t>passa</a:t>
            </a:r>
            <a:r>
              <a:rPr lang="en-US" dirty="0"/>
              <a:t> </a:t>
            </a:r>
            <a:r>
              <a:rPr lang="en-US" dirty="0" err="1"/>
              <a:t>nello</a:t>
            </a:r>
            <a:r>
              <a:rPr lang="en-US" dirty="0"/>
              <a:t>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b="1" dirty="0"/>
              <a:t>Managed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trova</a:t>
            </a:r>
            <a:r>
              <a:rPr lang="en-US" dirty="0"/>
              <a:t> in </a:t>
            </a:r>
            <a:r>
              <a:rPr lang="en-US" dirty="0" err="1"/>
              <a:t>memoria</a:t>
            </a:r>
            <a:r>
              <a:rPr lang="en-US" dirty="0"/>
              <a:t> </a:t>
            </a:r>
            <a:r>
              <a:rPr lang="en-US" dirty="0" err="1"/>
              <a:t>centrale</a:t>
            </a:r>
            <a:endParaRPr lang="en-US" dirty="0"/>
          </a:p>
          <a:p>
            <a:pPr lvl="1"/>
            <a:r>
              <a:rPr lang="en-US" dirty="0"/>
              <a:t>una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copia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memorizzata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 (</a:t>
            </a:r>
            <a:r>
              <a:rPr lang="en-US" dirty="0" err="1"/>
              <a:t>oggetto</a:t>
            </a:r>
            <a:r>
              <a:rPr lang="en-US" dirty="0"/>
              <a:t> in </a:t>
            </a:r>
            <a:r>
              <a:rPr lang="en-US" dirty="0" err="1"/>
              <a:t>memoria</a:t>
            </a:r>
            <a:r>
              <a:rPr lang="en-US" dirty="0"/>
              <a:t> e </a:t>
            </a:r>
            <a:r>
              <a:rPr lang="en-US" dirty="0" err="1"/>
              <a:t>tupla</a:t>
            </a:r>
            <a:r>
              <a:rPr lang="en-US" dirty="0"/>
              <a:t> del </a:t>
            </a:r>
            <a:r>
              <a:rPr lang="en-US" dirty="0" err="1"/>
              <a:t>db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sincronizzate</a:t>
            </a:r>
            <a:r>
              <a:rPr lang="en-US" dirty="0"/>
              <a:t>)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ABCE85A-29EC-9A43-B981-FC994E1E7E73}"/>
              </a:ext>
            </a:extLst>
          </p:cNvPr>
          <p:cNvSpPr/>
          <p:nvPr/>
        </p:nvSpPr>
        <p:spPr>
          <a:xfrm>
            <a:off x="3889248" y="4460021"/>
            <a:ext cx="2265883" cy="895315"/>
          </a:xfrm>
          <a:prstGeom prst="rect">
            <a:avLst/>
          </a:prstGeom>
          <a:solidFill>
            <a:srgbClr val="FFFF00">
              <a:alpha val="4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29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>
                <a:latin typeface="Maiandra GD" charset="0"/>
              </a:rPr>
              <a:t>Ciclo di vita delle entità</a:t>
            </a:r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F6085C26-A505-584D-B8BE-07E60C454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oggetto</a:t>
            </a:r>
            <a:r>
              <a:rPr lang="en-US" dirty="0"/>
              <a:t> </a:t>
            </a:r>
            <a:r>
              <a:rPr lang="en-US" dirty="0" err="1"/>
              <a:t>creato</a:t>
            </a:r>
            <a:r>
              <a:rPr lang="en-US" dirty="0"/>
              <a:t> </a:t>
            </a:r>
            <a:r>
              <a:rPr lang="en-US" dirty="0" err="1"/>
              <a:t>recuperandone</a:t>
            </a:r>
            <a:r>
              <a:rPr lang="en-US" dirty="0"/>
              <a:t> la </a:t>
            </a:r>
            <a:r>
              <a:rPr lang="en-US" dirty="0" err="1"/>
              <a:t>copia</a:t>
            </a:r>
            <a:r>
              <a:rPr lang="en-US" dirty="0"/>
              <a:t> </a:t>
            </a:r>
            <a:r>
              <a:rPr lang="en-US" dirty="0" err="1"/>
              <a:t>persistita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trova</a:t>
            </a:r>
            <a:r>
              <a:rPr lang="en-US" dirty="0"/>
              <a:t> </a:t>
            </a:r>
            <a:r>
              <a:rPr lang="en-US" dirty="0" err="1"/>
              <a:t>nello</a:t>
            </a:r>
            <a:r>
              <a:rPr lang="en-US" dirty="0"/>
              <a:t> </a:t>
            </a:r>
            <a:r>
              <a:rPr lang="en-US" dirty="0" err="1"/>
              <a:t>stato</a:t>
            </a:r>
            <a:r>
              <a:rPr lang="en-US" dirty="0"/>
              <a:t> Managed:</a:t>
            </a:r>
          </a:p>
          <a:p>
            <a:pPr lvl="1"/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trova</a:t>
            </a:r>
            <a:r>
              <a:rPr lang="en-US" dirty="0"/>
              <a:t> in </a:t>
            </a:r>
            <a:r>
              <a:rPr lang="en-US" dirty="0" err="1"/>
              <a:t>memoria</a:t>
            </a:r>
            <a:r>
              <a:rPr lang="en-US" dirty="0"/>
              <a:t> </a:t>
            </a:r>
            <a:r>
              <a:rPr lang="en-US" dirty="0" err="1"/>
              <a:t>centrale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una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copia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memorizzata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 (</a:t>
            </a:r>
            <a:r>
              <a:rPr lang="en-US" dirty="0" err="1"/>
              <a:t>oggetto</a:t>
            </a:r>
            <a:r>
              <a:rPr lang="en-US" dirty="0"/>
              <a:t> in </a:t>
            </a:r>
            <a:r>
              <a:rPr lang="en-US" dirty="0" err="1"/>
              <a:t>memoria</a:t>
            </a:r>
            <a:r>
              <a:rPr lang="en-US" dirty="0"/>
              <a:t> e </a:t>
            </a:r>
            <a:r>
              <a:rPr lang="en-US" dirty="0" err="1"/>
              <a:t>tupla</a:t>
            </a:r>
            <a:r>
              <a:rPr lang="en-US" dirty="0"/>
              <a:t> del </a:t>
            </a:r>
            <a:r>
              <a:rPr lang="en-US" dirty="0" err="1"/>
              <a:t>db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sincronizzate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3F18C2F-091A-964A-AF9D-D63F71CB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44" y="4353633"/>
            <a:ext cx="7077456" cy="2540625"/>
          </a:xfrm>
          <a:prstGeom prst="rect">
            <a:avLst/>
          </a:prstGeom>
          <a:noFill/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1FA5BD17-9A65-0A4F-A29E-5F86D8B0DDF1}"/>
              </a:ext>
            </a:extLst>
          </p:cNvPr>
          <p:cNvSpPr/>
          <p:nvPr/>
        </p:nvSpPr>
        <p:spPr>
          <a:xfrm>
            <a:off x="4738769" y="4545365"/>
            <a:ext cx="2265883" cy="895315"/>
          </a:xfrm>
          <a:prstGeom prst="rect">
            <a:avLst/>
          </a:prstGeom>
          <a:solidFill>
            <a:srgbClr val="FFFF00">
              <a:alpha val="4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78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>
                <a:latin typeface="Maiandra GD" charset="0"/>
              </a:rPr>
              <a:t>Ciclo di vita delle entità</a:t>
            </a:r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F6085C26-A505-584D-B8BE-07E60C454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oggetto</a:t>
            </a:r>
            <a:r>
              <a:rPr lang="en-US" dirty="0"/>
              <a:t> </a:t>
            </a:r>
            <a:r>
              <a:rPr lang="en-US" dirty="0" err="1"/>
              <a:t>rimosso</a:t>
            </a:r>
            <a:r>
              <a:rPr lang="en-US" dirty="0"/>
              <a:t> dal </a:t>
            </a:r>
            <a:r>
              <a:rPr lang="en-US" dirty="0" err="1"/>
              <a:t>db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trova</a:t>
            </a:r>
            <a:r>
              <a:rPr lang="en-US" dirty="0"/>
              <a:t> </a:t>
            </a:r>
            <a:r>
              <a:rPr lang="en-US" dirty="0" err="1"/>
              <a:t>nello</a:t>
            </a:r>
            <a:r>
              <a:rPr lang="en-US" dirty="0"/>
              <a:t> </a:t>
            </a:r>
            <a:r>
              <a:rPr lang="en-US" dirty="0" err="1"/>
              <a:t>stato</a:t>
            </a:r>
            <a:r>
              <a:rPr lang="en-US" dirty="0"/>
              <a:t> Removed: </a:t>
            </a:r>
          </a:p>
          <a:p>
            <a:pPr lvl="1"/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trova</a:t>
            </a:r>
            <a:r>
              <a:rPr lang="en-US" dirty="0"/>
              <a:t> in </a:t>
            </a:r>
            <a:r>
              <a:rPr lang="en-US" dirty="0" err="1"/>
              <a:t>memoria</a:t>
            </a:r>
            <a:r>
              <a:rPr lang="en-US" dirty="0"/>
              <a:t> </a:t>
            </a:r>
            <a:r>
              <a:rPr lang="en-US" dirty="0" err="1"/>
              <a:t>centrale</a:t>
            </a:r>
            <a:r>
              <a:rPr lang="en-US" dirty="0"/>
              <a:t>, la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copia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 non </a:t>
            </a:r>
            <a:r>
              <a:rPr lang="en-US" dirty="0" err="1"/>
              <a:t>esiste</a:t>
            </a:r>
            <a:r>
              <a:rPr lang="en-US" dirty="0"/>
              <a:t> </a:t>
            </a:r>
            <a:r>
              <a:rPr lang="en-US" dirty="0" err="1"/>
              <a:t>più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4A6DDFB-41EE-F048-BD29-CF7882020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44" y="4353633"/>
            <a:ext cx="7077456" cy="2540625"/>
          </a:xfrm>
          <a:prstGeom prst="rect">
            <a:avLst/>
          </a:prstGeom>
          <a:noFill/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A91919E4-6DE3-F54E-A95F-4CC6156EDD97}"/>
              </a:ext>
            </a:extLst>
          </p:cNvPr>
          <p:cNvSpPr/>
          <p:nvPr/>
        </p:nvSpPr>
        <p:spPr>
          <a:xfrm>
            <a:off x="4474464" y="4353632"/>
            <a:ext cx="963168" cy="2504367"/>
          </a:xfrm>
          <a:prstGeom prst="rect">
            <a:avLst/>
          </a:prstGeom>
          <a:solidFill>
            <a:srgbClr val="FFFF00">
              <a:alpha val="4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7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EntityManager</a:t>
            </a:r>
            <a:r>
              <a:rPr lang="en-US"/>
              <a:t>: </a:t>
            </a:r>
            <a:r>
              <a:rPr lang="en-US" err="1"/>
              <a:t>introduzione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Attraverso</a:t>
            </a:r>
            <a:r>
              <a:rPr lang="en-US"/>
              <a:t> un </a:t>
            </a:r>
            <a:r>
              <a:rPr lang="en-US" err="1"/>
              <a:t>esempio</a:t>
            </a:r>
            <a:r>
              <a:rPr lang="en-US"/>
              <a:t> </a:t>
            </a:r>
            <a:r>
              <a:rPr lang="en-US" err="1"/>
              <a:t>scritto</a:t>
            </a:r>
            <a:r>
              <a:rPr lang="en-US"/>
              <a:t> </a:t>
            </a:r>
            <a:r>
              <a:rPr lang="en-US" b="1"/>
              <a:t>a </a:t>
            </a:r>
            <a:r>
              <a:rPr lang="en-US" b="1" err="1"/>
              <a:t>puro</a:t>
            </a:r>
            <a:r>
              <a:rPr lang="en-US" b="1"/>
              <a:t> </a:t>
            </a:r>
            <a:r>
              <a:rPr lang="en-US" b="1" err="1"/>
              <a:t>scopo</a:t>
            </a:r>
            <a:r>
              <a:rPr lang="en-US" b="1"/>
              <a:t> </a:t>
            </a:r>
            <a:r>
              <a:rPr lang="en-US" b="1" err="1"/>
              <a:t>didattico</a:t>
            </a:r>
            <a:r>
              <a:rPr lang="en-US" b="1"/>
              <a:t> </a:t>
            </a:r>
            <a:r>
              <a:rPr lang="en-US"/>
              <a:t>(</a:t>
            </a:r>
            <a:r>
              <a:rPr lang="en-US" err="1"/>
              <a:t>che</a:t>
            </a:r>
            <a:r>
              <a:rPr lang="en-US"/>
              <a:t> </a:t>
            </a:r>
            <a:r>
              <a:rPr lang="en-US" err="1"/>
              <a:t>fa</a:t>
            </a:r>
            <a:r>
              <a:rPr lang="en-US"/>
              <a:t> </a:t>
            </a:r>
            <a:r>
              <a:rPr lang="en-US" err="1"/>
              <a:t>uso</a:t>
            </a:r>
            <a:r>
              <a:rPr lang="en-US"/>
              <a:t> di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classe</a:t>
            </a:r>
            <a:r>
              <a:rPr lang="en-US"/>
              <a:t>, </a:t>
            </a:r>
            <a:r>
              <a:rPr lang="en-US" err="1"/>
              <a:t>ProductMain</a:t>
            </a:r>
            <a:r>
              <a:rPr lang="en-US"/>
              <a:t>, con un </a:t>
            </a:r>
            <a:r>
              <a:rPr lang="en-US" err="1"/>
              <a:t>unico</a:t>
            </a:r>
            <a:r>
              <a:rPr lang="en-US"/>
              <a:t> </a:t>
            </a:r>
            <a:r>
              <a:rPr lang="en-US" err="1"/>
              <a:t>metodo</a:t>
            </a:r>
            <a:r>
              <a:rPr lang="en-US"/>
              <a:t> main()), </a:t>
            </a:r>
            <a:r>
              <a:rPr lang="en-US" err="1"/>
              <a:t>vediamo</a:t>
            </a:r>
            <a:r>
              <a:rPr lang="en-US"/>
              <a:t>:</a:t>
            </a:r>
          </a:p>
          <a:p>
            <a:pPr lvl="1"/>
            <a:r>
              <a:rPr lang="en-US"/>
              <a:t>come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crea</a:t>
            </a:r>
            <a:r>
              <a:rPr lang="en-US"/>
              <a:t> e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configura</a:t>
            </a:r>
            <a:r>
              <a:rPr lang="en-US"/>
              <a:t> </a:t>
            </a:r>
            <a:r>
              <a:rPr lang="en-US" err="1"/>
              <a:t>l'EntityManager</a:t>
            </a:r>
            <a:endParaRPr lang="en-US"/>
          </a:p>
          <a:p>
            <a:pPr lvl="1"/>
            <a:r>
              <a:rPr lang="en-US"/>
              <a:t>come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affida</a:t>
            </a:r>
            <a:r>
              <a:rPr lang="en-US"/>
              <a:t> </a:t>
            </a:r>
            <a:r>
              <a:rPr lang="en-US" err="1"/>
              <a:t>all'EntityManager</a:t>
            </a:r>
            <a:r>
              <a:rPr lang="en-US"/>
              <a:t> la </a:t>
            </a:r>
            <a:r>
              <a:rPr lang="en-US" err="1"/>
              <a:t>responsabilità</a:t>
            </a:r>
            <a:r>
              <a:rPr lang="en-US"/>
              <a:t> di </a:t>
            </a:r>
            <a:r>
              <a:rPr lang="en-US" err="1"/>
              <a:t>gestire</a:t>
            </a:r>
            <a:r>
              <a:rPr lang="en-US"/>
              <a:t> le </a:t>
            </a:r>
            <a:r>
              <a:rPr lang="en-US" err="1"/>
              <a:t>operazioni</a:t>
            </a:r>
            <a:r>
              <a:rPr lang="en-US"/>
              <a:t> CRUD di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entità</a:t>
            </a:r>
            <a:endParaRPr lang="en-US"/>
          </a:p>
          <a:p>
            <a:pPr lvl="1"/>
            <a:r>
              <a:rPr lang="en-US"/>
              <a:t>come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rende</a:t>
            </a:r>
            <a:r>
              <a:rPr lang="en-US"/>
              <a:t> </a:t>
            </a:r>
            <a:r>
              <a:rPr lang="en-US" err="1"/>
              <a:t>persistente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entità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10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Esempio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199" y="1600200"/>
            <a:ext cx="886097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package it.uniroma3.siw.main;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import </a:t>
            </a:r>
            <a:r>
              <a:rPr lang="en-US" sz="1600" dirty="0" err="1"/>
              <a:t>javax.persistence.EntityManager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/>
              <a:t>import </a:t>
            </a:r>
            <a:r>
              <a:rPr lang="en-US" sz="1600" dirty="0" err="1"/>
              <a:t>javax.persistence.EntityManagerFactory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/>
              <a:t>import </a:t>
            </a:r>
            <a:r>
              <a:rPr lang="en-US" sz="1600" dirty="0" err="1"/>
              <a:t>javax.persistence.EntityTransaction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/>
              <a:t>import </a:t>
            </a:r>
            <a:r>
              <a:rPr lang="en-US" sz="1600" dirty="0" err="1"/>
              <a:t>javax.persistence.Persistence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import it.uniroma3.siw.model.Product;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public class </a:t>
            </a:r>
            <a:r>
              <a:rPr lang="en-US" sz="1600" dirty="0" err="1"/>
              <a:t>ProductMain</a:t>
            </a:r>
            <a:r>
              <a:rPr lang="en-US" sz="1600" dirty="0"/>
              <a:t> {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	public static void main(String[] </a:t>
            </a:r>
            <a:r>
              <a:rPr lang="en-US" sz="1600" dirty="0" err="1"/>
              <a:t>args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/>
              <a:t>		</a:t>
            </a:r>
            <a:r>
              <a:rPr lang="en-US" sz="1600" dirty="0" err="1"/>
              <a:t>EntityManagerFactory</a:t>
            </a:r>
            <a:r>
              <a:rPr lang="en-US" sz="1600" dirty="0"/>
              <a:t> emf = </a:t>
            </a:r>
            <a:r>
              <a:rPr lang="en-US" sz="1600" dirty="0" err="1"/>
              <a:t>Persistence.createEntityManagerFactory</a:t>
            </a:r>
            <a:r>
              <a:rPr lang="en-US" sz="1600" dirty="0"/>
              <a:t>("products-unit");</a:t>
            </a:r>
          </a:p>
          <a:p>
            <a:pPr marL="0" indent="0">
              <a:buNone/>
            </a:pPr>
            <a:r>
              <a:rPr lang="en-US" sz="1600" dirty="0"/>
              <a:t>		</a:t>
            </a:r>
            <a:r>
              <a:rPr lang="en-US" sz="1600" dirty="0" err="1"/>
              <a:t>EntityManager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= </a:t>
            </a:r>
            <a:r>
              <a:rPr lang="en-US" sz="1600" dirty="0" err="1"/>
              <a:t>emf.createEntityManager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/>
              <a:t>		</a:t>
            </a:r>
          </a:p>
        </p:txBody>
      </p:sp>
      <p:sp>
        <p:nvSpPr>
          <p:cNvPr id="4" name="Freccia giù 3"/>
          <p:cNvSpPr/>
          <p:nvPr/>
        </p:nvSpPr>
        <p:spPr>
          <a:xfrm>
            <a:off x="6433457" y="3429000"/>
            <a:ext cx="2786743" cy="1631951"/>
          </a:xfrm>
          <a:prstGeom prst="downArrow">
            <a:avLst>
              <a:gd name="adj1" fmla="val 50000"/>
              <a:gd name="adj2" fmla="val 380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  <a:p>
            <a:pPr algn="ctr"/>
            <a:r>
              <a:rPr lang="it-IT" sz="3200" dirty="0"/>
              <a:t>vedi</a:t>
            </a:r>
          </a:p>
          <a:p>
            <a:pPr algn="ctr"/>
            <a:r>
              <a:rPr lang="it-IT" sz="3200" dirty="0" err="1">
                <a:solidFill>
                  <a:srgbClr val="FF0080"/>
                </a:solidFill>
              </a:rPr>
              <a:t>Pag</a:t>
            </a:r>
            <a:r>
              <a:rPr lang="it-IT" sz="3200" dirty="0">
                <a:solidFill>
                  <a:srgbClr val="FF0080"/>
                </a:solidFill>
              </a:rPr>
              <a:t> 41</a:t>
            </a:r>
            <a:endParaRPr lang="it-IT" dirty="0">
              <a:solidFill>
                <a:srgbClr val="FF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249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err="1"/>
              <a:t>Esempio</a:t>
            </a:r>
            <a:r>
              <a:rPr lang="en-US" i="1"/>
              <a:t> (cont.)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/>
              <a:t>		Product product = new Product();</a:t>
            </a:r>
          </a:p>
          <a:p>
            <a:pPr marL="0" indent="0">
              <a:buNone/>
            </a:pPr>
            <a:r>
              <a:rPr lang="en-US" sz="1600" dirty="0"/>
              <a:t>		</a:t>
            </a:r>
            <a:r>
              <a:rPr lang="en-US" sz="1600" dirty="0" err="1"/>
              <a:t>product.setName</a:t>
            </a:r>
            <a:r>
              <a:rPr lang="en-US" sz="1600" dirty="0"/>
              <a:t>("KRIDDIG");</a:t>
            </a:r>
          </a:p>
          <a:p>
            <a:pPr marL="0" indent="0">
              <a:buNone/>
            </a:pPr>
            <a:r>
              <a:rPr lang="en-US" sz="1600" dirty="0"/>
              <a:t>		</a:t>
            </a:r>
            <a:r>
              <a:rPr lang="en-US" sz="1600" dirty="0" err="1"/>
              <a:t>product.setPrice</a:t>
            </a:r>
            <a:r>
              <a:rPr lang="en-US" sz="1600" dirty="0"/>
              <a:t>(3.5F);</a:t>
            </a:r>
          </a:p>
          <a:p>
            <a:pPr marL="0" indent="0">
              <a:buNone/>
            </a:pPr>
            <a:r>
              <a:rPr lang="en-US" sz="1600" dirty="0"/>
              <a:t>		</a:t>
            </a:r>
            <a:r>
              <a:rPr lang="en-US" sz="1600" dirty="0" err="1"/>
              <a:t>product.setDescription</a:t>
            </a:r>
            <a:r>
              <a:rPr lang="en-US" sz="1600" dirty="0"/>
              <a:t>("A wonderful </a:t>
            </a:r>
            <a:r>
              <a:rPr lang="en-US" sz="1600" dirty="0" err="1"/>
              <a:t>bla</a:t>
            </a:r>
            <a:r>
              <a:rPr lang="en-US" sz="1600" dirty="0"/>
              <a:t> </a:t>
            </a:r>
            <a:r>
              <a:rPr lang="en-US" sz="1600" dirty="0" err="1"/>
              <a:t>bla</a:t>
            </a:r>
            <a:r>
              <a:rPr lang="en-US" sz="1600" dirty="0"/>
              <a:t>");</a:t>
            </a:r>
          </a:p>
          <a:p>
            <a:pPr marL="0" indent="0">
              <a:buNone/>
            </a:pPr>
            <a:r>
              <a:rPr lang="en-US" sz="1600" dirty="0"/>
              <a:t>		</a:t>
            </a:r>
            <a:r>
              <a:rPr lang="en-US" sz="1600" dirty="0" err="1"/>
              <a:t>product.setCode</a:t>
            </a:r>
            <a:r>
              <a:rPr lang="en-US" sz="1600" dirty="0"/>
              <a:t>("pt000154");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		</a:t>
            </a:r>
            <a:r>
              <a:rPr lang="en-US" sz="1600" dirty="0" err="1"/>
              <a:t>EntityTransaction</a:t>
            </a:r>
            <a:r>
              <a:rPr lang="en-US" sz="1600" dirty="0"/>
              <a:t> </a:t>
            </a:r>
            <a:r>
              <a:rPr lang="en-US" sz="1600" dirty="0" err="1"/>
              <a:t>tx</a:t>
            </a:r>
            <a:r>
              <a:rPr lang="en-US" sz="1600" dirty="0"/>
              <a:t> = </a:t>
            </a:r>
            <a:r>
              <a:rPr lang="en-US" sz="1600" dirty="0" err="1"/>
              <a:t>em.getTransaction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/>
              <a:t>		</a:t>
            </a:r>
            <a:r>
              <a:rPr lang="en-US" sz="1600" dirty="0" err="1"/>
              <a:t>tx.begin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/>
              <a:t>		</a:t>
            </a:r>
            <a:r>
              <a:rPr lang="en-US" sz="1600" dirty="0" err="1"/>
              <a:t>em.persist</a:t>
            </a:r>
            <a:r>
              <a:rPr lang="en-US" sz="1600" dirty="0"/>
              <a:t>(product);</a:t>
            </a:r>
          </a:p>
          <a:p>
            <a:pPr marL="0" indent="0">
              <a:buNone/>
            </a:pPr>
            <a:r>
              <a:rPr lang="en-US" sz="1600" dirty="0"/>
              <a:t>		</a:t>
            </a:r>
            <a:r>
              <a:rPr lang="en-US" sz="1600" dirty="0" err="1"/>
              <a:t>tx.commit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		</a:t>
            </a:r>
            <a:r>
              <a:rPr lang="en-US" sz="1600" dirty="0" err="1"/>
              <a:t>em.close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/>
              <a:t>		</a:t>
            </a:r>
            <a:r>
              <a:rPr lang="en-US" sz="1600" dirty="0" err="1"/>
              <a:t>emf.close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/>
              <a:t>	}</a:t>
            </a:r>
          </a:p>
          <a:p>
            <a:pPr marL="0" indent="0">
              <a:buNone/>
            </a:pPr>
            <a:r>
              <a:rPr lang="en-US" sz="1600" dirty="0"/>
              <a:t>}</a:t>
            </a:r>
            <a:endParaRPr lang="en-US" sz="1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5954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Persistence Unit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729596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L'EntityManager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creato</a:t>
            </a:r>
            <a:r>
              <a:rPr lang="en-US" dirty="0"/>
              <a:t> per mezzo </a:t>
            </a:r>
            <a:r>
              <a:rPr lang="en-US" dirty="0" err="1"/>
              <a:t>della</a:t>
            </a:r>
            <a:r>
              <a:rPr lang="en-US" dirty="0"/>
              <a:t> factory </a:t>
            </a:r>
            <a:r>
              <a:rPr lang="en-US" dirty="0" err="1"/>
              <a:t>EntityManagerFactory</a:t>
            </a:r>
            <a:endParaRPr lang="en-US" dirty="0"/>
          </a:p>
          <a:p>
            <a:r>
              <a:rPr lang="en-US" dirty="0"/>
              <a:t>Per </a:t>
            </a:r>
            <a:r>
              <a:rPr lang="en-US" dirty="0" err="1"/>
              <a:t>ottenere</a:t>
            </a:r>
            <a:r>
              <a:rPr lang="en-US" dirty="0"/>
              <a:t> la factory </a:t>
            </a:r>
            <a:r>
              <a:rPr lang="en-US" dirty="0" err="1"/>
              <a:t>dobbiamo</a:t>
            </a:r>
            <a:r>
              <a:rPr lang="en-US" dirty="0"/>
              <a:t> </a:t>
            </a:r>
            <a:r>
              <a:rPr lang="en-US" dirty="0" err="1"/>
              <a:t>specificare</a:t>
            </a:r>
            <a:r>
              <a:rPr lang="en-US" dirty="0"/>
              <a:t> </a:t>
            </a:r>
            <a:r>
              <a:rPr lang="en-US" dirty="0" err="1"/>
              <a:t>dettagli</a:t>
            </a:r>
            <a:r>
              <a:rPr lang="en-US" dirty="0"/>
              <a:t> di </a:t>
            </a:r>
            <a:r>
              <a:rPr lang="en-US" dirty="0" err="1"/>
              <a:t>configurazione</a:t>
            </a:r>
            <a:r>
              <a:rPr lang="en-US" dirty="0"/>
              <a:t> (ad </a:t>
            </a:r>
            <a:r>
              <a:rPr lang="en-US" dirty="0" err="1"/>
              <a:t>es</a:t>
            </a:r>
            <a:r>
              <a:rPr lang="en-US" dirty="0"/>
              <a:t>. come </a:t>
            </a:r>
            <a:r>
              <a:rPr lang="en-US" dirty="0" err="1"/>
              <a:t>ottenere</a:t>
            </a:r>
            <a:r>
              <a:rPr lang="en-US" dirty="0"/>
              <a:t> la </a:t>
            </a:r>
            <a:r>
              <a:rPr lang="en-US" dirty="0" err="1"/>
              <a:t>connessione</a:t>
            </a:r>
            <a:r>
              <a:rPr lang="en-US" dirty="0"/>
              <a:t> al database)</a:t>
            </a:r>
          </a:p>
          <a:p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dettagli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specificano</a:t>
            </a:r>
            <a:r>
              <a:rPr lang="en-US" dirty="0"/>
              <a:t> </a:t>
            </a:r>
            <a:r>
              <a:rPr lang="en-US" dirty="0" err="1"/>
              <a:t>nell'elemento</a:t>
            </a:r>
            <a:r>
              <a:rPr lang="en-US" dirty="0"/>
              <a:t> </a:t>
            </a:r>
            <a:r>
              <a:rPr lang="en-US" b="1" dirty="0"/>
              <a:t>persistence-unit</a:t>
            </a:r>
            <a:r>
              <a:rPr lang="en-US" dirty="0"/>
              <a:t> di un file di </a:t>
            </a:r>
            <a:r>
              <a:rPr lang="en-US" dirty="0" err="1"/>
              <a:t>configurazione</a:t>
            </a:r>
            <a:r>
              <a:rPr lang="en-US" dirty="0"/>
              <a:t> (</a:t>
            </a:r>
            <a:r>
              <a:rPr lang="en-US" dirty="0" err="1"/>
              <a:t>scritto</a:t>
            </a:r>
            <a:r>
              <a:rPr lang="en-US" dirty="0"/>
              <a:t> in </a:t>
            </a:r>
            <a:r>
              <a:rPr lang="en-US" dirty="0" err="1"/>
              <a:t>formato</a:t>
            </a:r>
            <a:r>
              <a:rPr lang="en-US" dirty="0"/>
              <a:t> XML): </a:t>
            </a:r>
            <a:r>
              <a:rPr lang="en-US" b="1" dirty="0" err="1"/>
              <a:t>persistence.xml</a:t>
            </a:r>
            <a:endParaRPr lang="en-US" b="1" dirty="0"/>
          </a:p>
          <a:p>
            <a:r>
              <a:rPr lang="en-US" dirty="0" err="1"/>
              <a:t>Vedremo</a:t>
            </a:r>
            <a:r>
              <a:rPr lang="en-US" dirty="0"/>
              <a:t> in </a:t>
            </a:r>
            <a:r>
              <a:rPr lang="en-US" dirty="0" err="1"/>
              <a:t>dettaglio</a:t>
            </a:r>
            <a:r>
              <a:rPr lang="en-US" dirty="0"/>
              <a:t> come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fatto</a:t>
            </a:r>
            <a:r>
              <a:rPr lang="en-US" dirty="0"/>
              <a:t> e come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questo</a:t>
            </a:r>
            <a:r>
              <a:rPr lang="en-US" dirty="0"/>
              <a:t> file </a:t>
            </a:r>
            <a:r>
              <a:rPr lang="en-US" dirty="0" err="1"/>
              <a:t>tra</a:t>
            </a:r>
            <a:r>
              <a:rPr lang="en-US" dirty="0"/>
              <a:t> breve</a:t>
            </a:r>
          </a:p>
        </p:txBody>
      </p:sp>
    </p:spTree>
    <p:extLst>
      <p:ext uri="{BB962C8B-B14F-4D97-AF65-F5344CB8AC3E}">
        <p14:creationId xmlns:p14="http://schemas.microsoft.com/office/powerpoint/2010/main" val="1377312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0E917C-7929-6543-A206-D99212259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Transazione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8020DC-E72B-0845-B05A-B5B7E2FB3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operazione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modifica</a:t>
            </a:r>
            <a:r>
              <a:rPr lang="en-US" dirty="0"/>
              <a:t> lo </a:t>
            </a:r>
            <a:r>
              <a:rPr lang="en-US" dirty="0" err="1"/>
              <a:t>stato</a:t>
            </a:r>
            <a:r>
              <a:rPr lang="en-US" dirty="0"/>
              <a:t> del </a:t>
            </a:r>
            <a:r>
              <a:rPr lang="en-US" dirty="0" err="1"/>
              <a:t>db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eseguita</a:t>
            </a:r>
            <a:r>
              <a:rPr lang="en-US" dirty="0"/>
              <a:t> in una </a:t>
            </a:r>
            <a:r>
              <a:rPr lang="en-US" dirty="0" err="1"/>
              <a:t>transazione</a:t>
            </a:r>
            <a:endParaRPr lang="en-US" dirty="0"/>
          </a:p>
          <a:p>
            <a:pPr lvl="1"/>
            <a:r>
              <a:rPr lang="it-IT" dirty="0"/>
              <a:t>insieme di operazioni che devono essere effettuate in modo atomico, come se fossero una sola operazione</a:t>
            </a:r>
          </a:p>
          <a:p>
            <a:r>
              <a:rPr lang="it-IT" dirty="0"/>
              <a:t>In JPA, una transazione:</a:t>
            </a:r>
          </a:p>
          <a:p>
            <a:pPr lvl="1"/>
            <a:r>
              <a:rPr lang="it-IT" dirty="0"/>
              <a:t>viene creata dall'</a:t>
            </a:r>
            <a:r>
              <a:rPr lang="it-IT" dirty="0" err="1"/>
              <a:t>EntityManager</a:t>
            </a:r>
            <a:endParaRPr lang="it-IT" dirty="0"/>
          </a:p>
          <a:p>
            <a:pPr lvl="1"/>
            <a:r>
              <a:rPr lang="it-IT" dirty="0"/>
              <a:t>le istruzioni comprese tra </a:t>
            </a:r>
            <a:r>
              <a:rPr lang="it-IT" dirty="0" err="1"/>
              <a:t>begin</a:t>
            </a:r>
            <a:r>
              <a:rPr lang="it-IT" dirty="0"/>
              <a:t>() e </a:t>
            </a:r>
            <a:r>
              <a:rPr lang="it-IT" dirty="0" err="1"/>
              <a:t>commit</a:t>
            </a:r>
            <a:r>
              <a:rPr lang="it-IT" dirty="0"/>
              <a:t>() vengono eseguite in modo atomico sul </a:t>
            </a:r>
            <a:r>
              <a:rPr lang="it-IT" dirty="0" err="1"/>
              <a:t>dbms</a:t>
            </a:r>
            <a:endParaRPr lang="it-IT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74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persitence.xml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E' un file XML (una </a:t>
            </a:r>
            <a:r>
              <a:rPr lang="en-US" dirty="0" err="1"/>
              <a:t>sintassi</a:t>
            </a:r>
            <a:r>
              <a:rPr lang="en-US" dirty="0"/>
              <a:t> standard)</a:t>
            </a:r>
          </a:p>
          <a:p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directory del </a:t>
            </a:r>
            <a:r>
              <a:rPr lang="en-US" dirty="0" err="1"/>
              <a:t>progetto</a:t>
            </a:r>
            <a:br>
              <a:rPr lang="en-US" dirty="0"/>
            </a:br>
            <a:r>
              <a:rPr lang="en-US" b="1" dirty="0" err="1"/>
              <a:t>src</a:t>
            </a:r>
            <a:r>
              <a:rPr lang="en-US" b="1" dirty="0"/>
              <a:t>/META-INF</a:t>
            </a:r>
          </a:p>
          <a:p>
            <a:r>
              <a:rPr lang="en-US" dirty="0" err="1"/>
              <a:t>Vediamo</a:t>
            </a:r>
            <a:r>
              <a:rPr lang="en-US" dirty="0"/>
              <a:t> un </a:t>
            </a:r>
            <a:r>
              <a:rPr lang="en-US" dirty="0" err="1"/>
              <a:t>esempio</a:t>
            </a:r>
            <a:r>
              <a:rPr lang="en-US" dirty="0"/>
              <a:t> di un file </a:t>
            </a:r>
            <a:r>
              <a:rPr lang="en-US" dirty="0" err="1"/>
              <a:t>persistence.xml</a:t>
            </a:r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sintassi</a:t>
            </a:r>
            <a:r>
              <a:rPr lang="en-US" dirty="0"/>
              <a:t> XML </a:t>
            </a:r>
            <a:r>
              <a:rPr lang="en-US" dirty="0" err="1"/>
              <a:t>è</a:t>
            </a:r>
            <a:r>
              <a:rPr lang="en-US" dirty="0"/>
              <a:t> molto pesante, </a:t>
            </a:r>
            <a:r>
              <a:rPr lang="en-US" dirty="0" err="1"/>
              <a:t>anche</a:t>
            </a:r>
            <a:r>
              <a:rPr lang="en-US" dirty="0"/>
              <a:t> se </a:t>
            </a:r>
            <a:r>
              <a:rPr lang="en-US" dirty="0" err="1"/>
              <a:t>intuitiva</a:t>
            </a:r>
            <a:r>
              <a:rPr lang="en-US" dirty="0"/>
              <a:t> (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basa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marcatori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ma ci </a:t>
            </a:r>
            <a:r>
              <a:rPr lang="en-US" dirty="0" err="1"/>
              <a:t>soffermeremo</a:t>
            </a:r>
            <a:r>
              <a:rPr lang="en-US" dirty="0"/>
              <a:t> </a:t>
            </a:r>
            <a:r>
              <a:rPr lang="en-US" dirty="0" err="1"/>
              <a:t>sugli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essenziali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pochi</a:t>
            </a:r>
            <a:r>
              <a:rPr lang="en-US" dirty="0"/>
              <a:t> e </a:t>
            </a:r>
            <a:r>
              <a:rPr lang="en-US" dirty="0" err="1"/>
              <a:t>semplici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9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/>
              <a:t>Introduzione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noProof="0" dirty="0"/>
              <a:t>Sistema informativo</a:t>
            </a:r>
          </a:p>
          <a:p>
            <a:pPr lvl="1"/>
            <a:r>
              <a:rPr lang="it-IT" noProof="0" dirty="0"/>
              <a:t>logica applicativa</a:t>
            </a:r>
          </a:p>
          <a:p>
            <a:pPr lvl="1"/>
            <a:r>
              <a:rPr lang="it-IT" noProof="0" dirty="0"/>
              <a:t>Interazione con l'utente</a:t>
            </a:r>
          </a:p>
          <a:p>
            <a:pPr lvl="1"/>
            <a:r>
              <a:rPr lang="it-IT" noProof="0" dirty="0"/>
              <a:t>interazione con altri sistemi</a:t>
            </a:r>
          </a:p>
          <a:p>
            <a:pPr lvl="1"/>
            <a:r>
              <a:rPr lang="it-IT" noProof="0" dirty="0">
                <a:highlight>
                  <a:srgbClr val="FFFF00"/>
                </a:highlight>
              </a:rPr>
              <a:t>persistenza</a:t>
            </a:r>
          </a:p>
          <a:p>
            <a:r>
              <a:rPr lang="it-IT" noProof="0" dirty="0"/>
              <a:t>Persistenza in un database</a:t>
            </a:r>
          </a:p>
          <a:p>
            <a:pPr lvl="1"/>
            <a:r>
              <a:rPr lang="it-IT" noProof="0" dirty="0"/>
              <a:t>tipicamente un database relazionale: noi ci concentriamo su questi (ma, </a:t>
            </a:r>
            <a:r>
              <a:rPr lang="it-IT" dirty="0"/>
              <a:t>a seconda delle esigenze, potrebbero essere usate anche altre tecnologie)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474239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3E8482-5044-8B4D-9DCB-5289F71B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persistence.xml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4DEB03-3087-9E4B-B124-1A54986C9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 file </a:t>
            </a:r>
            <a:r>
              <a:rPr lang="en-US" dirty="0" err="1"/>
              <a:t>persistence.xml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compone</a:t>
            </a:r>
            <a:r>
              <a:rPr lang="en-US" dirty="0"/>
              <a:t> di una o </a:t>
            </a:r>
            <a:r>
              <a:rPr lang="en-US" dirty="0" err="1"/>
              <a:t>più</a:t>
            </a:r>
            <a:r>
              <a:rPr lang="en-US" dirty="0"/>
              <a:t> persistence-unit</a:t>
            </a:r>
          </a:p>
          <a:p>
            <a:r>
              <a:rPr lang="en-US" dirty="0" err="1"/>
              <a:t>Ogni</a:t>
            </a:r>
            <a:r>
              <a:rPr lang="en-US" dirty="0"/>
              <a:t> persistence-unit </a:t>
            </a:r>
            <a:r>
              <a:rPr lang="en-US" dirty="0" err="1"/>
              <a:t>inizia</a:t>
            </a:r>
            <a:r>
              <a:rPr lang="en-US" dirty="0"/>
              <a:t> con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marcatore</a:t>
            </a:r>
            <a:r>
              <a:rPr lang="en-US" dirty="0"/>
              <a:t> &lt;persistence-unit name="</a:t>
            </a:r>
            <a:r>
              <a:rPr lang="en-US" i="1" dirty="0" err="1"/>
              <a:t>nome</a:t>
            </a:r>
            <a:r>
              <a:rPr lang="en-US" i="1" dirty="0"/>
              <a:t> </a:t>
            </a:r>
            <a:r>
              <a:rPr lang="en-US" i="1" dirty="0" err="1"/>
              <a:t>della</a:t>
            </a:r>
            <a:r>
              <a:rPr lang="en-US" i="1" dirty="0"/>
              <a:t> unit</a:t>
            </a:r>
            <a:r>
              <a:rPr lang="en-US" dirty="0"/>
              <a:t>"&gt; e </a:t>
            </a:r>
            <a:r>
              <a:rPr lang="en-US" dirty="0" err="1"/>
              <a:t>termina</a:t>
            </a:r>
            <a:r>
              <a:rPr lang="en-US" dirty="0"/>
              <a:t> con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marcatore</a:t>
            </a:r>
            <a:r>
              <a:rPr lang="en-US" dirty="0"/>
              <a:t> &lt;/persistence&gt;</a:t>
            </a:r>
          </a:p>
          <a:p>
            <a:r>
              <a:rPr lang="en-US" dirty="0"/>
              <a:t>Il </a:t>
            </a:r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unità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quello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specifichiamo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creazione</a:t>
            </a:r>
            <a:r>
              <a:rPr lang="en-US" dirty="0"/>
              <a:t> </a:t>
            </a:r>
            <a:r>
              <a:rPr lang="en-US" dirty="0" err="1"/>
              <a:t>dell'EntityManagerFactory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950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persistence.xml</a:t>
            </a:r>
            <a:r>
              <a:rPr lang="en-US" dirty="0"/>
              <a:t> (</a:t>
            </a:r>
            <a:r>
              <a:rPr lang="en-US" dirty="0" err="1"/>
              <a:t>esempio</a:t>
            </a:r>
            <a:r>
              <a:rPr lang="en-US" dirty="0"/>
              <a:t>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9258300" cy="45259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400" dirty="0"/>
              <a:t>&lt;?xml version="1.0" encoding="UTF-8"?&gt;</a:t>
            </a:r>
          </a:p>
          <a:p>
            <a:pPr marL="0" indent="0">
              <a:buNone/>
            </a:pPr>
            <a:r>
              <a:rPr lang="en-US" sz="1400" dirty="0"/>
              <a:t>&lt;persistence version="2.0"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1400" dirty="0" err="1"/>
              <a:t>xmlns</a:t>
            </a:r>
            <a:r>
              <a:rPr lang="en-US" sz="1400" dirty="0"/>
              <a:t>="http://</a:t>
            </a:r>
            <a:r>
              <a:rPr lang="en-US" sz="1400" dirty="0" err="1"/>
              <a:t>java.sun.com</a:t>
            </a:r>
            <a:r>
              <a:rPr lang="en-US" sz="1400" dirty="0"/>
              <a:t>/xml/ns/persistence" </a:t>
            </a:r>
            <a:r>
              <a:rPr lang="en-US" sz="1400" dirty="0" err="1"/>
              <a:t>xmlns:xsi</a:t>
            </a:r>
            <a:r>
              <a:rPr lang="en-US" sz="1400" dirty="0"/>
              <a:t>="http://www.w3.org/2001/</a:t>
            </a:r>
            <a:r>
              <a:rPr lang="en-US" sz="1400" dirty="0" err="1"/>
              <a:t>XMLSchema</a:t>
            </a:r>
            <a:r>
              <a:rPr lang="en-US" sz="1400" dirty="0"/>
              <a:t>-instance"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1400" dirty="0" err="1"/>
              <a:t>xsi:schemaLocation</a:t>
            </a:r>
            <a:r>
              <a:rPr lang="en-US" sz="1400" dirty="0"/>
              <a:t>="http://</a:t>
            </a:r>
            <a:r>
              <a:rPr lang="en-US" sz="1400" dirty="0" err="1"/>
              <a:t>java.sun.com</a:t>
            </a:r>
            <a:r>
              <a:rPr lang="en-US" sz="1400" dirty="0"/>
              <a:t>/xml/ns/persistence http://</a:t>
            </a:r>
            <a:r>
              <a:rPr lang="en-US" sz="1400" dirty="0" err="1"/>
              <a:t>java.sun.com</a:t>
            </a:r>
            <a:r>
              <a:rPr lang="en-US" sz="1400" dirty="0"/>
              <a:t>/xml/ns/persistence/persistence_2_0.xsd"&gt;</a:t>
            </a:r>
          </a:p>
          <a:p>
            <a:pPr marL="0" indent="0">
              <a:buNone/>
            </a:pPr>
            <a:r>
              <a:rPr lang="en-US" sz="1400" dirty="0"/>
              <a:t>	&lt;persistence-unit name="products-unit"&gt;</a:t>
            </a:r>
          </a:p>
          <a:p>
            <a:pPr marL="0" indent="0">
              <a:buNone/>
            </a:pPr>
            <a:r>
              <a:rPr lang="en-US" sz="1400" dirty="0"/>
              <a:t>		&lt;properties&gt;</a:t>
            </a:r>
          </a:p>
          <a:p>
            <a:pPr marL="0" indent="0">
              <a:buNone/>
            </a:pPr>
            <a:r>
              <a:rPr lang="en-US" sz="1400" dirty="0"/>
              <a:t>			&lt;property name="</a:t>
            </a:r>
            <a:r>
              <a:rPr lang="en-US" sz="1400" dirty="0" err="1"/>
              <a:t>javax.persistence.jdbc.driver</a:t>
            </a:r>
            <a:r>
              <a:rPr lang="en-US" sz="1400" dirty="0"/>
              <a:t>" value="</a:t>
            </a:r>
            <a:r>
              <a:rPr lang="en-US" sz="1400" dirty="0" err="1"/>
              <a:t>org.postgresql.Driver</a:t>
            </a:r>
            <a:r>
              <a:rPr lang="en-US" sz="1400" dirty="0"/>
              <a:t>" /&gt;</a:t>
            </a:r>
          </a:p>
          <a:p>
            <a:pPr marL="0" indent="0">
              <a:buNone/>
            </a:pPr>
            <a:r>
              <a:rPr lang="en-US" sz="1400" dirty="0"/>
              <a:t>			&lt;property name="</a:t>
            </a:r>
            <a:r>
              <a:rPr lang="en-US" sz="1400" dirty="0" err="1"/>
              <a:t>javax.persistence.jdbc.user</a:t>
            </a:r>
            <a:r>
              <a:rPr lang="en-US" sz="1400" dirty="0"/>
              <a:t>" value="</a:t>
            </a:r>
            <a:r>
              <a:rPr lang="en-US" sz="1400" dirty="0" err="1"/>
              <a:t>postgres</a:t>
            </a:r>
            <a:r>
              <a:rPr lang="en-US" sz="1400" dirty="0"/>
              <a:t>" /&gt;</a:t>
            </a:r>
          </a:p>
          <a:p>
            <a:pPr marL="0" indent="0">
              <a:buNone/>
            </a:pPr>
            <a:r>
              <a:rPr lang="en-US" sz="1400" dirty="0"/>
              <a:t>			&lt;property name="</a:t>
            </a:r>
            <a:r>
              <a:rPr lang="en-US" sz="1400" dirty="0" err="1"/>
              <a:t>javax.persistence.jdbc.password</a:t>
            </a:r>
            <a:r>
              <a:rPr lang="en-US" sz="1400" dirty="0"/>
              <a:t>" value="</a:t>
            </a:r>
            <a:r>
              <a:rPr lang="en-US" sz="1400" dirty="0" err="1"/>
              <a:t>postgres</a:t>
            </a:r>
            <a:r>
              <a:rPr lang="en-US" sz="1400" dirty="0"/>
              <a:t>" /&gt;</a:t>
            </a:r>
          </a:p>
          <a:p>
            <a:pPr marL="0" indent="0">
              <a:buNone/>
            </a:pPr>
            <a:r>
              <a:rPr lang="en-US" sz="1400" dirty="0"/>
              <a:t>			&lt;property name="</a:t>
            </a:r>
            <a:r>
              <a:rPr lang="en-US" sz="1400" dirty="0" err="1"/>
              <a:t>javax.persistence.jdbc.url</a:t>
            </a:r>
            <a:r>
              <a:rPr lang="en-US" sz="1400" dirty="0"/>
              <a:t>" value="</a:t>
            </a:r>
            <a:r>
              <a:rPr lang="en-US" sz="1400" dirty="0" err="1"/>
              <a:t>jdbc:postgresql</a:t>
            </a:r>
            <a:r>
              <a:rPr lang="en-US" sz="1400" dirty="0"/>
              <a:t>://localhost/products" /&gt;</a:t>
            </a:r>
          </a:p>
          <a:p>
            <a:pPr marL="0" indent="0">
              <a:buNone/>
            </a:pPr>
            <a:r>
              <a:rPr lang="en-US" sz="1400" dirty="0"/>
              <a:t>			&lt;property name="</a:t>
            </a:r>
            <a:r>
              <a:rPr lang="en-US" sz="1400" dirty="0" err="1"/>
              <a:t>hibernate.show_sql</a:t>
            </a:r>
            <a:r>
              <a:rPr lang="en-US" sz="1400" dirty="0"/>
              <a:t>" value="true" /&gt;</a:t>
            </a:r>
          </a:p>
          <a:p>
            <a:pPr marL="0" indent="0">
              <a:buNone/>
            </a:pPr>
            <a:r>
              <a:rPr lang="en-US" sz="1400" dirty="0"/>
              <a:t>			&lt;property name="</a:t>
            </a:r>
            <a:r>
              <a:rPr lang="en-US" sz="1400" dirty="0" err="1"/>
              <a:t>hibernate.format_sql</a:t>
            </a:r>
            <a:r>
              <a:rPr lang="en-US" sz="1400" dirty="0"/>
              <a:t>" value="true" /&gt;</a:t>
            </a:r>
          </a:p>
          <a:p>
            <a:pPr marL="0" indent="0">
              <a:buNone/>
            </a:pPr>
            <a:r>
              <a:rPr lang="en-US" sz="1400" dirty="0"/>
              <a:t>			&lt;property name="</a:t>
            </a:r>
            <a:r>
              <a:rPr lang="en-US" sz="1400" dirty="0" err="1"/>
              <a:t>hibernate.dialect</a:t>
            </a:r>
            <a:r>
              <a:rPr lang="en-US" sz="1400" dirty="0"/>
              <a:t>" value="</a:t>
            </a:r>
            <a:r>
              <a:rPr lang="en-US" sz="1400" dirty="0" err="1"/>
              <a:t>org.hibernate.dialect.PostgreSQLDialect</a:t>
            </a:r>
            <a:r>
              <a:rPr lang="en-US" sz="1400" dirty="0"/>
              <a:t>" /&gt;</a:t>
            </a:r>
          </a:p>
          <a:p>
            <a:pPr marL="0" indent="0">
              <a:buNone/>
            </a:pPr>
            <a:r>
              <a:rPr lang="en-US" sz="1400" dirty="0"/>
              <a:t>			&lt;property name="hibernate.hbm2ddl.auto" value="create" /&gt;</a:t>
            </a:r>
          </a:p>
          <a:p>
            <a:pPr marL="0" indent="0">
              <a:buNone/>
            </a:pPr>
            <a:r>
              <a:rPr lang="en-US" sz="1400" dirty="0"/>
              <a:t>		&lt;/properties&gt;</a:t>
            </a:r>
          </a:p>
          <a:p>
            <a:pPr marL="0" indent="0">
              <a:buNone/>
            </a:pPr>
            <a:r>
              <a:rPr lang="en-US" sz="1400" dirty="0"/>
              <a:t>	&lt;/persistence-unit&gt;</a:t>
            </a:r>
          </a:p>
          <a:p>
            <a:pPr marL="0" indent="0">
              <a:buNone/>
            </a:pPr>
            <a:r>
              <a:rPr lang="en-US" sz="1400" dirty="0"/>
              <a:t>&lt;/persistence&gt;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Freccia giù 3"/>
          <p:cNvSpPr/>
          <p:nvPr/>
        </p:nvSpPr>
        <p:spPr>
          <a:xfrm>
            <a:off x="3017764" y="2421865"/>
            <a:ext cx="680282" cy="49327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800" dirty="0">
                <a:solidFill>
                  <a:srgbClr val="FF008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503027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persistence.xml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>
            <a:normAutofit/>
          </a:bodyPr>
          <a:lstStyle/>
          <a:p>
            <a:r>
              <a:rPr lang="en-US" dirty="0"/>
              <a:t>Ci </a:t>
            </a:r>
            <a:r>
              <a:rPr lang="en-US" dirty="0" err="1"/>
              <a:t>permette</a:t>
            </a:r>
            <a:r>
              <a:rPr lang="en-US" dirty="0"/>
              <a:t> di </a:t>
            </a:r>
            <a:r>
              <a:rPr lang="en-US" dirty="0" err="1"/>
              <a:t>specificare</a:t>
            </a:r>
            <a:r>
              <a:rPr lang="en-US" dirty="0"/>
              <a:t> le </a:t>
            </a:r>
            <a:r>
              <a:rPr lang="en-US" dirty="0" err="1"/>
              <a:t>proprietà</a:t>
            </a:r>
            <a:r>
              <a:rPr lang="en-US" dirty="0"/>
              <a:t> per la </a:t>
            </a:r>
            <a:r>
              <a:rPr lang="en-US" dirty="0" err="1"/>
              <a:t>connessione</a:t>
            </a:r>
            <a:r>
              <a:rPr lang="en-US" dirty="0"/>
              <a:t> al database:</a:t>
            </a:r>
          </a:p>
          <a:p>
            <a:pPr lvl="1"/>
            <a:r>
              <a:rPr lang="en-US" dirty="0"/>
              <a:t>driver del </a:t>
            </a:r>
            <a:r>
              <a:rPr lang="en-US" dirty="0" err="1"/>
              <a:t>dbms</a:t>
            </a:r>
            <a:br>
              <a:rPr lang="en-US" dirty="0"/>
            </a:br>
            <a:r>
              <a:rPr lang="en-US" sz="1600" dirty="0">
                <a:solidFill>
                  <a:srgbClr val="FF0000"/>
                </a:solidFill>
              </a:rPr>
              <a:t>&lt;property name=</a:t>
            </a:r>
            <a:r>
              <a:rPr lang="en-US" sz="1600" i="1" dirty="0">
                <a:solidFill>
                  <a:srgbClr val="FF0000"/>
                </a:solidFill>
              </a:rPr>
              <a:t>"</a:t>
            </a:r>
            <a:r>
              <a:rPr lang="en-US" sz="1600" i="1" dirty="0" err="1">
                <a:solidFill>
                  <a:srgbClr val="FF0000"/>
                </a:solidFill>
              </a:rPr>
              <a:t>javax.persistence.jdbc.driver</a:t>
            </a:r>
            <a:r>
              <a:rPr lang="en-US" sz="1600" i="1" dirty="0">
                <a:solidFill>
                  <a:srgbClr val="FF0000"/>
                </a:solidFill>
              </a:rPr>
              <a:t>" value="</a:t>
            </a:r>
            <a:r>
              <a:rPr lang="en-US" sz="1600" i="1" dirty="0" err="1">
                <a:solidFill>
                  <a:srgbClr val="FF0000"/>
                </a:solidFill>
              </a:rPr>
              <a:t>org.postgresql.Driver</a:t>
            </a:r>
            <a:r>
              <a:rPr lang="en-US" sz="1600" i="1" dirty="0">
                <a:solidFill>
                  <a:srgbClr val="FF0000"/>
                </a:solidFill>
              </a:rPr>
              <a:t>" /&gt;</a:t>
            </a:r>
            <a:endParaRPr lang="en-US" sz="1600" dirty="0"/>
          </a:p>
          <a:p>
            <a:pPr lvl="1"/>
            <a:r>
              <a:rPr lang="en-US" dirty="0"/>
              <a:t>username e password per </a:t>
            </a:r>
            <a:r>
              <a:rPr lang="en-US" dirty="0" err="1"/>
              <a:t>accedere</a:t>
            </a:r>
            <a:r>
              <a:rPr lang="en-US" dirty="0"/>
              <a:t> al </a:t>
            </a:r>
            <a:r>
              <a:rPr lang="en-US" dirty="0" err="1"/>
              <a:t>dbms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devono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quelli</a:t>
            </a:r>
            <a:r>
              <a:rPr lang="en-US" dirty="0"/>
              <a:t> del vostro </a:t>
            </a:r>
            <a:r>
              <a:rPr lang="en-US" dirty="0" err="1"/>
              <a:t>dbms</a:t>
            </a:r>
            <a:r>
              <a:rPr lang="en-US" dirty="0"/>
              <a:t>!)</a:t>
            </a:r>
            <a:br>
              <a:rPr lang="en-US" dirty="0"/>
            </a:br>
            <a:r>
              <a:rPr lang="en-US" sz="1600" dirty="0">
                <a:solidFill>
                  <a:srgbClr val="FF0000"/>
                </a:solidFill>
              </a:rPr>
              <a:t>&lt;property name=</a:t>
            </a:r>
            <a:r>
              <a:rPr lang="en-US" sz="1600" i="1" dirty="0">
                <a:solidFill>
                  <a:srgbClr val="FF0000"/>
                </a:solidFill>
              </a:rPr>
              <a:t>"</a:t>
            </a:r>
            <a:r>
              <a:rPr lang="en-US" sz="1600" i="1" dirty="0" err="1">
                <a:solidFill>
                  <a:srgbClr val="FF0000"/>
                </a:solidFill>
              </a:rPr>
              <a:t>javax.persistence.jdbc.user</a:t>
            </a:r>
            <a:r>
              <a:rPr lang="en-US" sz="1600" i="1" dirty="0">
                <a:solidFill>
                  <a:srgbClr val="FF0000"/>
                </a:solidFill>
              </a:rPr>
              <a:t>" value="</a:t>
            </a:r>
            <a:r>
              <a:rPr lang="en-US" sz="1600" i="1" dirty="0" err="1">
                <a:solidFill>
                  <a:srgbClr val="FF0000"/>
                </a:solidFill>
              </a:rPr>
              <a:t>postgres</a:t>
            </a:r>
            <a:r>
              <a:rPr lang="en-US" sz="1600" i="1" dirty="0">
                <a:solidFill>
                  <a:srgbClr val="FF0000"/>
                </a:solidFill>
              </a:rPr>
              <a:t>" /&gt;</a:t>
            </a:r>
            <a:br>
              <a:rPr lang="en-US" sz="1600" i="1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&lt;property name=</a:t>
            </a:r>
            <a:r>
              <a:rPr lang="en-US" sz="1600" i="1" dirty="0">
                <a:solidFill>
                  <a:srgbClr val="FF0000"/>
                </a:solidFill>
              </a:rPr>
              <a:t>"</a:t>
            </a:r>
            <a:r>
              <a:rPr lang="en-US" sz="1600" i="1" dirty="0" err="1">
                <a:solidFill>
                  <a:srgbClr val="FF0000"/>
                </a:solidFill>
              </a:rPr>
              <a:t>javax.persistence.jdbc.password</a:t>
            </a:r>
            <a:r>
              <a:rPr lang="en-US" sz="1600" i="1" dirty="0">
                <a:solidFill>
                  <a:srgbClr val="FF0000"/>
                </a:solidFill>
              </a:rPr>
              <a:t>" value="</a:t>
            </a:r>
            <a:r>
              <a:rPr lang="en-US" sz="1600" i="1" dirty="0" err="1">
                <a:solidFill>
                  <a:srgbClr val="FF0000"/>
                </a:solidFill>
              </a:rPr>
              <a:t>postgres</a:t>
            </a:r>
            <a:r>
              <a:rPr lang="en-US" sz="1600" i="1" dirty="0">
                <a:solidFill>
                  <a:srgbClr val="FF0000"/>
                </a:solidFill>
              </a:rPr>
              <a:t>" /&gt;</a:t>
            </a:r>
          </a:p>
          <a:p>
            <a:pPr lvl="1"/>
            <a:r>
              <a:rPr lang="en-US" dirty="0" err="1"/>
              <a:t>url</a:t>
            </a:r>
            <a:r>
              <a:rPr lang="en-US" dirty="0"/>
              <a:t> del database (host, porta, </a:t>
            </a:r>
            <a:r>
              <a:rPr lang="en-US" dirty="0" err="1"/>
              <a:t>nome</a:t>
            </a:r>
            <a:r>
              <a:rPr lang="en-US" dirty="0"/>
              <a:t> del </a:t>
            </a:r>
            <a:r>
              <a:rPr lang="en-US" dirty="0" err="1"/>
              <a:t>dbms</a:t>
            </a:r>
            <a:r>
              <a:rPr lang="en-US" dirty="0"/>
              <a:t>)</a:t>
            </a:r>
            <a:br>
              <a:rPr lang="en-US" dirty="0"/>
            </a:br>
            <a:r>
              <a:rPr lang="en-US" sz="1600" dirty="0">
                <a:solidFill>
                  <a:srgbClr val="FF0000"/>
                </a:solidFill>
              </a:rPr>
              <a:t>&lt;property name=</a:t>
            </a:r>
            <a:r>
              <a:rPr lang="en-US" sz="1600" i="1" dirty="0">
                <a:solidFill>
                  <a:srgbClr val="FF0000"/>
                </a:solidFill>
              </a:rPr>
              <a:t>"</a:t>
            </a:r>
            <a:r>
              <a:rPr lang="en-US" sz="1600" i="1" dirty="0" err="1">
                <a:solidFill>
                  <a:srgbClr val="FF0000"/>
                </a:solidFill>
              </a:rPr>
              <a:t>javax.persistence.jdbc.url</a:t>
            </a:r>
            <a:r>
              <a:rPr lang="en-US" sz="1600" i="1" dirty="0">
                <a:solidFill>
                  <a:srgbClr val="FF0000"/>
                </a:solidFill>
              </a:rPr>
              <a:t>" value="</a:t>
            </a:r>
            <a:r>
              <a:rPr lang="en-US" sz="1600" i="1" dirty="0" err="1">
                <a:solidFill>
                  <a:srgbClr val="FF0000"/>
                </a:solidFill>
              </a:rPr>
              <a:t>jdbc:postgresql</a:t>
            </a:r>
            <a:r>
              <a:rPr lang="en-US" sz="1600" i="1" dirty="0">
                <a:solidFill>
                  <a:srgbClr val="FF0000"/>
                </a:solidFill>
              </a:rPr>
              <a:t>://localhost/products" /&gt;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54868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 </a:t>
            </a:r>
            <a:r>
              <a:rPr lang="en-US" err="1"/>
              <a:t>pratiche</a:t>
            </a:r>
            <a:r>
              <a:rPr lang="en-US"/>
              <a:t> (Hibernate)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Una </a:t>
            </a:r>
            <a:r>
              <a:rPr lang="en-US" dirty="0" err="1"/>
              <a:t>proprietà</a:t>
            </a:r>
            <a:r>
              <a:rPr lang="en-US" dirty="0"/>
              <a:t> utile: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&lt;property name=</a:t>
            </a:r>
            <a:r>
              <a:rPr lang="en-US" sz="1800" i="1" dirty="0">
                <a:solidFill>
                  <a:srgbClr val="FF0000"/>
                </a:solidFill>
              </a:rPr>
              <a:t>"hibernate.hbm2ddl.auto" value="create" &gt; </a:t>
            </a:r>
            <a:br>
              <a:rPr lang="en-US" sz="1800" i="1" dirty="0"/>
            </a:br>
            <a:r>
              <a:rPr lang="en-US" dirty="0" err="1"/>
              <a:t>specifica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ad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esecuzione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creato</a:t>
            </a:r>
            <a:r>
              <a:rPr lang="en-US" dirty="0"/>
              <a:t> lo schema, </a:t>
            </a:r>
            <a:r>
              <a:rPr lang="en-US" dirty="0" err="1"/>
              <a:t>cancellando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contenuto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tabelle</a:t>
            </a:r>
            <a:r>
              <a:rPr lang="en-US" dirty="0"/>
              <a:t> (molto utile in </a:t>
            </a:r>
            <a:r>
              <a:rPr lang="en-US" dirty="0" err="1"/>
              <a:t>fase</a:t>
            </a:r>
            <a:r>
              <a:rPr lang="en-US" dirty="0"/>
              <a:t> di </a:t>
            </a:r>
            <a:r>
              <a:rPr lang="en-US" dirty="0" err="1"/>
              <a:t>sviluppo</a:t>
            </a:r>
            <a:r>
              <a:rPr lang="en-US" dirty="0"/>
              <a:t> e testing)</a:t>
            </a:r>
          </a:p>
          <a:p>
            <a:r>
              <a:rPr lang="en-US" dirty="0"/>
              <a:t>Per </a:t>
            </a:r>
            <a:r>
              <a:rPr lang="en-US" dirty="0" err="1"/>
              <a:t>avere</a:t>
            </a:r>
            <a:r>
              <a:rPr lang="en-US" dirty="0"/>
              <a:t> info </a:t>
            </a:r>
            <a:r>
              <a:rPr lang="en-US" dirty="0" err="1"/>
              <a:t>sulle</a:t>
            </a:r>
            <a:r>
              <a:rPr lang="en-US" dirty="0"/>
              <a:t> </a:t>
            </a:r>
            <a:r>
              <a:rPr lang="en-US" dirty="0" err="1"/>
              <a:t>istruzioni</a:t>
            </a:r>
            <a:r>
              <a:rPr lang="en-US" dirty="0"/>
              <a:t> SQL </a:t>
            </a:r>
            <a:r>
              <a:rPr lang="en-US" dirty="0" err="1"/>
              <a:t>inviate</a:t>
            </a:r>
            <a:r>
              <a:rPr lang="en-US" dirty="0"/>
              <a:t> al </a:t>
            </a:r>
            <a:r>
              <a:rPr lang="en-US" dirty="0" err="1"/>
              <a:t>dbms</a:t>
            </a:r>
            <a:r>
              <a:rPr lang="en-US" dirty="0"/>
              <a:t> (molto utile in </a:t>
            </a:r>
            <a:r>
              <a:rPr lang="en-US" dirty="0" err="1"/>
              <a:t>fase</a:t>
            </a:r>
            <a:r>
              <a:rPr lang="en-US" dirty="0"/>
              <a:t> di </a:t>
            </a:r>
            <a:r>
              <a:rPr lang="en-US" dirty="0" err="1"/>
              <a:t>sviluppo</a:t>
            </a:r>
            <a:r>
              <a:rPr lang="en-US" dirty="0"/>
              <a:t>)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impostare</a:t>
            </a:r>
            <a:r>
              <a:rPr lang="en-US" dirty="0"/>
              <a:t>: </a:t>
            </a:r>
            <a:br>
              <a:rPr lang="en-US" dirty="0"/>
            </a:br>
            <a:r>
              <a:rPr lang="en-US" sz="1800" dirty="0">
                <a:solidFill>
                  <a:srgbClr val="FF0000"/>
                </a:solidFill>
              </a:rPr>
              <a:t>&lt;property name=</a:t>
            </a:r>
            <a:r>
              <a:rPr lang="en-US" sz="1800" i="1" dirty="0">
                <a:solidFill>
                  <a:srgbClr val="FF0000"/>
                </a:solidFill>
              </a:rPr>
              <a:t>"</a:t>
            </a:r>
            <a:r>
              <a:rPr lang="en-US" sz="1800" i="1" dirty="0" err="1">
                <a:solidFill>
                  <a:srgbClr val="FF0000"/>
                </a:solidFill>
              </a:rPr>
              <a:t>hibernate.show_sql</a:t>
            </a:r>
            <a:r>
              <a:rPr lang="en-US" sz="1800" i="1" dirty="0">
                <a:solidFill>
                  <a:srgbClr val="FF0000"/>
                </a:solidFill>
              </a:rPr>
              <a:t>" value="true" /&gt;</a:t>
            </a:r>
            <a:br>
              <a:rPr lang="en-US" sz="1800" i="1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&lt;property name=</a:t>
            </a:r>
            <a:r>
              <a:rPr lang="en-US" sz="1800" i="1" dirty="0">
                <a:solidFill>
                  <a:srgbClr val="FF0000"/>
                </a:solidFill>
              </a:rPr>
              <a:t>"</a:t>
            </a:r>
            <a:r>
              <a:rPr lang="en-US" sz="1800" i="1" dirty="0" err="1">
                <a:solidFill>
                  <a:srgbClr val="FF0000"/>
                </a:solidFill>
              </a:rPr>
              <a:t>hibernate.format_sql</a:t>
            </a:r>
            <a:r>
              <a:rPr lang="en-US" sz="1800" i="1" dirty="0">
                <a:solidFill>
                  <a:srgbClr val="FF0000"/>
                </a:solidFill>
              </a:rPr>
              <a:t>" value="true" /&gt;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6760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Non </a:t>
            </a:r>
            <a:r>
              <a:rPr lang="en-US" err="1"/>
              <a:t>banale</a:t>
            </a:r>
            <a:r>
              <a:rPr lang="en-US"/>
              <a:t>!</a:t>
            </a:r>
          </a:p>
          <a:p>
            <a:r>
              <a:rPr lang="en-US" err="1"/>
              <a:t>Usiamo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semplice</a:t>
            </a:r>
            <a:r>
              <a:rPr lang="en-US"/>
              <a:t> </a:t>
            </a:r>
            <a:r>
              <a:rPr lang="en-US" err="1"/>
              <a:t>classe</a:t>
            </a:r>
            <a:r>
              <a:rPr lang="en-US"/>
              <a:t> di test </a:t>
            </a:r>
            <a:r>
              <a:rPr lang="en-US" err="1"/>
              <a:t>che</a:t>
            </a:r>
            <a:endParaRPr lang="en-US"/>
          </a:p>
          <a:p>
            <a:pPr lvl="1"/>
            <a:r>
              <a:rPr lang="en-US" err="1"/>
              <a:t>crea</a:t>
            </a:r>
            <a:r>
              <a:rPr lang="en-US"/>
              <a:t> </a:t>
            </a:r>
            <a:r>
              <a:rPr lang="en-US" err="1"/>
              <a:t>il</a:t>
            </a:r>
            <a:r>
              <a:rPr lang="en-US"/>
              <a:t> </a:t>
            </a:r>
            <a:r>
              <a:rPr lang="en-US" err="1"/>
              <a:t>db</a:t>
            </a:r>
            <a:r>
              <a:rPr lang="en-US"/>
              <a:t> </a:t>
            </a:r>
            <a:r>
              <a:rPr lang="en-US" err="1"/>
              <a:t>ogni</a:t>
            </a:r>
            <a:r>
              <a:rPr lang="en-US"/>
              <a:t> </a:t>
            </a:r>
            <a:r>
              <a:rPr lang="en-US" err="1"/>
              <a:t>volta</a:t>
            </a:r>
            <a:r>
              <a:rPr lang="en-US"/>
              <a:t> </a:t>
            </a:r>
            <a:r>
              <a:rPr lang="en-US" err="1"/>
              <a:t>che</a:t>
            </a:r>
            <a:r>
              <a:rPr lang="en-US"/>
              <a:t> </a:t>
            </a:r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caricata</a:t>
            </a: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64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</a:t>
            </a:r>
            <a:r>
              <a:rPr lang="en-US" dirty="0" err="1"/>
              <a:t>Esempio</a:t>
            </a:r>
            <a:r>
              <a:rPr lang="en-US" dirty="0"/>
              <a:t> testing (1/2)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0115" y="402771"/>
            <a:ext cx="8229600" cy="56036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200" dirty="0"/>
              <a:t>package it.uniroma3.siw.model;</a:t>
            </a:r>
          </a:p>
          <a:p>
            <a:pPr marL="0" indent="0">
              <a:buNone/>
            </a:pPr>
            <a:r>
              <a:rPr lang="it-IT" sz="1200" dirty="0"/>
              <a:t>  </a:t>
            </a:r>
          </a:p>
          <a:p>
            <a:pPr marL="0" indent="0">
              <a:buNone/>
            </a:pPr>
            <a:r>
              <a:rPr lang="it-IT" sz="1200" dirty="0"/>
              <a:t>import </a:t>
            </a:r>
            <a:r>
              <a:rPr lang="it-IT" sz="1200" dirty="0" err="1"/>
              <a:t>static</a:t>
            </a:r>
            <a:r>
              <a:rPr lang="it-IT" sz="1200" dirty="0"/>
              <a:t> </a:t>
            </a:r>
            <a:r>
              <a:rPr lang="it-IT" sz="1200" dirty="0" err="1"/>
              <a:t>org.junit.Assert.assertEquals</a:t>
            </a:r>
            <a:r>
              <a:rPr lang="it-IT" sz="1200" dirty="0"/>
              <a:t>;</a:t>
            </a:r>
          </a:p>
          <a:p>
            <a:pPr marL="0" indent="0">
              <a:buNone/>
            </a:pPr>
            <a:r>
              <a:rPr lang="it-IT" sz="1200" dirty="0"/>
              <a:t>import </a:t>
            </a:r>
            <a:r>
              <a:rPr lang="it-IT" sz="1200" dirty="0" err="1"/>
              <a:t>static</a:t>
            </a:r>
            <a:r>
              <a:rPr lang="it-IT" sz="1200" dirty="0"/>
              <a:t> </a:t>
            </a:r>
            <a:r>
              <a:rPr lang="it-IT" sz="1200" dirty="0" err="1"/>
              <a:t>org.junit.Assert.assertNotNull</a:t>
            </a:r>
            <a:r>
              <a:rPr lang="it-IT" sz="1200" dirty="0"/>
              <a:t>;</a:t>
            </a:r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r>
              <a:rPr lang="it-IT" sz="1200" dirty="0"/>
              <a:t>import </a:t>
            </a:r>
            <a:r>
              <a:rPr lang="it-IT" sz="1200" dirty="0" err="1"/>
              <a:t>java.sql.SQLException</a:t>
            </a:r>
            <a:r>
              <a:rPr lang="it-IT" sz="1200" dirty="0"/>
              <a:t>;</a:t>
            </a:r>
          </a:p>
          <a:p>
            <a:pPr marL="0" indent="0">
              <a:buNone/>
            </a:pPr>
            <a:r>
              <a:rPr lang="it-IT" sz="1200" dirty="0"/>
              <a:t>import </a:t>
            </a:r>
            <a:r>
              <a:rPr lang="it-IT" sz="1200" dirty="0" err="1"/>
              <a:t>java.util.List</a:t>
            </a:r>
            <a:r>
              <a:rPr lang="it-IT" sz="1200" dirty="0"/>
              <a:t>;</a:t>
            </a:r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r>
              <a:rPr lang="it-IT" sz="1200" dirty="0"/>
              <a:t>import </a:t>
            </a:r>
            <a:r>
              <a:rPr lang="it-IT" sz="1200" dirty="0" err="1"/>
              <a:t>javax.persistence.EntityManager</a:t>
            </a:r>
            <a:r>
              <a:rPr lang="it-IT" sz="1200" dirty="0"/>
              <a:t>;</a:t>
            </a:r>
          </a:p>
          <a:p>
            <a:pPr marL="0" indent="0">
              <a:buNone/>
            </a:pPr>
            <a:r>
              <a:rPr lang="it-IT" sz="1200" dirty="0"/>
              <a:t>import </a:t>
            </a:r>
            <a:r>
              <a:rPr lang="it-IT" sz="1200" dirty="0" err="1"/>
              <a:t>javax.persistence.EntityManagerFactory</a:t>
            </a:r>
            <a:r>
              <a:rPr lang="it-IT" sz="1200" dirty="0"/>
              <a:t>;</a:t>
            </a:r>
          </a:p>
          <a:p>
            <a:pPr marL="0" indent="0">
              <a:buNone/>
            </a:pPr>
            <a:r>
              <a:rPr lang="it-IT" sz="1200" dirty="0"/>
              <a:t>import </a:t>
            </a:r>
            <a:r>
              <a:rPr lang="it-IT" sz="1200" dirty="0" err="1"/>
              <a:t>javax.persistence.EntityTransaction</a:t>
            </a:r>
            <a:r>
              <a:rPr lang="it-IT" sz="1200" dirty="0"/>
              <a:t>;</a:t>
            </a:r>
          </a:p>
          <a:p>
            <a:pPr marL="0" indent="0">
              <a:buNone/>
            </a:pPr>
            <a:r>
              <a:rPr lang="it-IT" sz="1200" dirty="0"/>
              <a:t>import </a:t>
            </a:r>
            <a:r>
              <a:rPr lang="it-IT" sz="1200" dirty="0" err="1"/>
              <a:t>javax.persistence.Persistence</a:t>
            </a:r>
            <a:r>
              <a:rPr lang="it-IT" sz="1200" dirty="0"/>
              <a:t>;</a:t>
            </a:r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r>
              <a:rPr lang="it-IT" sz="1200" dirty="0"/>
              <a:t>import </a:t>
            </a:r>
            <a:r>
              <a:rPr lang="it-IT" sz="1200" dirty="0" err="1"/>
              <a:t>org.junit.jupiter.api.AfterAll</a:t>
            </a:r>
            <a:r>
              <a:rPr lang="it-IT" sz="1200" dirty="0"/>
              <a:t>;</a:t>
            </a:r>
          </a:p>
          <a:p>
            <a:pPr marL="0" indent="0">
              <a:buNone/>
            </a:pPr>
            <a:r>
              <a:rPr lang="it-IT" sz="1200" dirty="0"/>
              <a:t>import </a:t>
            </a:r>
            <a:r>
              <a:rPr lang="it-IT" sz="1200" dirty="0" err="1"/>
              <a:t>org.junit.jupiter.api.BeforeAll</a:t>
            </a:r>
            <a:r>
              <a:rPr lang="it-IT" sz="1200" dirty="0"/>
              <a:t>;</a:t>
            </a:r>
          </a:p>
          <a:p>
            <a:pPr marL="0" indent="0">
              <a:buNone/>
            </a:pPr>
            <a:r>
              <a:rPr lang="it-IT" sz="1200" dirty="0"/>
              <a:t>import </a:t>
            </a:r>
            <a:r>
              <a:rPr lang="it-IT" sz="1200" dirty="0" err="1"/>
              <a:t>org.junit.jupiter.api.BeforeEach</a:t>
            </a:r>
            <a:r>
              <a:rPr lang="it-IT" sz="1200" dirty="0"/>
              <a:t>;</a:t>
            </a:r>
          </a:p>
          <a:p>
            <a:pPr marL="0" indent="0">
              <a:buNone/>
            </a:pPr>
            <a:r>
              <a:rPr lang="it-IT" sz="1200" dirty="0"/>
              <a:t>import </a:t>
            </a:r>
            <a:r>
              <a:rPr lang="it-IT" sz="1200" dirty="0" err="1"/>
              <a:t>org.junit.jupiter.api.Test</a:t>
            </a:r>
            <a:r>
              <a:rPr lang="it-IT" sz="1200" dirty="0"/>
              <a:t>;</a:t>
            </a:r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r>
              <a:rPr lang="it-IT" sz="1200" dirty="0" err="1"/>
              <a:t>class</a:t>
            </a:r>
            <a:r>
              <a:rPr lang="it-IT" sz="1200" dirty="0"/>
              <a:t> </a:t>
            </a:r>
            <a:r>
              <a:rPr lang="it-IT" sz="1200" dirty="0" err="1"/>
              <a:t>ProductTest</a:t>
            </a:r>
            <a:r>
              <a:rPr lang="it-IT" sz="1200" dirty="0"/>
              <a:t> {</a:t>
            </a:r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r>
              <a:rPr lang="it-IT" sz="1200" dirty="0"/>
              <a:t>	private </a:t>
            </a:r>
            <a:r>
              <a:rPr lang="it-IT" sz="1200" dirty="0" err="1"/>
              <a:t>static</a:t>
            </a:r>
            <a:r>
              <a:rPr lang="it-IT" sz="1200" dirty="0"/>
              <a:t> </a:t>
            </a:r>
            <a:r>
              <a:rPr lang="it-IT" sz="1200" dirty="0" err="1"/>
              <a:t>EntityManagerFactory</a:t>
            </a:r>
            <a:r>
              <a:rPr lang="it-IT" sz="1200" dirty="0"/>
              <a:t> </a:t>
            </a:r>
            <a:r>
              <a:rPr lang="it-IT" sz="1200" dirty="0" err="1"/>
              <a:t>emf</a:t>
            </a:r>
            <a:r>
              <a:rPr lang="it-IT" sz="1200" dirty="0"/>
              <a:t>;</a:t>
            </a:r>
          </a:p>
          <a:p>
            <a:pPr marL="0" indent="0">
              <a:buNone/>
            </a:pPr>
            <a:r>
              <a:rPr lang="it-IT" sz="1200" dirty="0"/>
              <a:t>	private </a:t>
            </a:r>
            <a:r>
              <a:rPr lang="it-IT" sz="1200" dirty="0" err="1"/>
              <a:t>static</a:t>
            </a:r>
            <a:r>
              <a:rPr lang="it-IT" sz="1200" dirty="0"/>
              <a:t> </a:t>
            </a:r>
            <a:r>
              <a:rPr lang="it-IT" sz="1200" dirty="0" err="1"/>
              <a:t>EntityManager</a:t>
            </a:r>
            <a:r>
              <a:rPr lang="it-IT" sz="1200" dirty="0"/>
              <a:t> </a:t>
            </a:r>
            <a:r>
              <a:rPr lang="it-IT" sz="1200" dirty="0" err="1"/>
              <a:t>em</a:t>
            </a:r>
            <a:r>
              <a:rPr lang="it-IT" sz="1200" dirty="0"/>
              <a:t>;</a:t>
            </a:r>
          </a:p>
          <a:p>
            <a:pPr marL="0" indent="0">
              <a:buNone/>
            </a:pPr>
            <a:r>
              <a:rPr lang="it-IT" sz="1200" dirty="0"/>
              <a:t>	private </a:t>
            </a:r>
            <a:r>
              <a:rPr lang="it-IT" sz="1200" dirty="0" err="1"/>
              <a:t>static</a:t>
            </a:r>
            <a:r>
              <a:rPr lang="it-IT" sz="1200" dirty="0"/>
              <a:t> </a:t>
            </a:r>
            <a:r>
              <a:rPr lang="it-IT" sz="1200" dirty="0" err="1"/>
              <a:t>EntityTransaction</a:t>
            </a:r>
            <a:r>
              <a:rPr lang="it-IT" sz="1200" dirty="0"/>
              <a:t> </a:t>
            </a:r>
            <a:r>
              <a:rPr lang="it-IT" sz="1200" dirty="0" err="1"/>
              <a:t>tx</a:t>
            </a:r>
            <a:r>
              <a:rPr lang="it-IT" sz="1200" dirty="0"/>
              <a:t>;</a:t>
            </a:r>
          </a:p>
          <a:p>
            <a:pPr marL="0" indent="0">
              <a:buNone/>
            </a:pPr>
            <a:r>
              <a:rPr lang="it-IT" sz="1200" dirty="0"/>
              <a:t>	</a:t>
            </a:r>
          </a:p>
          <a:p>
            <a:pPr marL="0" indent="0">
              <a:buNone/>
            </a:pPr>
            <a:r>
              <a:rPr lang="it-IT" sz="1200" dirty="0"/>
              <a:t>	@</a:t>
            </a:r>
            <a:r>
              <a:rPr lang="it-IT" sz="1200" dirty="0" err="1"/>
              <a:t>BeforeAll</a:t>
            </a:r>
            <a:endParaRPr lang="it-IT" sz="1200" dirty="0"/>
          </a:p>
          <a:p>
            <a:pPr marL="0" indent="0">
              <a:buNone/>
            </a:pPr>
            <a:r>
              <a:rPr lang="it-IT" sz="1200" dirty="0"/>
              <a:t>	public </a:t>
            </a:r>
            <a:r>
              <a:rPr lang="it-IT" sz="1200" dirty="0" err="1"/>
              <a:t>static</a:t>
            </a:r>
            <a:r>
              <a:rPr lang="it-IT" sz="1200" dirty="0"/>
              <a:t> </a:t>
            </a:r>
            <a:r>
              <a:rPr lang="it-IT" sz="1200" dirty="0" err="1"/>
              <a:t>void</a:t>
            </a:r>
            <a:r>
              <a:rPr lang="it-IT" sz="1200" dirty="0"/>
              <a:t> </a:t>
            </a:r>
            <a:r>
              <a:rPr lang="it-IT" sz="1200" dirty="0" err="1"/>
              <a:t>initEntityManager</a:t>
            </a:r>
            <a:r>
              <a:rPr lang="it-IT" sz="1200" dirty="0"/>
              <a:t>() </a:t>
            </a:r>
            <a:r>
              <a:rPr lang="it-IT" sz="1200" dirty="0" err="1"/>
              <a:t>throws</a:t>
            </a:r>
            <a:r>
              <a:rPr lang="it-IT" sz="1200" dirty="0"/>
              <a:t> </a:t>
            </a:r>
            <a:r>
              <a:rPr lang="it-IT" sz="1200" dirty="0" err="1"/>
              <a:t>Exception</a:t>
            </a:r>
            <a:r>
              <a:rPr lang="it-IT" sz="1200" dirty="0"/>
              <a:t> {</a:t>
            </a:r>
          </a:p>
          <a:p>
            <a:pPr marL="0" indent="0">
              <a:buNone/>
            </a:pPr>
            <a:r>
              <a:rPr lang="it-IT" sz="1200" dirty="0"/>
              <a:t>		</a:t>
            </a:r>
            <a:r>
              <a:rPr lang="it-IT" sz="1200" dirty="0" err="1"/>
              <a:t>emf</a:t>
            </a:r>
            <a:r>
              <a:rPr lang="it-IT" sz="1200" dirty="0"/>
              <a:t> = </a:t>
            </a:r>
            <a:r>
              <a:rPr lang="it-IT" sz="1200" dirty="0" err="1"/>
              <a:t>Persistence.createEntityManagerFactory</a:t>
            </a:r>
            <a:r>
              <a:rPr lang="it-IT" sz="1200" dirty="0"/>
              <a:t>("</a:t>
            </a:r>
            <a:r>
              <a:rPr lang="it-IT" sz="1200" dirty="0" err="1"/>
              <a:t>products</a:t>
            </a:r>
            <a:r>
              <a:rPr lang="it-IT" sz="1200" dirty="0"/>
              <a:t>-</a:t>
            </a:r>
            <a:r>
              <a:rPr lang="it-IT" sz="1200" dirty="0" err="1"/>
              <a:t>unit</a:t>
            </a:r>
            <a:r>
              <a:rPr lang="it-IT" sz="1200" dirty="0"/>
              <a:t>-test");</a:t>
            </a:r>
          </a:p>
          <a:p>
            <a:pPr marL="0" indent="0">
              <a:buNone/>
            </a:pPr>
            <a:r>
              <a:rPr lang="it-IT" sz="1200" dirty="0"/>
              <a:t>		</a:t>
            </a:r>
            <a:r>
              <a:rPr lang="it-IT" sz="1200" dirty="0" err="1"/>
              <a:t>em</a:t>
            </a:r>
            <a:r>
              <a:rPr lang="it-IT" sz="1200" dirty="0"/>
              <a:t> = </a:t>
            </a:r>
            <a:r>
              <a:rPr lang="it-IT" sz="1200" dirty="0" err="1"/>
              <a:t>emf.createEntityManager</a:t>
            </a:r>
            <a:r>
              <a:rPr lang="it-IT" sz="1200" dirty="0"/>
              <a:t>();</a:t>
            </a:r>
          </a:p>
          <a:p>
            <a:pPr marL="0" indent="0">
              <a:buNone/>
            </a:pPr>
            <a:r>
              <a:rPr lang="it-IT" sz="1200" dirty="0"/>
              <a:t>	}</a:t>
            </a:r>
            <a:endParaRPr lang="en-US" sz="1200" dirty="0"/>
          </a:p>
        </p:txBody>
      </p:sp>
      <p:sp>
        <p:nvSpPr>
          <p:cNvPr id="4" name="Callout 6 3">
            <a:extLst>
              <a:ext uri="{FF2B5EF4-FFF2-40B4-BE49-F238E27FC236}">
                <a16:creationId xmlns:a16="http://schemas.microsoft.com/office/drawing/2014/main" id="{09ECF444-AABF-584F-B66B-1C35081F4BAB}"/>
              </a:ext>
            </a:extLst>
          </p:cNvPr>
          <p:cNvSpPr/>
          <p:nvPr/>
        </p:nvSpPr>
        <p:spPr>
          <a:xfrm>
            <a:off x="5460700" y="4492675"/>
            <a:ext cx="1461665" cy="75146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145"/>
              <a:gd name="adj6" fmla="val -5919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E' conveniente usare una </a:t>
            </a:r>
            <a:r>
              <a:rPr lang="it-IT" sz="1200" dirty="0" err="1">
                <a:solidFill>
                  <a:schemeClr val="tx1"/>
                </a:solidFill>
              </a:rPr>
              <a:t>unit</a:t>
            </a:r>
            <a:r>
              <a:rPr lang="it-IT" sz="1200" dirty="0">
                <a:solidFill>
                  <a:schemeClr val="tx1"/>
                </a:solidFill>
              </a:rPr>
              <a:t> diversa da quella di produzione</a:t>
            </a:r>
          </a:p>
        </p:txBody>
      </p:sp>
    </p:spTree>
    <p:extLst>
      <p:ext uri="{BB962C8B-B14F-4D97-AF65-F5344CB8AC3E}">
        <p14:creationId xmlns:p14="http://schemas.microsoft.com/office/powerpoint/2010/main" val="4215879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Esempio</a:t>
            </a:r>
            <a:r>
              <a:rPr lang="en-US" dirty="0"/>
              <a:t> testing (2/2)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200" dirty="0"/>
              <a:t>    	@</a:t>
            </a:r>
            <a:r>
              <a:rPr lang="en-US" sz="1200" dirty="0" err="1"/>
              <a:t>AfterAll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	public static void </a:t>
            </a:r>
            <a:r>
              <a:rPr lang="en-US" sz="1200" dirty="0" err="1"/>
              <a:t>closeEntityManager</a:t>
            </a:r>
            <a:r>
              <a:rPr lang="en-US" sz="1200" dirty="0"/>
              <a:t>() throws </a:t>
            </a:r>
            <a:r>
              <a:rPr lang="en-US" sz="1200" dirty="0" err="1"/>
              <a:t>SQLException</a:t>
            </a:r>
            <a:r>
              <a:rPr lang="en-US" sz="1200" dirty="0"/>
              <a:t> {</a:t>
            </a:r>
          </a:p>
          <a:p>
            <a:pPr marL="0" indent="0">
              <a:buNone/>
            </a:pPr>
            <a:r>
              <a:rPr lang="en-US" sz="1200" dirty="0"/>
              <a:t>		if (</a:t>
            </a:r>
            <a:r>
              <a:rPr lang="en-US" sz="1200" dirty="0" err="1"/>
              <a:t>em</a:t>
            </a:r>
            <a:r>
              <a:rPr lang="en-US" sz="1200" dirty="0"/>
              <a:t> != null) </a:t>
            </a:r>
            <a:r>
              <a:rPr lang="en-US" sz="1200" dirty="0" err="1"/>
              <a:t>em.close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/>
              <a:t>		if (emf != null) </a:t>
            </a:r>
            <a:r>
              <a:rPr lang="en-US" sz="1200" dirty="0" err="1"/>
              <a:t>emf.close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/>
              <a:t>	}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	@</a:t>
            </a:r>
            <a:r>
              <a:rPr lang="en-US" sz="1200" dirty="0" err="1"/>
              <a:t>BeforeEach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	public void </a:t>
            </a:r>
            <a:r>
              <a:rPr lang="en-US" sz="1200" dirty="0" err="1"/>
              <a:t>initTransaction</a:t>
            </a:r>
            <a:r>
              <a:rPr lang="en-US" sz="1200" dirty="0"/>
              <a:t>() {</a:t>
            </a:r>
          </a:p>
          <a:p>
            <a:pPr marL="0" indent="0">
              <a:buNone/>
            </a:pPr>
            <a:r>
              <a:rPr lang="en-US" sz="1200" dirty="0"/>
              <a:t>		</a:t>
            </a:r>
            <a:r>
              <a:rPr lang="en-US" sz="1200" dirty="0" err="1"/>
              <a:t>tx</a:t>
            </a:r>
            <a:r>
              <a:rPr lang="en-US" sz="1200" dirty="0"/>
              <a:t> = </a:t>
            </a:r>
            <a:r>
              <a:rPr lang="en-US" sz="1200" dirty="0" err="1"/>
              <a:t>em.getTransaction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/>
              <a:t>	}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	@Test</a:t>
            </a:r>
          </a:p>
          <a:p>
            <a:pPr marL="0" indent="0">
              <a:buNone/>
            </a:pPr>
            <a:r>
              <a:rPr lang="en-US" sz="1200" dirty="0"/>
              <a:t>	public void </a:t>
            </a:r>
            <a:r>
              <a:rPr lang="en-US" sz="1200" dirty="0" err="1"/>
              <a:t>shouldCreateAproduct</a:t>
            </a:r>
            <a:r>
              <a:rPr lang="en-US" sz="1200" dirty="0"/>
              <a:t>() throws Exception {</a:t>
            </a:r>
          </a:p>
          <a:p>
            <a:pPr marL="0" indent="0">
              <a:buNone/>
            </a:pPr>
            <a:r>
              <a:rPr lang="en-US" sz="1200" dirty="0"/>
              <a:t>		Product product = new Product();</a:t>
            </a:r>
          </a:p>
          <a:p>
            <a:pPr marL="0" indent="0">
              <a:buNone/>
            </a:pPr>
            <a:r>
              <a:rPr lang="en-US" sz="1200" dirty="0"/>
              <a:t>		</a:t>
            </a:r>
            <a:r>
              <a:rPr lang="en-US" sz="1200" dirty="0" err="1"/>
              <a:t>product.setName</a:t>
            </a:r>
            <a:r>
              <a:rPr lang="en-US" sz="1200" dirty="0"/>
              <a:t>("SLANGAN");</a:t>
            </a:r>
          </a:p>
          <a:p>
            <a:pPr marL="0" indent="0">
              <a:buNone/>
            </a:pPr>
            <a:r>
              <a:rPr lang="en-US" sz="1200" dirty="0"/>
              <a:t>		</a:t>
            </a:r>
            <a:r>
              <a:rPr lang="en-US" sz="1200" dirty="0" err="1"/>
              <a:t>product.setCode</a:t>
            </a:r>
            <a:r>
              <a:rPr lang="en-US" sz="1200" dirty="0"/>
              <a:t>("4321423131-AA");</a:t>
            </a:r>
          </a:p>
          <a:p>
            <a:pPr marL="0" indent="0">
              <a:buNone/>
            </a:pPr>
            <a:r>
              <a:rPr lang="en-US" sz="1200" dirty="0"/>
              <a:t>		</a:t>
            </a:r>
            <a:r>
              <a:rPr lang="en-US" sz="1200" dirty="0" err="1"/>
              <a:t>tx.begin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/>
              <a:t>		</a:t>
            </a:r>
            <a:r>
              <a:rPr lang="en-US" sz="1200" dirty="0" err="1"/>
              <a:t>em.persist</a:t>
            </a:r>
            <a:r>
              <a:rPr lang="en-US" sz="1200" dirty="0"/>
              <a:t>(product);</a:t>
            </a:r>
          </a:p>
          <a:p>
            <a:pPr marL="0" indent="0">
              <a:buNone/>
            </a:pPr>
            <a:r>
              <a:rPr lang="en-US" sz="1200" dirty="0"/>
              <a:t>		</a:t>
            </a:r>
            <a:r>
              <a:rPr lang="en-US" sz="1200" dirty="0" err="1"/>
              <a:t>tx.commit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/>
              <a:t>		</a:t>
            </a:r>
            <a:r>
              <a:rPr lang="en-US" sz="1200" dirty="0" err="1"/>
              <a:t>assertNotNull</a:t>
            </a:r>
            <a:r>
              <a:rPr lang="en-US" sz="1200" dirty="0"/>
              <a:t>("ID should not be null", </a:t>
            </a:r>
            <a:r>
              <a:rPr lang="en-US" sz="1200" dirty="0" err="1"/>
              <a:t>product.getId</a:t>
            </a:r>
            <a:r>
              <a:rPr lang="en-US" sz="1200" dirty="0"/>
              <a:t>());</a:t>
            </a:r>
          </a:p>
          <a:p>
            <a:pPr marL="0" indent="0">
              <a:buNone/>
            </a:pPr>
            <a:r>
              <a:rPr lang="en-US" sz="1200" dirty="0"/>
              <a:t>		List&lt;Product&gt; products = </a:t>
            </a:r>
            <a:r>
              <a:rPr lang="en-US" sz="1200" dirty="0" err="1"/>
              <a:t>em.createNamedQuery</a:t>
            </a:r>
            <a:r>
              <a:rPr lang="en-US" sz="1200" dirty="0"/>
              <a:t>("</a:t>
            </a:r>
            <a:r>
              <a:rPr lang="en-US" sz="1200" dirty="0" err="1"/>
              <a:t>findAllProducts</a:t>
            </a:r>
            <a:r>
              <a:rPr lang="en-US" sz="1200" dirty="0"/>
              <a:t>", </a:t>
            </a:r>
            <a:r>
              <a:rPr lang="en-US" sz="1200" dirty="0" err="1"/>
              <a:t>Product.class</a:t>
            </a:r>
            <a:r>
              <a:rPr lang="en-US" sz="1200" dirty="0"/>
              <a:t>).</a:t>
            </a:r>
            <a:r>
              <a:rPr lang="en-US" sz="1200" dirty="0" err="1"/>
              <a:t>getResultList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/>
              <a:t>		</a:t>
            </a:r>
            <a:r>
              <a:rPr lang="en-US" sz="1200" dirty="0" err="1"/>
              <a:t>assertEquals</a:t>
            </a:r>
            <a:r>
              <a:rPr lang="en-US" sz="1200" dirty="0"/>
              <a:t>(1, </a:t>
            </a:r>
            <a:r>
              <a:rPr lang="en-US" sz="1200" dirty="0" err="1"/>
              <a:t>products.size</a:t>
            </a:r>
            <a:r>
              <a:rPr lang="en-US" sz="1200" dirty="0"/>
              <a:t>());</a:t>
            </a:r>
          </a:p>
          <a:p>
            <a:pPr marL="0" indent="0">
              <a:buNone/>
            </a:pPr>
            <a:r>
              <a:rPr lang="en-US" sz="1200" dirty="0"/>
              <a:t>	}</a:t>
            </a:r>
          </a:p>
          <a:p>
            <a:pPr marL="0" indent="0">
              <a:buNone/>
            </a:pPr>
            <a:r>
              <a:rPr 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0187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Testing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dirty="0"/>
              <a:t>E' bene che il codice di test sia in una directory diversa da quella del codice della applicazione (come visto a POO) </a:t>
            </a:r>
          </a:p>
          <a:p>
            <a:pPr lvl="1"/>
            <a:r>
              <a:rPr lang="it-IT" dirty="0"/>
              <a:t>seguiamo la pratica di mettere il codice di test nella cartella </a:t>
            </a:r>
            <a:r>
              <a:rPr lang="it-IT" b="1" dirty="0"/>
              <a:t>test </a:t>
            </a:r>
            <a:r>
              <a:rPr lang="it-IT" dirty="0"/>
              <a:t>(vedi POO)</a:t>
            </a:r>
          </a:p>
          <a:p>
            <a:r>
              <a:rPr lang="it-IT" dirty="0"/>
              <a:t>In fase di sviluppo* può essere utile usare un "in-</a:t>
            </a:r>
            <a:r>
              <a:rPr lang="it-IT" dirty="0" err="1"/>
              <a:t>memory</a:t>
            </a:r>
            <a:r>
              <a:rPr lang="it-IT" dirty="0"/>
              <a:t>" </a:t>
            </a:r>
            <a:r>
              <a:rPr lang="it-IT" dirty="0" err="1"/>
              <a:t>dbms</a:t>
            </a:r>
            <a:r>
              <a:rPr lang="it-IT" dirty="0"/>
              <a:t> (ad es. H2)</a:t>
            </a:r>
          </a:p>
          <a:p>
            <a:pPr lvl="1"/>
            <a:r>
              <a:rPr lang="it-IT" dirty="0"/>
              <a:t>Velocizza i test (è in memoria)</a:t>
            </a:r>
          </a:p>
          <a:p>
            <a:pPr lvl="1"/>
            <a:r>
              <a:rPr lang="it-IT" dirty="0"/>
              <a:t>Il </a:t>
            </a:r>
            <a:r>
              <a:rPr lang="it-IT" dirty="0" err="1"/>
              <a:t>db</a:t>
            </a:r>
            <a:r>
              <a:rPr lang="it-IT" dirty="0"/>
              <a:t> viene distrutto automaticamente ad ogni esecuzione</a:t>
            </a:r>
          </a:p>
          <a:p>
            <a:r>
              <a:rPr lang="it-IT" dirty="0"/>
              <a:t>Nel file </a:t>
            </a:r>
            <a:r>
              <a:rPr lang="it-IT" dirty="0" err="1"/>
              <a:t>persistence.xml</a:t>
            </a:r>
            <a:r>
              <a:rPr lang="it-IT" dirty="0"/>
              <a:t> mettiamo una </a:t>
            </a:r>
            <a:r>
              <a:rPr lang="it-IT" dirty="0" err="1"/>
              <a:t>persistence</a:t>
            </a:r>
            <a:r>
              <a:rPr lang="it-IT" dirty="0"/>
              <a:t> </a:t>
            </a:r>
            <a:r>
              <a:rPr lang="it-IT" dirty="0" err="1"/>
              <a:t>unit</a:t>
            </a:r>
            <a:r>
              <a:rPr lang="it-IT" dirty="0"/>
              <a:t> specifica per il test </a:t>
            </a:r>
          </a:p>
          <a:p>
            <a:pPr lvl="1"/>
            <a:r>
              <a:rPr lang="it-IT" dirty="0"/>
              <a:t>questa </a:t>
            </a:r>
            <a:r>
              <a:rPr lang="it-IT" dirty="0" err="1"/>
              <a:t>unit</a:t>
            </a:r>
            <a:r>
              <a:rPr lang="it-IT" dirty="0"/>
              <a:t> è conveniente che sia diversa da quella di produzione (ad esempio,  potrebbe impostare le proprietà che consentono di cancellare tutti i dati del database)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960F499-6BFD-384D-8C4F-14785355E5A8}"/>
              </a:ext>
            </a:extLst>
          </p:cNvPr>
          <p:cNvSpPr txBox="1"/>
          <p:nvPr/>
        </p:nvSpPr>
        <p:spPr>
          <a:xfrm>
            <a:off x="108858" y="6126163"/>
            <a:ext cx="7287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*In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andranno</a:t>
            </a:r>
            <a:r>
              <a:rPr lang="en-US" dirty="0"/>
              <a:t> </a:t>
            </a:r>
            <a:r>
              <a:rPr lang="en-US" dirty="0" err="1"/>
              <a:t>predisposti</a:t>
            </a:r>
            <a:r>
              <a:rPr lang="en-US" dirty="0"/>
              <a:t> test </a:t>
            </a:r>
            <a:r>
              <a:rPr lang="en-US" dirty="0" err="1"/>
              <a:t>anche</a:t>
            </a:r>
            <a:r>
              <a:rPr lang="en-US" dirty="0"/>
              <a:t> con un </a:t>
            </a:r>
            <a:r>
              <a:rPr lang="en-US" dirty="0" err="1"/>
              <a:t>dbms</a:t>
            </a:r>
            <a:r>
              <a:rPr lang="en-US" dirty="0"/>
              <a:t> </a:t>
            </a:r>
            <a:r>
              <a:rPr lang="en-US" dirty="0" err="1"/>
              <a:t>uguale</a:t>
            </a:r>
            <a:r>
              <a:rPr lang="en-US" dirty="0"/>
              <a:t> a </a:t>
            </a:r>
            <a:r>
              <a:rPr lang="en-US" dirty="0" err="1"/>
              <a:t>quello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usato</a:t>
            </a:r>
            <a:r>
              <a:rPr lang="en-US" dirty="0"/>
              <a:t> in </a:t>
            </a:r>
            <a:r>
              <a:rPr lang="en-US" dirty="0" err="1"/>
              <a:t>produzione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433052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E7243D-17FD-A745-AAD7-DB2E5B17E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Esempio</a:t>
            </a:r>
            <a:r>
              <a:rPr lang="en-US"/>
              <a:t> persistence-unit per </a:t>
            </a:r>
            <a:r>
              <a:rPr lang="en-US" err="1"/>
              <a:t>il</a:t>
            </a:r>
            <a:r>
              <a:rPr lang="en-US"/>
              <a:t> testing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FC69B36-751E-3C4A-A768-43370CDF7EA1}"/>
              </a:ext>
            </a:extLst>
          </p:cNvPr>
          <p:cNvSpPr/>
          <p:nvPr/>
        </p:nvSpPr>
        <p:spPr>
          <a:xfrm>
            <a:off x="-239486" y="2841581"/>
            <a:ext cx="938348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	&lt;persistence-unit name="products-unit-test"&gt;</a:t>
            </a:r>
          </a:p>
          <a:p>
            <a:r>
              <a:rPr lang="en-US" sz="1600" dirty="0"/>
              <a:t>		&lt;properties&gt;</a:t>
            </a:r>
          </a:p>
          <a:p>
            <a:r>
              <a:rPr lang="en-US" sz="1600" dirty="0"/>
              <a:t>			&lt;property name="</a:t>
            </a:r>
            <a:r>
              <a:rPr lang="en-US" sz="1600" dirty="0" err="1"/>
              <a:t>hibernate.show_sql</a:t>
            </a:r>
            <a:r>
              <a:rPr lang="en-US" sz="1600" dirty="0"/>
              <a:t>" value="true" /&gt;</a:t>
            </a:r>
          </a:p>
          <a:p>
            <a:r>
              <a:rPr lang="en-US" sz="1600" dirty="0"/>
              <a:t>			&lt;property name="</a:t>
            </a:r>
            <a:r>
              <a:rPr lang="en-US" sz="1600" dirty="0" err="1"/>
              <a:t>hibernate.format_sql</a:t>
            </a:r>
            <a:r>
              <a:rPr lang="en-US" sz="1600" dirty="0"/>
              <a:t>" value="true" /&gt;</a:t>
            </a:r>
          </a:p>
          <a:p>
            <a:r>
              <a:rPr lang="en-US" sz="1600" dirty="0"/>
              <a:t>			&lt;property name="hibernate.hbm2ddl.auto" value="create" /&gt;</a:t>
            </a:r>
          </a:p>
          <a:p>
            <a:r>
              <a:rPr lang="en-US" sz="1600" dirty="0"/>
              <a:t>			&lt;property name="</a:t>
            </a:r>
            <a:r>
              <a:rPr lang="en-US" sz="1600" dirty="0" err="1"/>
              <a:t>javax.persistence.jdbc.driver</a:t>
            </a:r>
            <a:r>
              <a:rPr lang="en-US" sz="1600" dirty="0"/>
              <a:t>" value="org.h2.Driver" /&gt;</a:t>
            </a:r>
          </a:p>
          <a:p>
            <a:r>
              <a:rPr lang="en-US" sz="1600" dirty="0"/>
              <a:t>			&lt;property name="</a:t>
            </a:r>
            <a:r>
              <a:rPr lang="en-US" sz="1600" dirty="0" err="1"/>
              <a:t>javax.persistence.jdbc.url</a:t>
            </a:r>
            <a:r>
              <a:rPr lang="en-US" sz="1600" dirty="0"/>
              <a:t>" value="jdbc:h2:mem:test?MODE=PostgreSQL" /&gt;</a:t>
            </a:r>
          </a:p>
          <a:p>
            <a:r>
              <a:rPr lang="en-US" sz="1600" dirty="0"/>
              <a:t>			&lt;property name="</a:t>
            </a:r>
            <a:r>
              <a:rPr lang="en-US" sz="1600" dirty="0" err="1"/>
              <a:t>javax.persistence.jdbc.user</a:t>
            </a:r>
            <a:r>
              <a:rPr lang="en-US" sz="1600" dirty="0"/>
              <a:t>" value="</a:t>
            </a:r>
            <a:r>
              <a:rPr lang="en-US" sz="1600" dirty="0" err="1"/>
              <a:t>sa</a:t>
            </a:r>
            <a:r>
              <a:rPr lang="en-US" sz="1600" dirty="0"/>
              <a:t>" /&gt;</a:t>
            </a:r>
          </a:p>
          <a:p>
            <a:r>
              <a:rPr lang="en-US" sz="1600" dirty="0"/>
              <a:t>			&lt;property name="</a:t>
            </a:r>
            <a:r>
              <a:rPr lang="en-US" sz="1600" dirty="0" err="1"/>
              <a:t>javax.persistence.jdbc.password</a:t>
            </a:r>
            <a:r>
              <a:rPr lang="en-US" sz="1600" dirty="0"/>
              <a:t>" value="" /&gt;</a:t>
            </a:r>
          </a:p>
          <a:p>
            <a:r>
              <a:rPr lang="en-US" sz="1600" dirty="0"/>
              <a:t>			&lt;property name="</a:t>
            </a:r>
            <a:r>
              <a:rPr lang="en-US" sz="1600" dirty="0" err="1"/>
              <a:t>hibernate.dialect</a:t>
            </a:r>
            <a:r>
              <a:rPr lang="en-US" sz="1600" dirty="0"/>
              <a:t>"  value="org.hibernate.dialect.H2Dialect" /&gt;</a:t>
            </a:r>
          </a:p>
          <a:p>
            <a:r>
              <a:rPr lang="en-US" sz="1600" dirty="0"/>
              <a:t>		&lt;/properties&gt;</a:t>
            </a:r>
          </a:p>
          <a:p>
            <a:r>
              <a:rPr lang="en-US" sz="1600" dirty="0"/>
              <a:t>	&lt;/persistence-unit&gt;</a:t>
            </a:r>
          </a:p>
          <a:p>
            <a:endParaRPr lang="it-IT" sz="1600" dirty="0">
              <a:solidFill>
                <a:srgbClr val="4E9192"/>
              </a:solidFill>
              <a:effectLst/>
              <a:latin typeface="Monaco" pitchFamily="2" charset="77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1F91A42-0A0A-6B47-8CE0-5664164414B2}"/>
              </a:ext>
            </a:extLst>
          </p:cNvPr>
          <p:cNvSpPr txBox="1"/>
          <p:nvPr/>
        </p:nvSpPr>
        <p:spPr>
          <a:xfrm>
            <a:off x="691097" y="1667944"/>
            <a:ext cx="776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Questo elemento XML va </a:t>
            </a:r>
            <a:r>
              <a:rPr lang="it-IT" b="1" dirty="0">
                <a:solidFill>
                  <a:srgbClr val="FF0000"/>
                </a:solidFill>
              </a:rPr>
              <a:t>aggiunto</a:t>
            </a:r>
            <a:r>
              <a:rPr lang="it-IT" dirty="0"/>
              <a:t> nello stesso file </a:t>
            </a:r>
            <a:r>
              <a:rPr lang="it-IT" dirty="0" err="1"/>
              <a:t>persistence.xml</a:t>
            </a:r>
            <a:r>
              <a:rPr lang="it-IT" dirty="0"/>
              <a:t> che abbiamo </a:t>
            </a:r>
          </a:p>
          <a:p>
            <a:r>
              <a:rPr lang="it-IT" dirty="0"/>
              <a:t>usato per il programma principale (subito dopo </a:t>
            </a:r>
            <a:r>
              <a:rPr lang="it-IT" dirty="0">
                <a:solidFill>
                  <a:srgbClr val="009193"/>
                </a:solidFill>
                <a:latin typeface="Monaco" pitchFamily="2" charset="77"/>
              </a:rPr>
              <a:t>&lt;/</a:t>
            </a:r>
            <a:r>
              <a:rPr lang="it-IT" dirty="0" err="1">
                <a:solidFill>
                  <a:srgbClr val="4E9192"/>
                </a:solidFill>
                <a:latin typeface="Monaco" pitchFamily="2" charset="77"/>
              </a:rPr>
              <a:t>persistence-unit</a:t>
            </a:r>
            <a:r>
              <a:rPr lang="it-IT" dirty="0">
                <a:solidFill>
                  <a:srgbClr val="009193"/>
                </a:solidFill>
                <a:latin typeface="Monaco" pitchFamily="2" charset="77"/>
              </a:rPr>
              <a:t>&gt;)</a:t>
            </a:r>
            <a:endParaRPr lang="it-IT" dirty="0">
              <a:solidFill>
                <a:srgbClr val="4E9192"/>
              </a:solidFill>
              <a:latin typeface="Monaco" pitchFamily="2" charset="77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8386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3312BB-4EA0-CE4A-A617-218FA69AD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persistence.xml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completo</a:t>
            </a:r>
            <a:r>
              <a:rPr lang="en-US" dirty="0"/>
              <a:t>: </a:t>
            </a:r>
            <a:r>
              <a:rPr lang="en-US" dirty="0" err="1"/>
              <a:t>produzione</a:t>
            </a:r>
            <a:r>
              <a:rPr lang="en-US" dirty="0"/>
              <a:t> + testing)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7F4060-0B59-7C43-B6D1-0ADED26E6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/>
              <a:t>&lt;?xml version="1.0" encoding="UTF-8"?&gt;</a:t>
            </a:r>
          </a:p>
          <a:p>
            <a:pPr marL="0" indent="0">
              <a:buNone/>
            </a:pPr>
            <a:r>
              <a:rPr lang="en-US" dirty="0"/>
              <a:t>&lt;persistence version="2.0"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xmlns</a:t>
            </a:r>
            <a:r>
              <a:rPr lang="en-US" dirty="0"/>
              <a:t>="http://</a:t>
            </a:r>
            <a:r>
              <a:rPr lang="en-US" dirty="0" err="1"/>
              <a:t>java.sun.com</a:t>
            </a:r>
            <a:r>
              <a:rPr lang="en-US" dirty="0"/>
              <a:t>/xml/ns/persistence" </a:t>
            </a:r>
            <a:r>
              <a:rPr lang="en-US" dirty="0" err="1"/>
              <a:t>xmlns:xsi</a:t>
            </a:r>
            <a:r>
              <a:rPr lang="en-US" dirty="0"/>
              <a:t>="http://www.w3.org/2001/</a:t>
            </a:r>
            <a:r>
              <a:rPr lang="en-US" dirty="0" err="1"/>
              <a:t>XMLSchema</a:t>
            </a:r>
            <a:r>
              <a:rPr lang="en-US" dirty="0"/>
              <a:t>-instance"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xsi:schemaLocation</a:t>
            </a:r>
            <a:r>
              <a:rPr lang="en-US" dirty="0"/>
              <a:t>="http://</a:t>
            </a:r>
            <a:r>
              <a:rPr lang="en-US" dirty="0" err="1"/>
              <a:t>java.sun.com</a:t>
            </a:r>
            <a:r>
              <a:rPr lang="en-US" dirty="0"/>
              <a:t>/xml/ns/persistence http://</a:t>
            </a:r>
            <a:r>
              <a:rPr lang="en-US" dirty="0" err="1"/>
              <a:t>java.sun.com</a:t>
            </a:r>
            <a:r>
              <a:rPr lang="en-US" dirty="0"/>
              <a:t>/xml/ns/persistence/persistence_2_0.xsd"&gt;</a:t>
            </a:r>
          </a:p>
          <a:p>
            <a:pPr marL="0" indent="0">
              <a:buNone/>
            </a:pPr>
            <a:r>
              <a:rPr lang="en-US" dirty="0"/>
              <a:t>	&lt;persistence-unit name="products-unit"&gt;</a:t>
            </a:r>
          </a:p>
          <a:p>
            <a:pPr marL="0" indent="0">
              <a:buNone/>
            </a:pPr>
            <a:r>
              <a:rPr lang="en-US" dirty="0"/>
              <a:t>		&lt;properties&gt;</a:t>
            </a:r>
          </a:p>
          <a:p>
            <a:pPr marL="0" indent="0">
              <a:buNone/>
            </a:pPr>
            <a:r>
              <a:rPr lang="en-US" dirty="0"/>
              <a:t>			&lt;property name="</a:t>
            </a:r>
            <a:r>
              <a:rPr lang="en-US" dirty="0" err="1"/>
              <a:t>javax.persistence.jdbc.driver</a:t>
            </a:r>
            <a:r>
              <a:rPr lang="en-US" dirty="0"/>
              <a:t>" value="</a:t>
            </a:r>
            <a:r>
              <a:rPr lang="en-US" dirty="0" err="1"/>
              <a:t>org.postgresql.Driver</a:t>
            </a:r>
            <a:r>
              <a:rPr lang="en-US" dirty="0"/>
              <a:t>" /&gt;</a:t>
            </a:r>
          </a:p>
          <a:p>
            <a:pPr marL="0" indent="0">
              <a:buNone/>
            </a:pPr>
            <a:r>
              <a:rPr lang="en-US" dirty="0"/>
              <a:t>			&lt;property name="</a:t>
            </a:r>
            <a:r>
              <a:rPr lang="en-US" dirty="0" err="1"/>
              <a:t>javax.persistence.jdbc.user</a:t>
            </a:r>
            <a:r>
              <a:rPr lang="en-US" dirty="0"/>
              <a:t>" value="</a:t>
            </a:r>
            <a:r>
              <a:rPr lang="en-US" dirty="0" err="1"/>
              <a:t>postgres</a:t>
            </a:r>
            <a:r>
              <a:rPr lang="en-US" dirty="0"/>
              <a:t>" /&gt;</a:t>
            </a:r>
          </a:p>
          <a:p>
            <a:pPr marL="0" indent="0">
              <a:buNone/>
            </a:pPr>
            <a:r>
              <a:rPr lang="en-US" dirty="0"/>
              <a:t>			&lt;property name="</a:t>
            </a:r>
            <a:r>
              <a:rPr lang="en-US" dirty="0" err="1"/>
              <a:t>javax.persistence.jdbc.password</a:t>
            </a:r>
            <a:r>
              <a:rPr lang="en-US" dirty="0"/>
              <a:t>" value="</a:t>
            </a:r>
            <a:r>
              <a:rPr lang="en-US" dirty="0" err="1"/>
              <a:t>postgres</a:t>
            </a:r>
            <a:r>
              <a:rPr lang="en-US" dirty="0"/>
              <a:t>" /&gt;</a:t>
            </a:r>
          </a:p>
          <a:p>
            <a:pPr marL="0" indent="0">
              <a:buNone/>
            </a:pPr>
            <a:r>
              <a:rPr lang="en-US" dirty="0"/>
              <a:t>			&lt;property name="</a:t>
            </a:r>
            <a:r>
              <a:rPr lang="en-US" dirty="0" err="1"/>
              <a:t>javax.persistence.jdbc.url</a:t>
            </a:r>
            <a:r>
              <a:rPr lang="en-US" dirty="0"/>
              <a:t>" value="</a:t>
            </a:r>
            <a:r>
              <a:rPr lang="en-US" dirty="0" err="1"/>
              <a:t>jdbc:postgresql</a:t>
            </a:r>
            <a:r>
              <a:rPr lang="en-US" dirty="0"/>
              <a:t>://localhost/products" /&gt;</a:t>
            </a:r>
          </a:p>
          <a:p>
            <a:pPr marL="0" indent="0">
              <a:buNone/>
            </a:pPr>
            <a:r>
              <a:rPr lang="en-US" dirty="0"/>
              <a:t>			&lt;property name="</a:t>
            </a:r>
            <a:r>
              <a:rPr lang="en-US" dirty="0" err="1"/>
              <a:t>hibernate.show_sql</a:t>
            </a:r>
            <a:r>
              <a:rPr lang="en-US" dirty="0"/>
              <a:t>" value="true" /&gt;</a:t>
            </a:r>
          </a:p>
          <a:p>
            <a:pPr marL="0" indent="0">
              <a:buNone/>
            </a:pPr>
            <a:r>
              <a:rPr lang="en-US" dirty="0"/>
              <a:t>			&lt;property name="</a:t>
            </a:r>
            <a:r>
              <a:rPr lang="en-US" dirty="0" err="1"/>
              <a:t>hibernate.format_sql</a:t>
            </a:r>
            <a:r>
              <a:rPr lang="en-US" dirty="0"/>
              <a:t>" value="true" /&gt;</a:t>
            </a:r>
          </a:p>
          <a:p>
            <a:pPr marL="0" indent="0">
              <a:buNone/>
            </a:pPr>
            <a:r>
              <a:rPr lang="en-US" dirty="0"/>
              <a:t>			&lt;property name="</a:t>
            </a:r>
            <a:r>
              <a:rPr lang="en-US" dirty="0" err="1"/>
              <a:t>hibernate.dialect</a:t>
            </a:r>
            <a:r>
              <a:rPr lang="en-US" dirty="0"/>
              <a:t>" value="</a:t>
            </a:r>
            <a:r>
              <a:rPr lang="en-US" dirty="0" err="1"/>
              <a:t>org.hibernate.dialect.PostgreSQLDialect</a:t>
            </a:r>
            <a:r>
              <a:rPr lang="en-US" dirty="0"/>
              <a:t>" /&gt;</a:t>
            </a:r>
          </a:p>
          <a:p>
            <a:pPr marL="0" indent="0">
              <a:buNone/>
            </a:pPr>
            <a:r>
              <a:rPr lang="en-US" dirty="0"/>
              <a:t>			&lt;property name="hibernate.hbm2ddl.auto" value="create" /&gt;</a:t>
            </a:r>
          </a:p>
          <a:p>
            <a:pPr marL="0" indent="0">
              <a:buNone/>
            </a:pPr>
            <a:r>
              <a:rPr lang="en-US" dirty="0"/>
              <a:t>		&lt;/properties&gt;</a:t>
            </a:r>
          </a:p>
          <a:p>
            <a:pPr marL="0" indent="0">
              <a:buNone/>
            </a:pPr>
            <a:r>
              <a:rPr lang="en-US" dirty="0"/>
              <a:t>	&lt;/persistence-unit&gt;</a:t>
            </a:r>
          </a:p>
          <a:p>
            <a:pPr marL="0" indent="0">
              <a:buNone/>
            </a:pPr>
            <a:r>
              <a:rPr lang="en-US" dirty="0"/>
              <a:t>	&lt;persistence-unit name="products-unit-test"&gt;</a:t>
            </a:r>
          </a:p>
          <a:p>
            <a:pPr marL="0" indent="0">
              <a:buNone/>
            </a:pPr>
            <a:r>
              <a:rPr lang="en-US" dirty="0"/>
              <a:t>		&lt;properties&gt;</a:t>
            </a:r>
          </a:p>
          <a:p>
            <a:pPr marL="0" indent="0">
              <a:buNone/>
            </a:pPr>
            <a:r>
              <a:rPr lang="en-US" dirty="0"/>
              <a:t>			&lt;property name="</a:t>
            </a:r>
            <a:r>
              <a:rPr lang="en-US" dirty="0" err="1"/>
              <a:t>hibernate.show_sql</a:t>
            </a:r>
            <a:r>
              <a:rPr lang="en-US" dirty="0"/>
              <a:t>" value="true" /&gt;</a:t>
            </a:r>
          </a:p>
          <a:p>
            <a:pPr marL="0" indent="0">
              <a:buNone/>
            </a:pPr>
            <a:r>
              <a:rPr lang="en-US" dirty="0"/>
              <a:t>			&lt;property name="</a:t>
            </a:r>
            <a:r>
              <a:rPr lang="en-US" dirty="0" err="1"/>
              <a:t>hibernate.format_sql</a:t>
            </a:r>
            <a:r>
              <a:rPr lang="en-US" dirty="0"/>
              <a:t>" value="true" /&gt;</a:t>
            </a:r>
          </a:p>
          <a:p>
            <a:pPr marL="0" indent="0">
              <a:buNone/>
            </a:pPr>
            <a:r>
              <a:rPr lang="en-US" dirty="0"/>
              <a:t>			&lt;property name="hibernate.hbm2ddl.auto" value="create" /&gt;</a:t>
            </a:r>
          </a:p>
          <a:p>
            <a:pPr marL="0" indent="0">
              <a:buNone/>
            </a:pPr>
            <a:r>
              <a:rPr lang="en-US" dirty="0"/>
              <a:t>			&lt;property name="</a:t>
            </a:r>
            <a:r>
              <a:rPr lang="en-US" dirty="0" err="1"/>
              <a:t>javax.persistence.jdbc.driver</a:t>
            </a:r>
            <a:r>
              <a:rPr lang="en-US" dirty="0"/>
              <a:t>" value="org.h2.Driver" /&gt;</a:t>
            </a:r>
          </a:p>
          <a:p>
            <a:pPr marL="0" indent="0">
              <a:buNone/>
            </a:pPr>
            <a:r>
              <a:rPr lang="en-US" dirty="0"/>
              <a:t>			&lt;property name="</a:t>
            </a:r>
            <a:r>
              <a:rPr lang="en-US" dirty="0" err="1"/>
              <a:t>javax.persistence.jdbc.url</a:t>
            </a:r>
            <a:r>
              <a:rPr lang="en-US" dirty="0"/>
              <a:t>" value="jdbc:h2:mem:test?MODE=PostgreSQL" /&gt;</a:t>
            </a:r>
          </a:p>
          <a:p>
            <a:pPr marL="0" indent="0">
              <a:buNone/>
            </a:pPr>
            <a:r>
              <a:rPr lang="en-US" dirty="0"/>
              <a:t>			&lt;property name="</a:t>
            </a:r>
            <a:r>
              <a:rPr lang="en-US" dirty="0" err="1"/>
              <a:t>javax.persistence.jdbc.user</a:t>
            </a:r>
            <a:r>
              <a:rPr lang="en-US" dirty="0"/>
              <a:t>" value="</a:t>
            </a:r>
            <a:r>
              <a:rPr lang="en-US" dirty="0" err="1"/>
              <a:t>sa</a:t>
            </a:r>
            <a:r>
              <a:rPr lang="en-US" dirty="0"/>
              <a:t>" /&gt;</a:t>
            </a:r>
          </a:p>
          <a:p>
            <a:pPr marL="0" indent="0">
              <a:buNone/>
            </a:pPr>
            <a:r>
              <a:rPr lang="en-US" dirty="0"/>
              <a:t>			&lt;property name="</a:t>
            </a:r>
            <a:r>
              <a:rPr lang="en-US" dirty="0" err="1"/>
              <a:t>javax.persistence.jdbc.password</a:t>
            </a:r>
            <a:r>
              <a:rPr lang="en-US" dirty="0"/>
              <a:t>" value="" /&gt;</a:t>
            </a:r>
          </a:p>
          <a:p>
            <a:pPr marL="0" indent="0">
              <a:buNone/>
            </a:pPr>
            <a:r>
              <a:rPr lang="en-US" dirty="0"/>
              <a:t>			&lt;property name="</a:t>
            </a:r>
            <a:r>
              <a:rPr lang="en-US" dirty="0" err="1"/>
              <a:t>hibernate.dialect</a:t>
            </a:r>
            <a:r>
              <a:rPr lang="en-US" dirty="0"/>
              <a:t>"  value="org.hibernate.dialect.H2Dialect" /&gt;</a:t>
            </a:r>
          </a:p>
          <a:p>
            <a:pPr marL="0" indent="0">
              <a:buNone/>
            </a:pPr>
            <a:r>
              <a:rPr lang="en-US" dirty="0"/>
              <a:t>		&lt;/properties&gt;</a:t>
            </a:r>
          </a:p>
          <a:p>
            <a:pPr marL="0" indent="0">
              <a:buNone/>
            </a:pPr>
            <a:r>
              <a:rPr lang="en-US" dirty="0"/>
              <a:t>	&lt;/persistence-unit&gt;</a:t>
            </a:r>
          </a:p>
          <a:p>
            <a:pPr marL="0" indent="0">
              <a:buNone/>
            </a:pPr>
            <a:r>
              <a:rPr lang="en-US" dirty="0"/>
              <a:t>&lt;/persistence&gt;</a:t>
            </a:r>
          </a:p>
        </p:txBody>
      </p:sp>
    </p:spTree>
    <p:extLst>
      <p:ext uri="{BB962C8B-B14F-4D97-AF65-F5344CB8AC3E}">
        <p14:creationId xmlns:p14="http://schemas.microsoft.com/office/powerpoint/2010/main" val="1904137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/>
              <a:t>Introduzione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noProof="0" dirty="0"/>
              <a:t>Database relazionale</a:t>
            </a:r>
          </a:p>
          <a:p>
            <a:pPr lvl="1"/>
            <a:r>
              <a:rPr lang="it-IT" noProof="0" dirty="0"/>
              <a:t>relazioni (tabelle) e ennuple (righe)</a:t>
            </a:r>
          </a:p>
          <a:p>
            <a:pPr lvl="1"/>
            <a:r>
              <a:rPr lang="it-IT" noProof="0" dirty="0"/>
              <a:t>attributi (colonne)</a:t>
            </a:r>
          </a:p>
          <a:p>
            <a:pPr lvl="1"/>
            <a:r>
              <a:rPr lang="it-IT" noProof="0" dirty="0"/>
              <a:t>chiavi primarie (</a:t>
            </a:r>
            <a:r>
              <a:rPr lang="it-IT" noProof="0" dirty="0" err="1"/>
              <a:t>primary</a:t>
            </a:r>
            <a:r>
              <a:rPr lang="it-IT" noProof="0" dirty="0"/>
              <a:t> </a:t>
            </a:r>
            <a:r>
              <a:rPr lang="it-IT" noProof="0" dirty="0" err="1"/>
              <a:t>keys</a:t>
            </a:r>
            <a:r>
              <a:rPr lang="it-IT" noProof="0" dirty="0"/>
              <a:t>)</a:t>
            </a:r>
          </a:p>
          <a:p>
            <a:pPr lvl="1"/>
            <a:r>
              <a:rPr lang="it-IT" noProof="0" dirty="0"/>
              <a:t>chiavi esterne (</a:t>
            </a:r>
            <a:r>
              <a:rPr lang="it-IT" noProof="0" dirty="0" err="1"/>
              <a:t>foreign</a:t>
            </a:r>
            <a:r>
              <a:rPr lang="it-IT" noProof="0" dirty="0"/>
              <a:t> </a:t>
            </a:r>
            <a:r>
              <a:rPr lang="it-IT" noProof="0" dirty="0" err="1"/>
              <a:t>keys</a:t>
            </a:r>
            <a:r>
              <a:rPr lang="it-IT" noProof="0" dirty="0"/>
              <a:t>)</a:t>
            </a:r>
          </a:p>
          <a:p>
            <a:r>
              <a:rPr lang="it-IT" noProof="0" dirty="0"/>
              <a:t>Programmazione ad Oggetti</a:t>
            </a:r>
          </a:p>
          <a:p>
            <a:pPr lvl="1"/>
            <a:r>
              <a:rPr lang="it-IT" noProof="0" dirty="0"/>
              <a:t>classi</a:t>
            </a:r>
          </a:p>
          <a:p>
            <a:pPr lvl="1"/>
            <a:r>
              <a:rPr lang="it-IT" noProof="0" dirty="0"/>
              <a:t>oggetti</a:t>
            </a:r>
          </a:p>
          <a:p>
            <a:pPr lvl="1"/>
            <a:r>
              <a:rPr lang="it-IT" dirty="0"/>
              <a:t>attributi (variabili di istanza di tipo primitivo o </a:t>
            </a:r>
            <a:r>
              <a:rPr lang="it-IT" dirty="0" err="1"/>
              <a:t>String</a:t>
            </a:r>
            <a:r>
              <a:rPr lang="it-IT" dirty="0"/>
              <a:t>)</a:t>
            </a:r>
            <a:endParaRPr lang="it-IT" noProof="0" dirty="0"/>
          </a:p>
          <a:p>
            <a:pPr lvl="1"/>
            <a:r>
              <a:rPr lang="it-IT" noProof="0" dirty="0"/>
              <a:t>riferimenti </a:t>
            </a:r>
            <a:r>
              <a:rPr lang="it-IT" dirty="0"/>
              <a:t>(variabili di istanza di tipo riferimento o collezione di riferimenti)</a:t>
            </a:r>
            <a:endParaRPr lang="it-IT" noProof="0" dirty="0"/>
          </a:p>
          <a:p>
            <a:pPr lvl="1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322566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Esecuzione</a:t>
            </a:r>
            <a:r>
              <a:rPr lang="en-US"/>
              <a:t> </a:t>
            </a:r>
            <a:r>
              <a:rPr lang="en-US" err="1"/>
              <a:t>NamedQuery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Il test ci </a:t>
            </a:r>
            <a:r>
              <a:rPr lang="en-US" err="1"/>
              <a:t>offre</a:t>
            </a:r>
            <a:r>
              <a:rPr lang="en-US"/>
              <a:t> </a:t>
            </a:r>
            <a:r>
              <a:rPr lang="en-US" err="1"/>
              <a:t>anche</a:t>
            </a:r>
            <a:r>
              <a:rPr lang="en-US"/>
              <a:t> un </a:t>
            </a:r>
            <a:r>
              <a:rPr lang="en-US" err="1"/>
              <a:t>esempio</a:t>
            </a:r>
            <a:r>
              <a:rPr lang="en-US"/>
              <a:t> di come </a:t>
            </a:r>
            <a:r>
              <a:rPr lang="en-US" err="1"/>
              <a:t>l'EntityManager</a:t>
            </a:r>
            <a:r>
              <a:rPr lang="en-US"/>
              <a:t> </a:t>
            </a:r>
            <a:r>
              <a:rPr lang="en-US" err="1"/>
              <a:t>gestisce</a:t>
            </a:r>
            <a:r>
              <a:rPr lang="en-US"/>
              <a:t> le </a:t>
            </a:r>
            <a:r>
              <a:rPr lang="en-US" err="1"/>
              <a:t>interrogazione</a:t>
            </a:r>
            <a:r>
              <a:rPr lang="en-US"/>
              <a:t> al </a:t>
            </a:r>
            <a:r>
              <a:rPr lang="en-US" err="1"/>
              <a:t>db</a:t>
            </a:r>
            <a:r>
              <a:rPr lang="en-US"/>
              <a:t> (con </a:t>
            </a:r>
            <a:r>
              <a:rPr lang="en-US" err="1"/>
              <a:t>l'esecuzione</a:t>
            </a:r>
            <a:r>
              <a:rPr lang="en-US"/>
              <a:t> di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NamedEntity</a:t>
            </a:r>
            <a:r>
              <a:rPr lang="en-US"/>
              <a:t>)</a:t>
            </a:r>
          </a:p>
          <a:p>
            <a:endParaRPr lang="en-US"/>
          </a:p>
          <a:p>
            <a:pPr marL="0" indent="0">
              <a:buNone/>
            </a:pPr>
            <a:r>
              <a:rPr lang="en-US" sz="2400"/>
              <a:t>List&lt;Product&gt; products= </a:t>
            </a:r>
            <a:br>
              <a:rPr lang="en-US" sz="2400"/>
            </a:br>
            <a:r>
              <a:rPr lang="en-US" sz="2400"/>
              <a:t>	</a:t>
            </a:r>
            <a:r>
              <a:rPr lang="en-US" sz="2400" err="1">
                <a:solidFill>
                  <a:srgbClr val="C0504D"/>
                </a:solidFill>
              </a:rPr>
              <a:t>em.createNamedQuery</a:t>
            </a:r>
            <a:r>
              <a:rPr lang="en-US" sz="2400">
                <a:solidFill>
                  <a:srgbClr val="C0504D"/>
                </a:solidFill>
              </a:rPr>
              <a:t>("</a:t>
            </a:r>
            <a:r>
              <a:rPr lang="en-US" sz="2400" err="1">
                <a:solidFill>
                  <a:srgbClr val="C0504D"/>
                </a:solidFill>
              </a:rPr>
              <a:t>findAllProducts</a:t>
            </a:r>
            <a:r>
              <a:rPr lang="en-US" sz="2400">
                <a:solidFill>
                  <a:srgbClr val="C0504D"/>
                </a:solidFill>
              </a:rPr>
              <a:t>”, </a:t>
            </a:r>
          </a:p>
          <a:p>
            <a:pPr marL="0" indent="0">
              <a:buNone/>
            </a:pPr>
            <a:r>
              <a:rPr lang="en-US" sz="2400">
                <a:solidFill>
                  <a:srgbClr val="C0504D"/>
                </a:solidFill>
              </a:rPr>
              <a:t>								</a:t>
            </a:r>
            <a:r>
              <a:rPr lang="en-US" sz="2400" err="1">
                <a:solidFill>
                  <a:srgbClr val="C0504D"/>
                </a:solidFill>
              </a:rPr>
              <a:t>Prodcut.class</a:t>
            </a:r>
            <a:r>
              <a:rPr lang="en-US" sz="2400">
                <a:solidFill>
                  <a:srgbClr val="C0504D"/>
                </a:solidFill>
              </a:rPr>
              <a:t>).</a:t>
            </a:r>
            <a:r>
              <a:rPr lang="en-US" sz="2400" err="1">
                <a:solidFill>
                  <a:srgbClr val="C0504D"/>
                </a:solidFill>
              </a:rPr>
              <a:t>getResultList</a:t>
            </a:r>
            <a:r>
              <a:rPr lang="en-US" sz="2400">
                <a:solidFill>
                  <a:srgbClr val="C0504D"/>
                </a:solidFill>
              </a:rPr>
              <a:t>();</a:t>
            </a:r>
            <a:endParaRPr lang="en-US" sz="36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235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Mettiamo</a:t>
            </a:r>
            <a:r>
              <a:rPr lang="en-US"/>
              <a:t> </a:t>
            </a:r>
            <a:r>
              <a:rPr lang="en-US" err="1"/>
              <a:t>tutto</a:t>
            </a:r>
            <a:r>
              <a:rPr lang="en-US"/>
              <a:t> in </a:t>
            </a:r>
            <a:r>
              <a:rPr lang="en-US" err="1"/>
              <a:t>pratica</a:t>
            </a:r>
            <a:endParaRPr lang="en-US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" b="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0042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</a:t>
            </a:r>
            <a:r>
              <a:rPr lang="en-US" dirty="0" err="1"/>
              <a:t>pratiche</a:t>
            </a:r>
            <a:r>
              <a:rPr lang="en-US" dirty="0"/>
              <a:t> </a:t>
            </a:r>
            <a:r>
              <a:rPr lang="en-US" dirty="0" err="1"/>
              <a:t>preliminari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Usiamo</a:t>
            </a:r>
            <a:r>
              <a:rPr lang="en-US" dirty="0"/>
              <a:t> Java 8</a:t>
            </a:r>
          </a:p>
          <a:p>
            <a:r>
              <a:rPr lang="en-US" dirty="0" err="1"/>
              <a:t>Organizzazione</a:t>
            </a:r>
            <a:r>
              <a:rPr lang="en-US" dirty="0"/>
              <a:t> </a:t>
            </a:r>
            <a:r>
              <a:rPr lang="en-US" dirty="0" err="1"/>
              <a:t>librerie</a:t>
            </a:r>
            <a:r>
              <a:rPr lang="en-US" dirty="0"/>
              <a:t> Java</a:t>
            </a:r>
          </a:p>
          <a:p>
            <a:pPr lvl="1"/>
            <a:r>
              <a:rPr lang="en-US" dirty="0" err="1"/>
              <a:t>Creare</a:t>
            </a:r>
            <a:r>
              <a:rPr lang="en-US" dirty="0"/>
              <a:t> la directory </a:t>
            </a:r>
            <a:r>
              <a:rPr lang="en-US" b="1" dirty="0" err="1"/>
              <a:t>javalib</a:t>
            </a:r>
            <a:r>
              <a:rPr lang="en-US" b="1" dirty="0"/>
              <a:t> </a:t>
            </a:r>
            <a:r>
              <a:rPr lang="en-US" dirty="0" err="1"/>
              <a:t>nella</a:t>
            </a:r>
            <a:r>
              <a:rPr lang="en-US" dirty="0"/>
              <a:t> propria home</a:t>
            </a:r>
          </a:p>
          <a:p>
            <a:pPr lvl="1"/>
            <a:r>
              <a:rPr lang="en-US" dirty="0" err="1"/>
              <a:t>Scaricare</a:t>
            </a:r>
            <a:r>
              <a:rPr lang="en-US" dirty="0"/>
              <a:t> </a:t>
            </a:r>
            <a:r>
              <a:rPr lang="en-US" dirty="0" err="1"/>
              <a:t>l'ultima</a:t>
            </a:r>
            <a:r>
              <a:rPr lang="en-US" dirty="0"/>
              <a:t> </a:t>
            </a:r>
            <a:r>
              <a:rPr lang="en-US" dirty="0" err="1"/>
              <a:t>versione</a:t>
            </a:r>
            <a:r>
              <a:rPr lang="en-US" dirty="0"/>
              <a:t> (stable) di Hibernate</a:t>
            </a:r>
            <a:br>
              <a:rPr lang="en-US" dirty="0"/>
            </a:br>
            <a:r>
              <a:rPr lang="en-US" dirty="0">
                <a:hlinkClick r:id="rId2"/>
              </a:rPr>
              <a:t>http://sourceforge.net/projects/hibernate/files/hibernate-orm/5.4.11.Final/hibernate-release-5.4.11.Final.zip/download</a:t>
            </a:r>
            <a:endParaRPr lang="en-US" dirty="0"/>
          </a:p>
          <a:p>
            <a:pPr lvl="1"/>
            <a:r>
              <a:rPr lang="en-US" dirty="0" err="1"/>
              <a:t>Unzippare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file </a:t>
            </a:r>
            <a:r>
              <a:rPr lang="en-US" dirty="0" err="1"/>
              <a:t>scaricato</a:t>
            </a:r>
            <a:r>
              <a:rPr lang="en-US" dirty="0"/>
              <a:t> e </a:t>
            </a:r>
            <a:r>
              <a:rPr lang="en-US" dirty="0" err="1"/>
              <a:t>copiare</a:t>
            </a:r>
            <a:r>
              <a:rPr lang="en-US" dirty="0"/>
              <a:t> </a:t>
            </a:r>
            <a:r>
              <a:rPr lang="en-US" dirty="0" err="1"/>
              <a:t>tutto</a:t>
            </a:r>
            <a:r>
              <a:rPr lang="en-US" dirty="0"/>
              <a:t> in </a:t>
            </a:r>
            <a:r>
              <a:rPr lang="en-US" dirty="0" err="1"/>
              <a:t>javalib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Scaricare</a:t>
            </a:r>
            <a:r>
              <a:rPr lang="en-US" dirty="0"/>
              <a:t> </a:t>
            </a:r>
            <a:r>
              <a:rPr lang="en-US" dirty="0" err="1"/>
              <a:t>l'ultima</a:t>
            </a:r>
            <a:r>
              <a:rPr lang="en-US" dirty="0"/>
              <a:t> </a:t>
            </a:r>
            <a:r>
              <a:rPr lang="en-US" dirty="0" err="1"/>
              <a:t>versione</a:t>
            </a:r>
            <a:r>
              <a:rPr lang="en-US" dirty="0"/>
              <a:t> del driver JDBC Postgres</a:t>
            </a:r>
            <a:br>
              <a:rPr lang="en-US" dirty="0"/>
            </a:br>
            <a:r>
              <a:rPr lang="en-US" dirty="0">
                <a:hlinkClick r:id="rId3"/>
              </a:rPr>
              <a:t>https://jdbc.postgresql.org/download/postgresql-42.2.10.jar</a:t>
            </a:r>
            <a:endParaRPr lang="en-US" dirty="0"/>
          </a:p>
          <a:p>
            <a:pPr lvl="1"/>
            <a:r>
              <a:rPr lang="en-US" dirty="0" err="1"/>
              <a:t>Copiare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file </a:t>
            </a:r>
            <a:r>
              <a:rPr lang="en-US" dirty="0" err="1"/>
              <a:t>scaricato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directory </a:t>
            </a:r>
            <a:r>
              <a:rPr lang="en-US" dirty="0" err="1"/>
              <a:t>javalib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Scaricare</a:t>
            </a:r>
            <a:r>
              <a:rPr lang="en-US" dirty="0"/>
              <a:t> </a:t>
            </a:r>
            <a:r>
              <a:rPr lang="en-US" dirty="0" err="1"/>
              <a:t>l'ultima</a:t>
            </a:r>
            <a:r>
              <a:rPr lang="en-US" dirty="0"/>
              <a:t> </a:t>
            </a:r>
            <a:r>
              <a:rPr lang="en-US" dirty="0" err="1"/>
              <a:t>versione</a:t>
            </a:r>
            <a:r>
              <a:rPr lang="en-US" dirty="0"/>
              <a:t> </a:t>
            </a:r>
            <a:r>
              <a:rPr lang="en-US" dirty="0" err="1"/>
              <a:t>dell'in</a:t>
            </a:r>
            <a:r>
              <a:rPr lang="en-US" dirty="0"/>
              <a:t>-memory  DBMS H2</a:t>
            </a:r>
            <a:br>
              <a:rPr lang="en-US" dirty="0"/>
            </a:br>
            <a:r>
              <a:rPr lang="en-US" dirty="0">
                <a:hlinkClick r:id="rId4"/>
              </a:rPr>
              <a:t>https://h2database.com/h2-2019-10-14.zip</a:t>
            </a:r>
            <a:endParaRPr lang="en-US" dirty="0"/>
          </a:p>
          <a:p>
            <a:pPr lvl="1"/>
            <a:r>
              <a:rPr lang="en-US" dirty="0" err="1"/>
              <a:t>Copiare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file </a:t>
            </a:r>
            <a:r>
              <a:rPr lang="en-US" dirty="0" err="1"/>
              <a:t>scaricato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directory </a:t>
            </a:r>
            <a:r>
              <a:rPr lang="en-US" dirty="0" err="1"/>
              <a:t>javalib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021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Usiamo</a:t>
            </a:r>
            <a:r>
              <a:rPr lang="en-US" dirty="0"/>
              <a:t> Java 8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Su</a:t>
            </a:r>
            <a:r>
              <a:rPr lang="en-US" dirty="0"/>
              <a:t> Eclipse, Preferences-&gt;Java-Installed JREs</a:t>
            </a:r>
          </a:p>
          <a:p>
            <a:r>
              <a:rPr lang="en-US" dirty="0"/>
              <a:t>Se non </a:t>
            </a:r>
            <a:r>
              <a:rPr lang="en-US" dirty="0" err="1"/>
              <a:t>c'é</a:t>
            </a:r>
            <a:r>
              <a:rPr lang="en-US" dirty="0"/>
              <a:t> Add…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50627D5-26B5-8D45-96EF-C52E2BCCD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020" y="2727041"/>
            <a:ext cx="5307980" cy="413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583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Usiamo</a:t>
            </a:r>
            <a:r>
              <a:rPr lang="en-US" dirty="0"/>
              <a:t> Java 8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Nei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andiamo</a:t>
            </a:r>
            <a:r>
              <a:rPr lang="en-US" dirty="0"/>
              <a:t> a </a:t>
            </a:r>
            <a:r>
              <a:rPr lang="en-US" dirty="0" err="1"/>
              <a:t>creare</a:t>
            </a:r>
            <a:r>
              <a:rPr lang="en-US" dirty="0"/>
              <a:t>, </a:t>
            </a:r>
            <a:r>
              <a:rPr lang="en-US" dirty="0" err="1"/>
              <a:t>facciamo</a:t>
            </a:r>
            <a:r>
              <a:rPr lang="en-US" dirty="0"/>
              <a:t> </a:t>
            </a:r>
            <a:r>
              <a:rPr lang="en-US" dirty="0" err="1"/>
              <a:t>attenzione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il </a:t>
            </a:r>
            <a:r>
              <a:rPr lang="en-US" dirty="0" err="1"/>
              <a:t>compilatore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</a:t>
            </a:r>
            <a:r>
              <a:rPr lang="en-US" dirty="0" err="1"/>
              <a:t>quello</a:t>
            </a:r>
            <a:r>
              <a:rPr lang="en-US" dirty="0"/>
              <a:t> per Java 8 (Project-&gt;Properties-&gt;Java Compiler)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9B75FC2-519C-9547-9585-22A3C941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4" y="3182801"/>
            <a:ext cx="3329239" cy="36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25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Esercizio</a:t>
            </a:r>
            <a:r>
              <a:rPr lang="en-US"/>
              <a:t> 1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dirty="0" err="1"/>
              <a:t>Creare</a:t>
            </a:r>
            <a:r>
              <a:rPr lang="en-US" dirty="0"/>
              <a:t> un </a:t>
            </a:r>
            <a:r>
              <a:rPr lang="en-US" dirty="0" err="1"/>
              <a:t>progetto</a:t>
            </a:r>
            <a:r>
              <a:rPr lang="en-US" dirty="0"/>
              <a:t> Eclipse </a:t>
            </a:r>
            <a:r>
              <a:rPr lang="en-US" b="1" dirty="0"/>
              <a:t>siw-jpa-es1 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Impostare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b="1" dirty="0" err="1"/>
              <a:t>Buildpath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dirty="0" err="1"/>
              <a:t>Creare</a:t>
            </a:r>
            <a:r>
              <a:rPr lang="en-US" dirty="0"/>
              <a:t> la </a:t>
            </a:r>
            <a:r>
              <a:rPr lang="en-US" dirty="0" err="1"/>
              <a:t>cartella</a:t>
            </a:r>
            <a:r>
              <a:rPr lang="en-US" dirty="0"/>
              <a:t> </a:t>
            </a:r>
            <a:r>
              <a:rPr lang="en-US" b="1" dirty="0" err="1"/>
              <a:t>src</a:t>
            </a:r>
            <a:r>
              <a:rPr lang="en-US" b="1" dirty="0"/>
              <a:t>/META-INF</a:t>
            </a:r>
          </a:p>
          <a:p>
            <a:pPr marL="0" indent="0">
              <a:buNone/>
            </a:pPr>
            <a:r>
              <a:rPr lang="en-US" dirty="0"/>
              <a:t>4. </a:t>
            </a:r>
            <a:r>
              <a:rPr lang="en-US" dirty="0" err="1"/>
              <a:t>Creare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file </a:t>
            </a:r>
            <a:r>
              <a:rPr lang="en-US" b="1" dirty="0" err="1"/>
              <a:t>persistence.xml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5. </a:t>
            </a:r>
            <a:r>
              <a:rPr lang="en-US" dirty="0" err="1"/>
              <a:t>Avviare</a:t>
            </a:r>
            <a:r>
              <a:rPr lang="en-US" dirty="0"/>
              <a:t> </a:t>
            </a:r>
            <a:r>
              <a:rPr lang="en-US" dirty="0" err="1"/>
              <a:t>postgres</a:t>
            </a:r>
            <a:r>
              <a:rPr lang="en-US" dirty="0"/>
              <a:t> e </a:t>
            </a:r>
            <a:r>
              <a:rPr lang="en-US" dirty="0" err="1"/>
              <a:t>creare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database </a:t>
            </a:r>
            <a:r>
              <a:rPr lang="en-US" b="1" dirty="0"/>
              <a:t>products</a:t>
            </a:r>
          </a:p>
          <a:p>
            <a:pPr marL="0" indent="0">
              <a:buNone/>
            </a:pPr>
            <a:r>
              <a:rPr lang="en-US" dirty="0"/>
              <a:t>6. </a:t>
            </a:r>
            <a:r>
              <a:rPr lang="en-US" dirty="0" err="1"/>
              <a:t>Scrivere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b="1" dirty="0" err="1"/>
              <a:t>codice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classi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7. </a:t>
            </a:r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b="1" dirty="0"/>
              <a:t>test</a:t>
            </a:r>
          </a:p>
          <a:p>
            <a:pPr marL="0" indent="0">
              <a:buNone/>
            </a:pPr>
            <a:r>
              <a:rPr lang="en-US" dirty="0"/>
              <a:t>8. </a:t>
            </a:r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b="1" dirty="0" err="1"/>
              <a:t>ProductMain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9. </a:t>
            </a:r>
            <a:r>
              <a:rPr lang="en-US" dirty="0" err="1"/>
              <a:t>Controllare</a:t>
            </a:r>
            <a:r>
              <a:rPr lang="en-US" dirty="0"/>
              <a:t> lo </a:t>
            </a:r>
            <a:r>
              <a:rPr lang="en-US" b="1" dirty="0" err="1"/>
              <a:t>stato</a:t>
            </a:r>
            <a:r>
              <a:rPr lang="en-US" dirty="0"/>
              <a:t> </a:t>
            </a:r>
            <a:r>
              <a:rPr lang="en-US" b="1" dirty="0"/>
              <a:t>del</a:t>
            </a:r>
            <a:r>
              <a:rPr lang="en-US" dirty="0"/>
              <a:t> </a:t>
            </a:r>
            <a:r>
              <a:rPr lang="en-US" b="1" dirty="0"/>
              <a:t>database </a:t>
            </a:r>
            <a:r>
              <a:rPr lang="en-US" dirty="0"/>
              <a:t>products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916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8EC4F0-F484-2040-9FF5-E103FA11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1. </a:t>
            </a:r>
            <a:r>
              <a:rPr lang="en-US" sz="3600" dirty="0" err="1"/>
              <a:t>Creare</a:t>
            </a:r>
            <a:r>
              <a:rPr lang="en-US" sz="3600" dirty="0"/>
              <a:t> un </a:t>
            </a:r>
            <a:r>
              <a:rPr lang="en-US" sz="3600" dirty="0" err="1"/>
              <a:t>progetto</a:t>
            </a:r>
            <a:r>
              <a:rPr lang="en-US" sz="3600" dirty="0"/>
              <a:t> Eclipse </a:t>
            </a:r>
            <a:r>
              <a:rPr lang="en-US" sz="3600" b="1" dirty="0"/>
              <a:t>siw-jpa-es1 </a:t>
            </a:r>
            <a:endParaRPr lang="en-US" sz="3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9C7BDC-5183-4E4B-B272-9ED37E602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Creare</a:t>
            </a:r>
            <a:r>
              <a:rPr lang="en-US" dirty="0"/>
              <a:t> un </a:t>
            </a:r>
            <a:r>
              <a:rPr lang="en-US" dirty="0" err="1"/>
              <a:t>progetto</a:t>
            </a:r>
            <a:r>
              <a:rPr lang="en-US" dirty="0"/>
              <a:t> Java siw-jpa-es1</a:t>
            </a:r>
          </a:p>
        </p:txBody>
      </p:sp>
    </p:spTree>
    <p:extLst>
      <p:ext uri="{BB962C8B-B14F-4D97-AF65-F5344CB8AC3E}">
        <p14:creationId xmlns:p14="http://schemas.microsoft.com/office/powerpoint/2010/main" val="2464791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574153-C99B-744F-AD24-6BA1B6D6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2. </a:t>
            </a:r>
            <a:r>
              <a:rPr lang="en-US" sz="3600" dirty="0" err="1"/>
              <a:t>Impostare</a:t>
            </a:r>
            <a:r>
              <a:rPr lang="en-US" sz="3600" dirty="0"/>
              <a:t> </a:t>
            </a:r>
            <a:r>
              <a:rPr lang="en-US" sz="3600" dirty="0" err="1"/>
              <a:t>il</a:t>
            </a:r>
            <a:r>
              <a:rPr lang="en-US" sz="3600" dirty="0"/>
              <a:t> </a:t>
            </a:r>
            <a:r>
              <a:rPr lang="en-US" sz="3600" dirty="0" err="1"/>
              <a:t>Buildpath</a:t>
            </a:r>
            <a:r>
              <a:rPr lang="en-US" sz="3600" dirty="0"/>
              <a:t> con Eclipse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B6EE62-C290-D84A-A450-C8EE65293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Tasto</a:t>
            </a:r>
            <a:r>
              <a:rPr lang="en-US" dirty="0"/>
              <a:t> </a:t>
            </a:r>
            <a:r>
              <a:rPr lang="en-US" dirty="0" err="1"/>
              <a:t>destro</a:t>
            </a:r>
            <a:r>
              <a:rPr lang="en-US" dirty="0"/>
              <a:t> del mouse </a:t>
            </a:r>
            <a:r>
              <a:rPr lang="en-US" dirty="0" err="1"/>
              <a:t>sul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 del </a:t>
            </a:r>
            <a:r>
              <a:rPr lang="en-US" dirty="0" err="1"/>
              <a:t>progetto</a:t>
            </a:r>
            <a:endParaRPr lang="en-US" dirty="0"/>
          </a:p>
          <a:p>
            <a:pPr lvl="1"/>
            <a:r>
              <a:rPr lang="en-US" dirty="0"/>
              <a:t>Build Path</a:t>
            </a:r>
          </a:p>
          <a:p>
            <a:pPr lvl="1"/>
            <a:r>
              <a:rPr lang="en-US" dirty="0"/>
              <a:t>Configure Build Path</a:t>
            </a:r>
          </a:p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0D3481-FAF0-A94E-AEAD-D8431008B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76" y="3159442"/>
            <a:ext cx="4947296" cy="369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180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574153-C99B-744F-AD24-6BA1B6D6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2. </a:t>
            </a:r>
            <a:r>
              <a:rPr lang="en-US" sz="3600" dirty="0" err="1"/>
              <a:t>Impostare</a:t>
            </a:r>
            <a:r>
              <a:rPr lang="en-US" sz="3600" dirty="0"/>
              <a:t> </a:t>
            </a:r>
            <a:r>
              <a:rPr lang="en-US" sz="3600" dirty="0" err="1"/>
              <a:t>il</a:t>
            </a:r>
            <a:r>
              <a:rPr lang="en-US" sz="3600" dirty="0"/>
              <a:t> </a:t>
            </a:r>
            <a:r>
              <a:rPr lang="en-US" sz="3600" dirty="0" err="1"/>
              <a:t>Buildpath</a:t>
            </a:r>
            <a:r>
              <a:rPr lang="en-US" sz="3600" dirty="0"/>
              <a:t> con Eclipse (2)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B6EE62-C290-D84A-A450-C8EE65293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Add External JARs</a:t>
            </a:r>
          </a:p>
          <a:p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C7B71C3-CE4E-3E42-8EA5-5A372096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2327146"/>
            <a:ext cx="7400544" cy="3981579"/>
          </a:xfrm>
          <a:prstGeom prst="rect">
            <a:avLst/>
          </a:prstGeom>
        </p:spPr>
      </p:pic>
      <p:sp>
        <p:nvSpPr>
          <p:cNvPr id="6" name="Freccia giù 5">
            <a:extLst>
              <a:ext uri="{FF2B5EF4-FFF2-40B4-BE49-F238E27FC236}">
                <a16:creationId xmlns:a16="http://schemas.microsoft.com/office/drawing/2014/main" id="{9088D0B9-6B9B-9743-A1B5-58F72DF767BF}"/>
              </a:ext>
            </a:extLst>
          </p:cNvPr>
          <p:cNvSpPr/>
          <p:nvPr/>
        </p:nvSpPr>
        <p:spPr>
          <a:xfrm rot="5400000">
            <a:off x="7683348" y="2890209"/>
            <a:ext cx="680282" cy="116812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2800" dirty="0">
              <a:solidFill>
                <a:srgbClr val="FF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208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7B9682-BBEA-6A4E-9E48-AA0E852A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2. </a:t>
            </a:r>
            <a:r>
              <a:rPr lang="en-US" sz="3600" dirty="0" err="1">
                <a:solidFill>
                  <a:prstClr val="black"/>
                </a:solidFill>
              </a:rPr>
              <a:t>Impostare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il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Buildpath</a:t>
            </a:r>
            <a:r>
              <a:rPr lang="en-US" sz="3600" dirty="0">
                <a:solidFill>
                  <a:prstClr val="black"/>
                </a:solidFill>
              </a:rPr>
              <a:t> con Eclipse (3)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51FB11-C318-2440-8506-011EAF1A0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Aggiungere</a:t>
            </a:r>
            <a:r>
              <a:rPr lang="en-US" dirty="0"/>
              <a:t> </a:t>
            </a:r>
            <a:r>
              <a:rPr lang="en-US" dirty="0" err="1"/>
              <a:t>tutti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jar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trovano</a:t>
            </a:r>
            <a:r>
              <a:rPr lang="en-US" dirty="0"/>
              <a:t> </a:t>
            </a:r>
            <a:r>
              <a:rPr lang="en-US" dirty="0" err="1"/>
              <a:t>nelle</a:t>
            </a:r>
            <a:r>
              <a:rPr lang="en-US" dirty="0"/>
              <a:t> directory </a:t>
            </a:r>
            <a:r>
              <a:rPr lang="en-US" b="1" dirty="0"/>
              <a:t>lib/required</a:t>
            </a:r>
            <a:r>
              <a:rPr lang="en-US" dirty="0"/>
              <a:t> e </a:t>
            </a:r>
            <a:r>
              <a:rPr lang="en-US" b="1" dirty="0"/>
              <a:t>lib/</a:t>
            </a:r>
            <a:r>
              <a:rPr lang="it-IT" b="1" dirty="0" err="1"/>
              <a:t>jpa</a:t>
            </a:r>
            <a:r>
              <a:rPr lang="it-IT" b="1" dirty="0"/>
              <a:t>-</a:t>
            </a:r>
            <a:r>
              <a:rPr lang="it-IT" b="1" dirty="0" err="1"/>
              <a:t>metamodel</a:t>
            </a:r>
            <a:r>
              <a:rPr lang="it-IT" b="1" dirty="0"/>
              <a:t>-generator</a:t>
            </a:r>
            <a:r>
              <a:rPr lang="it-IT" dirty="0"/>
              <a:t> di </a:t>
            </a:r>
            <a:r>
              <a:rPr lang="it-IT" dirty="0" err="1"/>
              <a:t>hibernate</a:t>
            </a:r>
            <a:endParaRPr lang="it-IT" dirty="0"/>
          </a:p>
          <a:p>
            <a:r>
              <a:rPr lang="it-IT" dirty="0"/>
              <a:t>Aggiungere il </a:t>
            </a:r>
            <a:r>
              <a:rPr lang="it-IT" dirty="0" err="1"/>
              <a:t>jar</a:t>
            </a:r>
            <a:r>
              <a:rPr lang="it-IT" dirty="0"/>
              <a:t> del driver di </a:t>
            </a:r>
            <a:r>
              <a:rPr lang="it-IT" dirty="0" err="1"/>
              <a:t>postgres</a:t>
            </a:r>
            <a:endParaRPr lang="it-IT" dirty="0"/>
          </a:p>
          <a:p>
            <a:r>
              <a:rPr lang="it-IT" dirty="0"/>
              <a:t>Aggiungere il </a:t>
            </a:r>
            <a:r>
              <a:rPr lang="it-IT" dirty="0" err="1"/>
              <a:t>jar</a:t>
            </a:r>
            <a:r>
              <a:rPr lang="it-IT" dirty="0"/>
              <a:t> che si trova nella directory </a:t>
            </a:r>
            <a:r>
              <a:rPr lang="it-IT" b="1" dirty="0"/>
              <a:t>bin</a:t>
            </a:r>
            <a:r>
              <a:rPr lang="it-IT" dirty="0"/>
              <a:t> di h2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341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noProof="0"/>
              <a:t>Introduzione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noProof="0" dirty="0"/>
              <a:t>Modello relazionale e Modello OO</a:t>
            </a:r>
          </a:p>
          <a:p>
            <a:pPr lvl="1"/>
            <a:r>
              <a:rPr lang="it-IT" noProof="0" dirty="0"/>
              <a:t>molto diversi</a:t>
            </a:r>
          </a:p>
          <a:p>
            <a:r>
              <a:rPr lang="it-IT" noProof="0" dirty="0"/>
              <a:t>Object </a:t>
            </a:r>
            <a:r>
              <a:rPr lang="it-IT" noProof="0" dirty="0" err="1"/>
              <a:t>Relational</a:t>
            </a:r>
            <a:r>
              <a:rPr lang="it-IT" noProof="0" dirty="0"/>
              <a:t> </a:t>
            </a:r>
            <a:r>
              <a:rPr lang="it-IT" noProof="0" dirty="0" err="1"/>
              <a:t>Mapping</a:t>
            </a:r>
            <a:r>
              <a:rPr lang="it-IT" noProof="0" dirty="0"/>
              <a:t> (ORM)</a:t>
            </a:r>
          </a:p>
          <a:p>
            <a:pPr lvl="1"/>
            <a:r>
              <a:rPr lang="it-IT" noProof="0" dirty="0"/>
              <a:t>strumenti per favorire il </a:t>
            </a:r>
            <a:r>
              <a:rPr lang="it-IT" noProof="0" dirty="0" err="1"/>
              <a:t>mapping</a:t>
            </a:r>
            <a:r>
              <a:rPr lang="it-IT" noProof="0" dirty="0"/>
              <a:t> tra i due mondi</a:t>
            </a:r>
          </a:p>
          <a:p>
            <a:pPr lvl="1"/>
            <a:r>
              <a:rPr lang="it-IT" noProof="0" dirty="0"/>
              <a:t>offrono una vista OO su dati relazionali e viceversa</a:t>
            </a:r>
          </a:p>
          <a:p>
            <a:pPr lvl="1"/>
            <a:r>
              <a:rPr lang="it-IT" dirty="0"/>
              <a:t>o</a:t>
            </a:r>
            <a:r>
              <a:rPr lang="it-IT" noProof="0" dirty="0" err="1"/>
              <a:t>biettivo</a:t>
            </a:r>
            <a:r>
              <a:rPr lang="it-IT" noProof="0" dirty="0"/>
              <a:t>: programmare OO affidando la persistenza ad un DBMS</a:t>
            </a:r>
          </a:p>
          <a:p>
            <a:r>
              <a:rPr lang="it-IT" noProof="0" dirty="0"/>
              <a:t>Java </a:t>
            </a:r>
            <a:r>
              <a:rPr lang="it-IT" noProof="0" dirty="0" err="1"/>
              <a:t>Persistence</a:t>
            </a:r>
            <a:r>
              <a:rPr lang="it-IT" noProof="0" dirty="0"/>
              <a:t> API (JPA)</a:t>
            </a:r>
          </a:p>
          <a:p>
            <a:pPr lvl="1"/>
            <a:r>
              <a:rPr lang="it-IT" dirty="0"/>
              <a:t>standard definito a partire da </a:t>
            </a:r>
            <a:r>
              <a:rPr lang="it-IT" dirty="0" err="1"/>
              <a:t>Hibernate</a:t>
            </a:r>
            <a:r>
              <a:rPr lang="it-IT" dirty="0"/>
              <a:t> (ORM di successo) nel 2006 (JPA 1.0), successivamente rivisto nel 2009 (JPA 2.0) e nel 2013 (JPA 2.1). L'ultima versione (JPA 2.2) è del 2017 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15798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2DAEE9-B26C-F848-B752-ED2AA1A1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Creare</a:t>
            </a:r>
            <a:r>
              <a:rPr lang="en-US" dirty="0"/>
              <a:t> la </a:t>
            </a:r>
            <a:r>
              <a:rPr lang="en-US" dirty="0" err="1"/>
              <a:t>cartella</a:t>
            </a:r>
            <a:r>
              <a:rPr lang="en-US" dirty="0"/>
              <a:t> META-INF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0D8BAE-FB1F-0A45-96DB-B7F34BB76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Tasto</a:t>
            </a:r>
            <a:r>
              <a:rPr lang="en-US" dirty="0"/>
              <a:t> </a:t>
            </a:r>
            <a:r>
              <a:rPr lang="en-US" dirty="0" err="1"/>
              <a:t>destro</a:t>
            </a:r>
            <a:r>
              <a:rPr lang="en-US" dirty="0"/>
              <a:t> del mouse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src</a:t>
            </a:r>
            <a:endParaRPr lang="en-US" dirty="0"/>
          </a:p>
          <a:p>
            <a:pPr lvl="1"/>
            <a:r>
              <a:rPr lang="en-US" dirty="0"/>
              <a:t>New –&gt; Folder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0DB614D-0877-5F47-9EF5-863E9A318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3" y="2736053"/>
            <a:ext cx="6035040" cy="310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489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2DAEE9-B26C-F848-B752-ED2AA1A1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Creare</a:t>
            </a:r>
            <a:r>
              <a:rPr lang="en-US" dirty="0"/>
              <a:t> la </a:t>
            </a:r>
            <a:r>
              <a:rPr lang="en-US" dirty="0" err="1"/>
              <a:t>cartella</a:t>
            </a:r>
            <a:r>
              <a:rPr lang="en-US" dirty="0"/>
              <a:t> META-INF (2)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0D8BAE-FB1F-0A45-96DB-B7F34BB76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Inserire</a:t>
            </a:r>
            <a:r>
              <a:rPr lang="en-US" dirty="0"/>
              <a:t> come Folder name: META-INF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7275BA6-8B8C-5849-95F2-67858E788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832" y="2486912"/>
            <a:ext cx="4468892" cy="437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865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77D6B-B2B6-024A-B520-31626E7DB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Creare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file </a:t>
            </a:r>
            <a:r>
              <a:rPr lang="en-US" dirty="0" err="1"/>
              <a:t>persistence.xml</a:t>
            </a:r>
            <a:r>
              <a:rPr lang="en-US" dirty="0"/>
              <a:t>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716C8B-41B2-4C4E-9A13-BCBAD63F6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Tasto</a:t>
            </a:r>
            <a:r>
              <a:rPr lang="en-US" dirty="0"/>
              <a:t> </a:t>
            </a:r>
            <a:r>
              <a:rPr lang="en-US" dirty="0" err="1"/>
              <a:t>destro</a:t>
            </a:r>
            <a:r>
              <a:rPr lang="en-US" dirty="0"/>
              <a:t> del mouse </a:t>
            </a:r>
            <a:r>
              <a:rPr lang="en-US" dirty="0" err="1"/>
              <a:t>su</a:t>
            </a:r>
            <a:r>
              <a:rPr lang="en-US" dirty="0"/>
              <a:t> META-INF</a:t>
            </a:r>
          </a:p>
          <a:p>
            <a:r>
              <a:rPr lang="en-US" dirty="0"/>
              <a:t>New -&gt; File</a:t>
            </a:r>
          </a:p>
          <a:p>
            <a:r>
              <a:rPr lang="en-US" dirty="0"/>
              <a:t>File name: </a:t>
            </a:r>
            <a:r>
              <a:rPr lang="en-US" dirty="0" err="1"/>
              <a:t>persistence.xml</a:t>
            </a:r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BD114C0-01FB-4A42-8ED7-8D5D652EC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012" y="2161349"/>
            <a:ext cx="478833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903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77D6B-B2B6-024A-B520-31626E7DB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Creare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file </a:t>
            </a:r>
            <a:r>
              <a:rPr lang="en-US" dirty="0" err="1"/>
              <a:t>persistence.xml</a:t>
            </a:r>
            <a:r>
              <a:rPr lang="en-US" dirty="0"/>
              <a:t> (2)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716C8B-41B2-4C4E-9A13-BCBAD63F6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Copiare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file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testo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slide 49</a:t>
            </a:r>
          </a:p>
          <a:p>
            <a:r>
              <a:rPr lang="en-US" dirty="0" err="1"/>
              <a:t>Attenzione</a:t>
            </a:r>
            <a:r>
              <a:rPr lang="en-US" dirty="0"/>
              <a:t>: username e password </a:t>
            </a:r>
            <a:r>
              <a:rPr lang="en-US" dirty="0" err="1"/>
              <a:t>devono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quelli</a:t>
            </a:r>
            <a:r>
              <a:rPr lang="en-US" dirty="0"/>
              <a:t> del vostro DBMS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79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AF88B0-F291-A046-8B87-3D86A0A09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5. </a:t>
            </a:r>
            <a:r>
              <a:rPr lang="en-US" sz="4000" dirty="0" err="1"/>
              <a:t>Avviare</a:t>
            </a:r>
            <a:r>
              <a:rPr lang="en-US" sz="4000" dirty="0"/>
              <a:t> </a:t>
            </a:r>
            <a:r>
              <a:rPr lang="en-US" sz="4000" dirty="0" err="1"/>
              <a:t>postgres</a:t>
            </a:r>
            <a:r>
              <a:rPr lang="en-US" sz="4000" dirty="0"/>
              <a:t> e </a:t>
            </a:r>
            <a:r>
              <a:rPr lang="en-US" sz="4000" dirty="0" err="1"/>
              <a:t>creare</a:t>
            </a:r>
            <a:r>
              <a:rPr lang="en-US" sz="4000" dirty="0"/>
              <a:t> </a:t>
            </a:r>
            <a:r>
              <a:rPr lang="en-US" sz="4000" dirty="0" err="1"/>
              <a:t>il</a:t>
            </a:r>
            <a:r>
              <a:rPr lang="en-US" sz="4000" dirty="0"/>
              <a:t> database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C1DDF-FC48-A042-A5FF-10C2FC8F1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Avviare</a:t>
            </a:r>
            <a:r>
              <a:rPr lang="en-US" dirty="0"/>
              <a:t> </a:t>
            </a:r>
            <a:r>
              <a:rPr lang="en-US" dirty="0" err="1"/>
              <a:t>postgres</a:t>
            </a:r>
            <a:r>
              <a:rPr lang="en-US" dirty="0"/>
              <a:t> </a:t>
            </a:r>
          </a:p>
          <a:p>
            <a:r>
              <a:rPr lang="en-US" dirty="0" err="1"/>
              <a:t>Avviare</a:t>
            </a:r>
            <a:r>
              <a:rPr lang="en-US" dirty="0"/>
              <a:t> </a:t>
            </a:r>
            <a:r>
              <a:rPr lang="en-US" dirty="0" err="1"/>
              <a:t>PgAdmin</a:t>
            </a:r>
            <a:r>
              <a:rPr lang="en-US" dirty="0"/>
              <a:t> e </a:t>
            </a:r>
            <a:r>
              <a:rPr lang="en-US" dirty="0" err="1"/>
              <a:t>creare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database </a:t>
            </a:r>
            <a:r>
              <a:rPr lang="en-US" b="1" dirty="0"/>
              <a:t>products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3904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86D22D-7C7E-4540-8E5C-C2920CC24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 </a:t>
            </a:r>
            <a:r>
              <a:rPr lang="en-US" dirty="0" err="1"/>
              <a:t>Scrivere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A05A5F-1D3C-2242-AE66-BFE5EF3FE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Creare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package </a:t>
            </a:r>
            <a:r>
              <a:rPr lang="it-IT" dirty="0"/>
              <a:t>it.uniroma3.siw.main</a:t>
            </a:r>
          </a:p>
          <a:p>
            <a:pPr lvl="1"/>
            <a:r>
              <a:rPr lang="it-IT" dirty="0"/>
              <a:t>In questo package creare la classe </a:t>
            </a:r>
            <a:r>
              <a:rPr lang="it-IT" dirty="0" err="1"/>
              <a:t>ProductMain</a:t>
            </a:r>
            <a:endParaRPr lang="it-IT" dirty="0"/>
          </a:p>
          <a:p>
            <a:pPr lvl="1"/>
            <a:r>
              <a:rPr lang="it-IT" dirty="0"/>
              <a:t>Copiare nel file </a:t>
            </a:r>
            <a:r>
              <a:rPr lang="it-IT" dirty="0" err="1"/>
              <a:t>ProductMain.java</a:t>
            </a:r>
            <a:r>
              <a:rPr lang="it-IT" dirty="0"/>
              <a:t> il codice delle slide 35 e 36</a:t>
            </a:r>
            <a:endParaRPr lang="en-US" dirty="0"/>
          </a:p>
          <a:p>
            <a:r>
              <a:rPr lang="en-US" dirty="0" err="1"/>
              <a:t>Creare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package </a:t>
            </a:r>
            <a:r>
              <a:rPr lang="it-IT" dirty="0"/>
              <a:t>it.uniroma3.siw.model</a:t>
            </a:r>
          </a:p>
          <a:p>
            <a:pPr lvl="1"/>
            <a:r>
              <a:rPr lang="it-IT" dirty="0"/>
              <a:t>In questo package creare la classe Product</a:t>
            </a:r>
          </a:p>
          <a:p>
            <a:pPr lvl="1"/>
            <a:r>
              <a:rPr lang="it-IT" dirty="0"/>
              <a:t>Copiare nel file </a:t>
            </a:r>
            <a:r>
              <a:rPr lang="it-IT" dirty="0" err="1"/>
              <a:t>Product.java</a:t>
            </a:r>
            <a:r>
              <a:rPr lang="it-IT" dirty="0"/>
              <a:t> il codice delle slide 16-18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2008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86D22D-7C7E-4540-8E5C-C2920CC24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 </a:t>
            </a:r>
            <a:r>
              <a:rPr lang="en-US" dirty="0" err="1"/>
              <a:t>Scrivere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 (2)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A05A5F-1D3C-2242-AE66-BFE5EF3FE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Creare</a:t>
            </a:r>
            <a:r>
              <a:rPr lang="en-US" dirty="0"/>
              <a:t> una source folder </a:t>
            </a:r>
            <a:r>
              <a:rPr lang="it-IT" dirty="0"/>
              <a:t>test</a:t>
            </a:r>
          </a:p>
          <a:p>
            <a:pPr lvl="1"/>
            <a:r>
              <a:rPr lang="en-US" dirty="0" err="1"/>
              <a:t>Tasto</a:t>
            </a:r>
            <a:r>
              <a:rPr lang="en-US" dirty="0"/>
              <a:t> </a:t>
            </a:r>
            <a:r>
              <a:rPr lang="en-US" dirty="0" err="1"/>
              <a:t>destro</a:t>
            </a:r>
            <a:r>
              <a:rPr lang="en-US" dirty="0"/>
              <a:t> del mouse </a:t>
            </a:r>
            <a:r>
              <a:rPr lang="en-US" dirty="0" err="1"/>
              <a:t>sul</a:t>
            </a:r>
            <a:r>
              <a:rPr lang="en-US" dirty="0"/>
              <a:t> </a:t>
            </a:r>
            <a:r>
              <a:rPr lang="en-US" dirty="0" err="1"/>
              <a:t>progetto</a:t>
            </a:r>
            <a:endParaRPr lang="en-US" dirty="0"/>
          </a:p>
          <a:p>
            <a:pPr lvl="1"/>
            <a:r>
              <a:rPr lang="en-US" dirty="0"/>
              <a:t>New -&gt; Source Folder</a:t>
            </a:r>
          </a:p>
          <a:p>
            <a:pPr lvl="1"/>
            <a:r>
              <a:rPr lang="en-US" dirty="0"/>
              <a:t>Folder name: test</a:t>
            </a:r>
          </a:p>
          <a:p>
            <a:pPr lvl="1"/>
            <a:endParaRPr lang="it-IT" dirty="0"/>
          </a:p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E09814E-F20C-C643-A0C9-8DC108203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016" y="3429000"/>
            <a:ext cx="5108858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820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86D22D-7C7E-4540-8E5C-C2920CC24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 </a:t>
            </a:r>
            <a:r>
              <a:rPr lang="en-US" dirty="0" err="1"/>
              <a:t>Scrivere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 (3)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A05A5F-1D3C-2242-AE66-BFE5EF3FE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Nella source folder test </a:t>
            </a:r>
          </a:p>
          <a:p>
            <a:pPr lvl="1"/>
            <a:r>
              <a:rPr lang="en-US" dirty="0" err="1"/>
              <a:t>Creare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package </a:t>
            </a:r>
            <a:r>
              <a:rPr lang="it-IT" dirty="0"/>
              <a:t>it.uniroma3.siw.model</a:t>
            </a:r>
          </a:p>
          <a:p>
            <a:pPr lvl="1"/>
            <a:r>
              <a:rPr lang="it-IT" dirty="0"/>
              <a:t>In questo package creare la classe di test  </a:t>
            </a:r>
            <a:br>
              <a:rPr lang="it-IT" dirty="0"/>
            </a:br>
            <a:r>
              <a:rPr lang="it-IT" dirty="0"/>
              <a:t>(New -&gt; </a:t>
            </a:r>
            <a:r>
              <a:rPr lang="it-IT" dirty="0" err="1"/>
              <a:t>Junit</a:t>
            </a:r>
            <a:r>
              <a:rPr lang="it-IT" dirty="0"/>
              <a:t> test case) </a:t>
            </a:r>
            <a:r>
              <a:rPr lang="it-IT" dirty="0" err="1"/>
              <a:t>ProductTest</a:t>
            </a:r>
            <a:endParaRPr lang="it-IT" dirty="0"/>
          </a:p>
          <a:p>
            <a:pPr lvl="1"/>
            <a:r>
              <a:rPr lang="it-IT" dirty="0"/>
              <a:t>ATTENZIONE: selezionare il test come </a:t>
            </a:r>
            <a:br>
              <a:rPr lang="it-IT" dirty="0"/>
            </a:br>
            <a:r>
              <a:rPr lang="it-IT" dirty="0"/>
              <a:t>"new </a:t>
            </a:r>
            <a:r>
              <a:rPr lang="it-IT" dirty="0" err="1"/>
              <a:t>Junit</a:t>
            </a:r>
            <a:r>
              <a:rPr lang="it-IT" dirty="0"/>
              <a:t> </a:t>
            </a:r>
            <a:r>
              <a:rPr lang="it-IT" dirty="0" err="1"/>
              <a:t>Jupiter</a:t>
            </a:r>
            <a:r>
              <a:rPr lang="it-IT" dirty="0"/>
              <a:t> test"</a:t>
            </a:r>
          </a:p>
          <a:p>
            <a:pPr lvl="1"/>
            <a:r>
              <a:rPr lang="it-IT" dirty="0"/>
              <a:t>Copiare nel file </a:t>
            </a:r>
            <a:br>
              <a:rPr lang="it-IT" dirty="0"/>
            </a:br>
            <a:r>
              <a:rPr lang="it-IT" dirty="0" err="1"/>
              <a:t>ProductTest.java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il codice delle </a:t>
            </a:r>
            <a:br>
              <a:rPr lang="it-IT" dirty="0"/>
            </a:br>
            <a:r>
              <a:rPr lang="it-IT" dirty="0"/>
              <a:t>slide 45-46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31E156F-C763-8144-AECC-62B086E8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999" y="4006215"/>
            <a:ext cx="4452999" cy="4475874"/>
          </a:xfrm>
          <a:prstGeom prst="rect">
            <a:avLst/>
          </a:prstGeom>
        </p:spPr>
      </p:pic>
      <p:sp>
        <p:nvSpPr>
          <p:cNvPr id="6" name="Freccia giù 5">
            <a:extLst>
              <a:ext uri="{FF2B5EF4-FFF2-40B4-BE49-F238E27FC236}">
                <a16:creationId xmlns:a16="http://schemas.microsoft.com/office/drawing/2014/main" id="{0D34DBBD-138E-B84E-BFDA-843D1055C19D}"/>
              </a:ext>
            </a:extLst>
          </p:cNvPr>
          <p:cNvSpPr/>
          <p:nvPr/>
        </p:nvSpPr>
        <p:spPr>
          <a:xfrm rot="2539808">
            <a:off x="6843257" y="3404222"/>
            <a:ext cx="581891" cy="1533077"/>
          </a:xfrm>
          <a:prstGeom prst="down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75583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C7E1D2-4643-0747-A678-F9DA63679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A questo punto </a:t>
            </a:r>
            <a:br>
              <a:rPr lang="it-IT" dirty="0"/>
            </a:br>
            <a:r>
              <a:rPr lang="it-IT" dirty="0"/>
              <a:t>il progetto Java </a:t>
            </a:r>
            <a:br>
              <a:rPr lang="it-IT" dirty="0"/>
            </a:br>
            <a:r>
              <a:rPr lang="it-IT" b="1" dirty="0"/>
              <a:t>deve</a:t>
            </a:r>
            <a:r>
              <a:rPr lang="it-IT" dirty="0"/>
              <a:t> avere questa </a:t>
            </a:r>
            <a:br>
              <a:rPr lang="it-IT" dirty="0"/>
            </a:br>
            <a:r>
              <a:rPr lang="it-IT" dirty="0"/>
              <a:t>struttura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7EB98BD-9D66-8647-BC73-0F418B0F2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1" t="863" r="10347" b="1641"/>
          <a:stretch/>
        </p:blipFill>
        <p:spPr>
          <a:xfrm>
            <a:off x="3589006" y="621792"/>
            <a:ext cx="534773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645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655E90-9D9D-9544-BC79-3B31149E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7. </a:t>
            </a:r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test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8F7A6F-5D48-AC4A-993B-347324060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test, come </a:t>
            </a:r>
            <a:r>
              <a:rPr lang="en-US" dirty="0" err="1"/>
              <a:t>avete</a:t>
            </a:r>
            <a:r>
              <a:rPr lang="en-US" dirty="0"/>
              <a:t> </a:t>
            </a:r>
            <a:r>
              <a:rPr lang="en-US" dirty="0" err="1"/>
              <a:t>imparato</a:t>
            </a:r>
            <a:r>
              <a:rPr lang="en-US" dirty="0"/>
              <a:t> a POO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23A9D5C-9703-B747-BA5B-4B7DB4AC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968" y="2217736"/>
            <a:ext cx="5130038" cy="454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78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 </a:t>
            </a:r>
            <a:r>
              <a:rPr lang="en-US" err="1"/>
              <a:t>terminologica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Quando</a:t>
            </a:r>
            <a:r>
              <a:rPr lang="en-US" dirty="0"/>
              <a:t> ci </a:t>
            </a:r>
            <a:r>
              <a:rPr lang="en-US" dirty="0" err="1"/>
              <a:t>riferiamo</a:t>
            </a:r>
            <a:r>
              <a:rPr lang="en-US" dirty="0"/>
              <a:t> al </a:t>
            </a:r>
            <a:r>
              <a:rPr lang="en-US" dirty="0" err="1"/>
              <a:t>mondo</a:t>
            </a:r>
            <a:r>
              <a:rPr lang="en-US" dirty="0"/>
              <a:t> </a:t>
            </a:r>
            <a:r>
              <a:rPr lang="en-US" dirty="0" err="1"/>
              <a:t>relazionale</a:t>
            </a:r>
            <a:r>
              <a:rPr lang="en-US" dirty="0"/>
              <a:t>, </a:t>
            </a:r>
            <a:r>
              <a:rPr lang="en-US" dirty="0" err="1"/>
              <a:t>usiamo</a:t>
            </a:r>
            <a:r>
              <a:rPr lang="en-US" dirty="0"/>
              <a:t> la </a:t>
            </a:r>
            <a:r>
              <a:rPr lang="en-US" dirty="0" err="1"/>
              <a:t>seguente</a:t>
            </a:r>
            <a:r>
              <a:rPr lang="en-US" dirty="0"/>
              <a:t> </a:t>
            </a:r>
            <a:r>
              <a:rPr lang="en-US" dirty="0" err="1"/>
              <a:t>terminologia</a:t>
            </a:r>
            <a:endParaRPr lang="en-US" dirty="0"/>
          </a:p>
          <a:p>
            <a:pPr lvl="1"/>
            <a:r>
              <a:rPr lang="en-US" dirty="0" err="1"/>
              <a:t>tabella</a:t>
            </a:r>
            <a:r>
              <a:rPr lang="en-US" dirty="0"/>
              <a:t> (o </a:t>
            </a:r>
            <a:r>
              <a:rPr lang="en-US" dirty="0" err="1"/>
              <a:t>relazione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riga</a:t>
            </a:r>
            <a:r>
              <a:rPr lang="en-US" dirty="0"/>
              <a:t> (o </a:t>
            </a:r>
            <a:r>
              <a:rPr lang="en-US" dirty="0" err="1"/>
              <a:t>ennupla</a:t>
            </a:r>
            <a:r>
              <a:rPr lang="en-US" dirty="0"/>
              <a:t> o </a:t>
            </a:r>
            <a:r>
              <a:rPr lang="en-US" dirty="0" err="1"/>
              <a:t>tupla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colonna</a:t>
            </a:r>
            <a:r>
              <a:rPr lang="en-US" dirty="0"/>
              <a:t> (o </a:t>
            </a:r>
            <a:r>
              <a:rPr lang="en-US" dirty="0" err="1"/>
              <a:t>attributo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chiave</a:t>
            </a:r>
            <a:r>
              <a:rPr lang="en-US" dirty="0"/>
              <a:t> </a:t>
            </a:r>
            <a:r>
              <a:rPr lang="en-US" dirty="0" err="1"/>
              <a:t>esterna</a:t>
            </a:r>
            <a:r>
              <a:rPr lang="en-US" dirty="0"/>
              <a:t> (o </a:t>
            </a:r>
            <a:r>
              <a:rPr lang="en-US" dirty="0" err="1"/>
              <a:t>vincolo</a:t>
            </a:r>
            <a:r>
              <a:rPr lang="en-US" dirty="0"/>
              <a:t> di </a:t>
            </a:r>
            <a:r>
              <a:rPr lang="en-US" dirty="0" err="1"/>
              <a:t>integrità</a:t>
            </a:r>
            <a:r>
              <a:rPr lang="en-US" dirty="0"/>
              <a:t> </a:t>
            </a:r>
            <a:r>
              <a:rPr lang="en-US" dirty="0" err="1"/>
              <a:t>referenziale</a:t>
            </a:r>
            <a:r>
              <a:rPr lang="en-US" dirty="0"/>
              <a:t>)</a:t>
            </a:r>
          </a:p>
          <a:p>
            <a:r>
              <a:rPr lang="en-US" dirty="0" err="1"/>
              <a:t>Quando</a:t>
            </a:r>
            <a:r>
              <a:rPr lang="en-US" dirty="0"/>
              <a:t> ci </a:t>
            </a:r>
            <a:r>
              <a:rPr lang="en-US" dirty="0" err="1"/>
              <a:t>riferiamo</a:t>
            </a:r>
            <a:r>
              <a:rPr lang="en-US" dirty="0"/>
              <a:t> al </a:t>
            </a:r>
            <a:r>
              <a:rPr lang="en-US" dirty="0" err="1"/>
              <a:t>mondo</a:t>
            </a:r>
            <a:r>
              <a:rPr lang="en-US" dirty="0"/>
              <a:t> OO, </a:t>
            </a:r>
            <a:r>
              <a:rPr lang="en-US" dirty="0" err="1"/>
              <a:t>usiamo</a:t>
            </a:r>
            <a:r>
              <a:rPr lang="en-US" dirty="0"/>
              <a:t> la </a:t>
            </a:r>
            <a:r>
              <a:rPr lang="en-US" dirty="0" err="1"/>
              <a:t>seguente</a:t>
            </a:r>
            <a:r>
              <a:rPr lang="en-US" dirty="0"/>
              <a:t> </a:t>
            </a:r>
            <a:r>
              <a:rPr lang="en-US" dirty="0" err="1"/>
              <a:t>terminologia</a:t>
            </a:r>
            <a:endParaRPr lang="en-US" dirty="0"/>
          </a:p>
          <a:p>
            <a:pPr lvl="1"/>
            <a:r>
              <a:rPr lang="en-US" dirty="0" err="1"/>
              <a:t>classe</a:t>
            </a:r>
            <a:endParaRPr lang="en-US" dirty="0"/>
          </a:p>
          <a:p>
            <a:pPr lvl="1"/>
            <a:r>
              <a:rPr lang="en-US" dirty="0" err="1"/>
              <a:t>oggetto</a:t>
            </a:r>
            <a:endParaRPr lang="en-US" dirty="0"/>
          </a:p>
          <a:p>
            <a:pPr lvl="1"/>
            <a:r>
              <a:rPr lang="en-US" dirty="0" err="1"/>
              <a:t>attributo</a:t>
            </a:r>
            <a:r>
              <a:rPr lang="en-US" dirty="0"/>
              <a:t> (o </a:t>
            </a:r>
            <a:r>
              <a:rPr lang="en-US" dirty="0" err="1"/>
              <a:t>variabile</a:t>
            </a:r>
            <a:r>
              <a:rPr lang="en-US" dirty="0"/>
              <a:t> di </a:t>
            </a:r>
            <a:r>
              <a:rPr lang="en-US" dirty="0" err="1"/>
              <a:t>istanza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riferimento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385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655E90-9D9D-9544-BC79-3B31149E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7. </a:t>
            </a:r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test (2)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8F7A6F-5D48-AC4A-993B-347324060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test, come </a:t>
            </a:r>
            <a:r>
              <a:rPr lang="en-US" dirty="0" err="1"/>
              <a:t>avete</a:t>
            </a:r>
            <a:r>
              <a:rPr lang="en-US" dirty="0"/>
              <a:t> </a:t>
            </a:r>
            <a:r>
              <a:rPr lang="en-US" dirty="0" err="1"/>
              <a:t>imparato</a:t>
            </a:r>
            <a:r>
              <a:rPr lang="en-US" dirty="0"/>
              <a:t> a POO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D69FAFF-E44A-7044-81F8-6A0A4D139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03"/>
          <a:stretch/>
        </p:blipFill>
        <p:spPr>
          <a:xfrm>
            <a:off x="730250" y="2324536"/>
            <a:ext cx="7683500" cy="149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769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655E90-9D9D-9544-BC79-3B31149E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7. </a:t>
            </a:r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test (3)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8F7A6F-5D48-AC4A-993B-347324060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Leggere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 </a:t>
            </a:r>
            <a:r>
              <a:rPr lang="en-US" dirty="0" err="1"/>
              <a:t>riportati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console</a:t>
            </a:r>
          </a:p>
          <a:p>
            <a:pPr lvl="1"/>
            <a:r>
              <a:rPr lang="en-US" dirty="0"/>
              <a:t>Ci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molte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 in </a:t>
            </a:r>
            <a:r>
              <a:rPr lang="en-US" dirty="0" err="1"/>
              <a:t>rosso</a:t>
            </a:r>
            <a:r>
              <a:rPr lang="en-US" dirty="0"/>
              <a:t>: se </a:t>
            </a:r>
            <a:r>
              <a:rPr lang="en-US" dirty="0" err="1"/>
              <a:t>tutto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andato</a:t>
            </a:r>
            <a:r>
              <a:rPr lang="en-US" dirty="0"/>
              <a:t> bene </a:t>
            </a:r>
            <a:r>
              <a:rPr lang="en-US" dirty="0" err="1"/>
              <a:t>sono</a:t>
            </a:r>
            <a:r>
              <a:rPr lang="en-US" dirty="0"/>
              <a:t> solo </a:t>
            </a:r>
            <a:r>
              <a:rPr lang="en-US" dirty="0" err="1"/>
              <a:t>informazioni</a:t>
            </a:r>
            <a:r>
              <a:rPr lang="en-US" dirty="0"/>
              <a:t> (INFO)</a:t>
            </a:r>
          </a:p>
          <a:p>
            <a:pPr lvl="1"/>
            <a:r>
              <a:rPr lang="en-US" dirty="0"/>
              <a:t>Ci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comandi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hibernate ha </a:t>
            </a:r>
            <a:r>
              <a:rPr lang="en-US" dirty="0" err="1"/>
              <a:t>inviato</a:t>
            </a:r>
            <a:r>
              <a:rPr lang="en-US" dirty="0"/>
              <a:t> al DBMS</a:t>
            </a:r>
          </a:p>
          <a:p>
            <a:pPr lvl="1"/>
            <a:r>
              <a:rPr lang="en-US" dirty="0" err="1"/>
              <a:t>Esempio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213E178-37BF-F741-898B-A5D864D8A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311" y="3990256"/>
            <a:ext cx="5930319" cy="259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325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F80BB4-06B0-0642-935D-5E7B047F3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/>
              <a:t>8. </a:t>
            </a:r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b="1" dirty="0" err="1"/>
              <a:t>ProductMain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CB3056-2F49-AD49-8953-AEFFA2FA2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l'applicazione</a:t>
            </a:r>
            <a:r>
              <a:rPr lang="en-US" dirty="0"/>
              <a:t> Java</a:t>
            </a:r>
          </a:p>
          <a:p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D6C2330-CEB8-3E40-B908-D51C8CCCE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885" y="2201927"/>
            <a:ext cx="4547320" cy="422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264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F80BB4-06B0-0642-935D-5E7B047F3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/>
              <a:t>8. </a:t>
            </a:r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b="1" dirty="0" err="1"/>
              <a:t>ProductMain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CB3056-2F49-AD49-8953-AEFFA2FA2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Cosa ci </a:t>
            </a:r>
            <a:r>
              <a:rPr lang="en-US" dirty="0" err="1"/>
              <a:t>aspettiamo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faccia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4112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D14CEF-853D-6C44-A0A7-70280A05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</a:t>
            </a:r>
            <a:r>
              <a:rPr lang="en-US" dirty="0" err="1"/>
              <a:t>Controllare</a:t>
            </a:r>
            <a:r>
              <a:rPr lang="en-US" dirty="0"/>
              <a:t> lo </a:t>
            </a:r>
            <a:r>
              <a:rPr lang="en-US" dirty="0" err="1"/>
              <a:t>stato</a:t>
            </a:r>
            <a:r>
              <a:rPr lang="en-US" dirty="0"/>
              <a:t> del database products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C07651-43B2-674F-B198-D33BB80CD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L'applicazione</a:t>
            </a:r>
            <a:r>
              <a:rPr lang="en-US" dirty="0"/>
              <a:t> ha </a:t>
            </a:r>
            <a:r>
              <a:rPr lang="en-US" dirty="0" err="1"/>
              <a:t>modificato</a:t>
            </a:r>
            <a:r>
              <a:rPr lang="en-US" dirty="0"/>
              <a:t> lo </a:t>
            </a:r>
            <a:r>
              <a:rPr lang="en-US" dirty="0" err="1"/>
              <a:t>stato</a:t>
            </a:r>
            <a:r>
              <a:rPr lang="en-US" dirty="0"/>
              <a:t> del database</a:t>
            </a:r>
          </a:p>
          <a:p>
            <a:r>
              <a:rPr lang="en-US" dirty="0" err="1"/>
              <a:t>Apriamo</a:t>
            </a:r>
            <a:r>
              <a:rPr lang="en-US" dirty="0"/>
              <a:t> </a:t>
            </a:r>
            <a:r>
              <a:rPr lang="en-US" dirty="0" err="1"/>
              <a:t>pgadmin</a:t>
            </a:r>
            <a:r>
              <a:rPr lang="en-US" dirty="0"/>
              <a:t> e </a:t>
            </a:r>
            <a:r>
              <a:rPr lang="en-US" dirty="0" err="1"/>
              <a:t>verifichiamo</a:t>
            </a:r>
            <a:r>
              <a:rPr lang="en-US" dirty="0"/>
              <a:t>:	</a:t>
            </a:r>
          </a:p>
          <a:p>
            <a:pPr lvl="1"/>
            <a:r>
              <a:rPr lang="en-US" dirty="0"/>
              <a:t>Nel database products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creata</a:t>
            </a:r>
            <a:r>
              <a:rPr lang="en-US" dirty="0"/>
              <a:t> la </a:t>
            </a:r>
            <a:r>
              <a:rPr lang="en-US" dirty="0" err="1"/>
              <a:t>tabella</a:t>
            </a:r>
            <a:r>
              <a:rPr lang="en-US" dirty="0"/>
              <a:t> product, </a:t>
            </a:r>
            <a:r>
              <a:rPr lang="en-US" dirty="0" err="1"/>
              <a:t>nella</a:t>
            </a:r>
            <a:r>
              <a:rPr lang="en-US" dirty="0"/>
              <a:t> quale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inserita</a:t>
            </a:r>
            <a:r>
              <a:rPr lang="en-US" dirty="0"/>
              <a:t> una </a:t>
            </a:r>
            <a:r>
              <a:rPr lang="en-US" dirty="0" err="1"/>
              <a:t>tupla</a:t>
            </a:r>
            <a:r>
              <a:rPr lang="en-US" dirty="0"/>
              <a:t> (</a:t>
            </a:r>
            <a:r>
              <a:rPr lang="en-US" dirty="0" err="1"/>
              <a:t>corrispondente</a:t>
            </a:r>
            <a:r>
              <a:rPr lang="en-US" dirty="0"/>
              <a:t> ad un </a:t>
            </a:r>
            <a:r>
              <a:rPr lang="en-US" dirty="0" err="1"/>
              <a:t>oggetto</a:t>
            </a:r>
            <a:r>
              <a:rPr lang="en-US" dirty="0"/>
              <a:t> </a:t>
            </a:r>
            <a:r>
              <a:rPr lang="en-US" dirty="0" err="1"/>
              <a:t>creato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programma</a:t>
            </a:r>
            <a:r>
              <a:rPr lang="en-US" dirty="0"/>
              <a:t> Java)</a:t>
            </a:r>
          </a:p>
        </p:txBody>
      </p:sp>
    </p:spTree>
    <p:extLst>
      <p:ext uri="{BB962C8B-B14F-4D97-AF65-F5344CB8AC3E}">
        <p14:creationId xmlns:p14="http://schemas.microsoft.com/office/powerpoint/2010/main" val="41001774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7C3DA5-2CE9-EE46-BFA9-C6167531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</a:t>
            </a:r>
            <a:r>
              <a:rPr lang="en-US" dirty="0" err="1"/>
              <a:t>Controllare</a:t>
            </a:r>
            <a:r>
              <a:rPr lang="en-US" dirty="0"/>
              <a:t> lo </a:t>
            </a:r>
            <a:r>
              <a:rPr lang="en-US" dirty="0" err="1"/>
              <a:t>stato</a:t>
            </a:r>
            <a:r>
              <a:rPr lang="en-US" dirty="0"/>
              <a:t> del database products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FCB02B-9350-1047-8E72-C999E3B9C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6D476E3-E8DD-C547-BF62-2D958068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608"/>
            <a:ext cx="9144000" cy="517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21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Sommario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11700" y="1397000"/>
            <a:ext cx="3898900" cy="4525963"/>
          </a:xfrm>
        </p:spPr>
        <p:txBody>
          <a:bodyPr>
            <a:noAutofit/>
          </a:bodyPr>
          <a:lstStyle/>
          <a:p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Parte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III: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Gestione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delle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Entità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Ciclo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di vita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delle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entità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API Entity Manager</a:t>
            </a:r>
          </a:p>
          <a:p>
            <a:pPr lvl="1"/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Eventi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a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cascata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Esercizio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Parte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IV: JPQL</a:t>
            </a:r>
          </a:p>
          <a:p>
            <a:pPr lvl="1"/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Introduzione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Tipologie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di Query</a:t>
            </a:r>
          </a:p>
          <a:p>
            <a:pPr lvl="1"/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Costruzione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ed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esecuzione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Query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parametriche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Esercizio</a:t>
            </a:r>
            <a:endParaRPr lang="en-US"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495300" y="1397000"/>
            <a:ext cx="42164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Parte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I: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introduzione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a JPA</a:t>
            </a:r>
          </a:p>
          <a:p>
            <a:pPr lvl="1"/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Entità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Object-Relational-Mapping</a:t>
            </a:r>
          </a:p>
          <a:p>
            <a:pPr lvl="1"/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EntityManager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Persistence unit (e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persistence.xml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Esercizio</a:t>
            </a:r>
            <a:endParaRPr lang="en-US" sz="18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000" dirty="0" err="1"/>
              <a:t>Parte</a:t>
            </a:r>
            <a:r>
              <a:rPr lang="en-US" sz="2000" dirty="0"/>
              <a:t> II: Relationship Mapping</a:t>
            </a:r>
          </a:p>
          <a:p>
            <a:pPr lvl="1"/>
            <a:r>
              <a:rPr lang="en-US" sz="1800" dirty="0" err="1"/>
              <a:t>Associazioni</a:t>
            </a:r>
            <a:r>
              <a:rPr lang="en-US" sz="1800" dirty="0"/>
              <a:t>: OO vs </a:t>
            </a:r>
            <a:r>
              <a:rPr lang="en-US" sz="1800" dirty="0" err="1"/>
              <a:t>relazionale</a:t>
            </a:r>
            <a:endParaRPr lang="en-US" sz="1800" dirty="0"/>
          </a:p>
          <a:p>
            <a:pPr lvl="1"/>
            <a:r>
              <a:rPr lang="en-US" sz="1800" dirty="0" err="1"/>
              <a:t>Cardinalità</a:t>
            </a:r>
            <a:r>
              <a:rPr lang="en-US" sz="1800" dirty="0"/>
              <a:t> e </a:t>
            </a:r>
            <a:r>
              <a:rPr lang="en-US" sz="1800" dirty="0" err="1"/>
              <a:t>direzione</a:t>
            </a:r>
            <a:endParaRPr lang="en-US" sz="1800" dirty="0"/>
          </a:p>
          <a:p>
            <a:pPr lvl="1"/>
            <a:r>
              <a:rPr lang="en-US" sz="1800" dirty="0"/>
              <a:t>Mapping </a:t>
            </a:r>
            <a:r>
              <a:rPr lang="en-US" sz="1800" dirty="0" err="1"/>
              <a:t>delle</a:t>
            </a:r>
            <a:r>
              <a:rPr lang="en-US" sz="1800" dirty="0"/>
              <a:t> </a:t>
            </a:r>
            <a:r>
              <a:rPr lang="en-US" sz="1800" dirty="0" err="1"/>
              <a:t>associazioni</a:t>
            </a:r>
            <a:endParaRPr lang="en-US" sz="1800" dirty="0"/>
          </a:p>
          <a:p>
            <a:pPr lvl="1"/>
            <a:r>
              <a:rPr lang="en-US" sz="1800" dirty="0"/>
              <a:t>Object-Relational-Mapping: </a:t>
            </a:r>
            <a:r>
              <a:rPr lang="en-US" sz="1800" dirty="0" err="1"/>
              <a:t>approfondimenti</a:t>
            </a:r>
            <a:endParaRPr lang="en-US" sz="1800" dirty="0"/>
          </a:p>
          <a:p>
            <a:pPr lvl="1"/>
            <a:r>
              <a:rPr lang="en-US" sz="1800" b="1" dirty="0" err="1"/>
              <a:t>Esercizio</a:t>
            </a:r>
            <a:endParaRPr lang="en-US" sz="1800" b="1" dirty="0"/>
          </a:p>
          <a:p>
            <a:pPr lvl="1"/>
            <a:r>
              <a:rPr lang="en-US" sz="1800" dirty="0"/>
              <a:t>Mapping </a:t>
            </a:r>
            <a:r>
              <a:rPr lang="en-US" sz="1800" dirty="0" err="1"/>
              <a:t>associazioni</a:t>
            </a:r>
            <a:r>
              <a:rPr lang="en-US" sz="1800" dirty="0"/>
              <a:t>: </a:t>
            </a:r>
            <a:r>
              <a:rPr lang="en-US" sz="1800" dirty="0" err="1"/>
              <a:t>approfondimenti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530196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2B4207-9796-5548-A1F5-4CC383D2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Mapping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C5DFD2-0DC6-5C46-BA8F-240BC866D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</a:t>
            </a:r>
            <a:r>
              <a:rPr lang="en-US" dirty="0"/>
              <a:t> una </a:t>
            </a:r>
            <a:r>
              <a:rPr lang="en-US" dirty="0" err="1"/>
              <a:t>singola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mapping </a:t>
            </a:r>
            <a:r>
              <a:rPr lang="en-US" dirty="0" err="1"/>
              <a:t>è</a:t>
            </a:r>
            <a:r>
              <a:rPr lang="en-US" dirty="0"/>
              <a:t> semplice e </a:t>
            </a:r>
            <a:r>
              <a:rPr lang="en-US" dirty="0" err="1"/>
              <a:t>intuitivo</a:t>
            </a:r>
            <a:endParaRPr lang="en-US" dirty="0"/>
          </a:p>
          <a:p>
            <a:r>
              <a:rPr lang="en-US" dirty="0" err="1"/>
              <a:t>Vediamo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come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mappate</a:t>
            </a:r>
            <a:r>
              <a:rPr lang="en-US" dirty="0"/>
              <a:t> le </a:t>
            </a:r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classi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le </a:t>
            </a:r>
            <a:r>
              <a:rPr lang="en-US" dirty="0" err="1"/>
              <a:t>differenze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modello</a:t>
            </a:r>
            <a:r>
              <a:rPr lang="en-US" dirty="0"/>
              <a:t> </a:t>
            </a:r>
            <a:r>
              <a:rPr lang="en-US" dirty="0" err="1"/>
              <a:t>relazionale</a:t>
            </a:r>
            <a:r>
              <a:rPr lang="en-US" dirty="0"/>
              <a:t> e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modello</a:t>
            </a:r>
            <a:r>
              <a:rPr lang="en-US" dirty="0"/>
              <a:t> ad </a:t>
            </a:r>
            <a:r>
              <a:rPr lang="en-US" dirty="0" err="1"/>
              <a:t>oggetti</a:t>
            </a:r>
            <a:r>
              <a:rPr lang="en-US" dirty="0"/>
              <a:t> </a:t>
            </a:r>
            <a:r>
              <a:rPr lang="en-US" dirty="0" err="1"/>
              <a:t>rendono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mapping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articolato</a:t>
            </a:r>
            <a:r>
              <a:rPr lang="en-US" dirty="0"/>
              <a:t> e </a:t>
            </a:r>
            <a:r>
              <a:rPr lang="en-US" dirty="0" err="1"/>
              <a:t>vanno</a:t>
            </a:r>
            <a:r>
              <a:rPr lang="en-US" dirty="0"/>
              <a:t> tenuti in </a:t>
            </a:r>
            <a:r>
              <a:rPr lang="en-US" dirty="0" err="1"/>
              <a:t>considerazione</a:t>
            </a:r>
            <a:r>
              <a:rPr lang="en-US" dirty="0"/>
              <a:t> </a:t>
            </a:r>
            <a:r>
              <a:rPr lang="en-US" dirty="0" err="1"/>
              <a:t>diversi</a:t>
            </a:r>
            <a:r>
              <a:rPr lang="en-US" dirty="0"/>
              <a:t> </a:t>
            </a:r>
            <a:r>
              <a:rPr lang="en-US" dirty="0" err="1"/>
              <a:t>aspetti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3931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Associazioni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</a:t>
            </a:r>
            <a:r>
              <a:rPr lang="en-US" err="1"/>
              <a:t>mondo</a:t>
            </a:r>
            <a:r>
              <a:rPr lang="en-US"/>
              <a:t> OO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classi</a:t>
            </a:r>
            <a:endParaRPr lang="en-US" dirty="0"/>
          </a:p>
          <a:p>
            <a:pPr lvl="1"/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espresse</a:t>
            </a:r>
            <a:r>
              <a:rPr lang="en-US" dirty="0"/>
              <a:t> per mezzo di </a:t>
            </a:r>
            <a:r>
              <a:rPr lang="en-US" dirty="0" err="1"/>
              <a:t>riferimenti</a:t>
            </a:r>
            <a:endParaRPr lang="en-US" dirty="0"/>
          </a:p>
          <a:p>
            <a:pPr lvl="1"/>
            <a:r>
              <a:rPr lang="en-US" dirty="0" err="1"/>
              <a:t>hanno</a:t>
            </a:r>
            <a:r>
              <a:rPr lang="en-US" dirty="0"/>
              <a:t> una </a:t>
            </a:r>
            <a:r>
              <a:rPr lang="en-US" dirty="0" err="1"/>
              <a:t>direzione</a:t>
            </a:r>
            <a:r>
              <a:rPr lang="en-US" dirty="0"/>
              <a:t> (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dipende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requisiti</a:t>
            </a:r>
            <a:r>
              <a:rPr lang="en-US" dirty="0"/>
              <a:t>) e  </a:t>
            </a: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unidirezionali</a:t>
            </a:r>
            <a:endParaRPr lang="en-US" dirty="0"/>
          </a:p>
          <a:p>
            <a:pPr lvl="2"/>
            <a:r>
              <a:rPr lang="en-US" dirty="0" err="1"/>
              <a:t>bidirezionali</a:t>
            </a:r>
            <a:endParaRPr lang="en-US" dirty="0"/>
          </a:p>
          <a:p>
            <a:pPr lvl="1"/>
            <a:r>
              <a:rPr lang="en-US" dirty="0" err="1"/>
              <a:t>hanno</a:t>
            </a:r>
            <a:r>
              <a:rPr lang="en-US" dirty="0"/>
              <a:t> una </a:t>
            </a:r>
            <a:r>
              <a:rPr lang="en-US" dirty="0" err="1"/>
              <a:t>cardinalità</a:t>
            </a:r>
            <a:r>
              <a:rPr lang="en-US" dirty="0"/>
              <a:t> (o </a:t>
            </a:r>
            <a:r>
              <a:rPr lang="en-US" dirty="0" err="1"/>
              <a:t>molteplicità</a:t>
            </a:r>
            <a:r>
              <a:rPr lang="en-US" dirty="0"/>
              <a:t>):</a:t>
            </a:r>
          </a:p>
          <a:p>
            <a:pPr lvl="2"/>
            <a:r>
              <a:rPr lang="en-US" dirty="0" err="1"/>
              <a:t>specifica</a:t>
            </a:r>
            <a:r>
              <a:rPr lang="en-US" dirty="0"/>
              <a:t> </a:t>
            </a:r>
            <a:r>
              <a:rPr lang="en-US" dirty="0" err="1"/>
              <a:t>quanti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coinvolti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associazione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6114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A29EA2-2907-1A4F-BB0B-40F5471C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mondo</a:t>
            </a:r>
            <a:r>
              <a:rPr lang="en-US" dirty="0"/>
              <a:t> OO: </a:t>
            </a:r>
            <a:br>
              <a:rPr lang="en-US" dirty="0"/>
            </a:br>
            <a:r>
              <a:rPr lang="en-US" dirty="0" err="1"/>
              <a:t>direzione</a:t>
            </a:r>
            <a:r>
              <a:rPr lang="en-US" dirty="0"/>
              <a:t> e </a:t>
            </a:r>
            <a:r>
              <a:rPr lang="en-US" dirty="0" err="1"/>
              <a:t>molteplicità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7CE481-9D1C-ED4F-8E33-C8D380F91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Supponiamo</a:t>
            </a:r>
            <a:r>
              <a:rPr lang="en-US" dirty="0"/>
              <a:t> di </a:t>
            </a:r>
            <a:r>
              <a:rPr lang="en-US" dirty="0" err="1"/>
              <a:t>progettare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informativo</a:t>
            </a:r>
            <a:r>
              <a:rPr lang="en-US" dirty="0"/>
              <a:t> di una </a:t>
            </a:r>
            <a:r>
              <a:rPr lang="en-US" dirty="0" err="1"/>
              <a:t>università</a:t>
            </a:r>
            <a:endParaRPr lang="en-US" dirty="0"/>
          </a:p>
          <a:p>
            <a:r>
              <a:rPr lang="en-US" dirty="0" err="1"/>
              <a:t>Assumiamo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una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requisiti</a:t>
            </a:r>
            <a:r>
              <a:rPr lang="en-US" dirty="0"/>
              <a:t> </a:t>
            </a:r>
            <a:r>
              <a:rPr lang="en-US" dirty="0" err="1"/>
              <a:t>riportino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segue: </a:t>
            </a:r>
          </a:p>
          <a:p>
            <a:pPr lvl="1"/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docente</a:t>
            </a:r>
            <a:r>
              <a:rPr lang="en-US" dirty="0"/>
              <a:t> </a:t>
            </a:r>
            <a:r>
              <a:rPr lang="en-US" dirty="0" err="1"/>
              <a:t>insegna</a:t>
            </a:r>
            <a:r>
              <a:rPr lang="en-US" dirty="0"/>
              <a:t> </a:t>
            </a:r>
            <a:r>
              <a:rPr lang="en-US" dirty="0" err="1"/>
              <a:t>uno</a:t>
            </a:r>
            <a:r>
              <a:rPr lang="en-US" dirty="0"/>
              <a:t> o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corsi</a:t>
            </a:r>
            <a:r>
              <a:rPr lang="en-US" dirty="0"/>
              <a:t> e </a:t>
            </a:r>
            <a:r>
              <a:rPr lang="en-US" dirty="0" err="1"/>
              <a:t>afferisce</a:t>
            </a:r>
            <a:r>
              <a:rPr lang="en-US" dirty="0"/>
              <a:t> ad un </a:t>
            </a:r>
            <a:r>
              <a:rPr lang="en-US" dirty="0" err="1"/>
              <a:t>dipartimento</a:t>
            </a:r>
            <a:endParaRPr lang="en-US" dirty="0"/>
          </a:p>
          <a:p>
            <a:pPr lvl="1"/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corso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insegnato</a:t>
            </a:r>
            <a:r>
              <a:rPr lang="en-US" dirty="0"/>
              <a:t> da </a:t>
            </a:r>
            <a:r>
              <a:rPr lang="en-US" dirty="0" err="1"/>
              <a:t>uno</a:t>
            </a:r>
            <a:r>
              <a:rPr lang="en-US" dirty="0"/>
              <a:t> o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docenti</a:t>
            </a:r>
            <a:endParaRPr lang="en-US" dirty="0"/>
          </a:p>
          <a:p>
            <a:pPr lvl="1"/>
            <a:r>
              <a:rPr lang="en-US" dirty="0"/>
              <a:t>Ad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dipartimento</a:t>
            </a:r>
            <a:r>
              <a:rPr lang="en-US" dirty="0"/>
              <a:t> </a:t>
            </a:r>
            <a:r>
              <a:rPr lang="en-US" dirty="0" err="1"/>
              <a:t>afferiscono</a:t>
            </a:r>
            <a:r>
              <a:rPr lang="en-US" dirty="0"/>
              <a:t> </a:t>
            </a:r>
            <a:r>
              <a:rPr lang="en-US" dirty="0" err="1"/>
              <a:t>uno</a:t>
            </a:r>
            <a:r>
              <a:rPr lang="en-US" dirty="0"/>
              <a:t> o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docenti</a:t>
            </a:r>
            <a:endParaRPr lang="en-US" dirty="0"/>
          </a:p>
          <a:p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requisiti</a:t>
            </a:r>
            <a:r>
              <a:rPr lang="en-US" dirty="0"/>
              <a:t> ci </a:t>
            </a:r>
            <a:r>
              <a:rPr lang="en-US" dirty="0" err="1"/>
              <a:t>parlano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molteplicità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</a:t>
            </a:r>
            <a:r>
              <a:rPr lang="en-US" dirty="0" err="1"/>
              <a:t>classi</a:t>
            </a:r>
            <a:r>
              <a:rPr lang="en-US" dirty="0"/>
              <a:t>. </a:t>
            </a:r>
            <a:r>
              <a:rPr lang="en-US" dirty="0" err="1"/>
              <a:t>Possiamo</a:t>
            </a:r>
            <a:r>
              <a:rPr lang="en-US" dirty="0"/>
              <a:t> </a:t>
            </a:r>
            <a:r>
              <a:rPr lang="en-US" dirty="0" err="1"/>
              <a:t>iniziare</a:t>
            </a:r>
            <a:r>
              <a:rPr lang="en-US" dirty="0"/>
              <a:t> a </a:t>
            </a:r>
            <a:r>
              <a:rPr lang="en-US" dirty="0" err="1"/>
              <a:t>definire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class diagram </a:t>
            </a:r>
            <a:r>
              <a:rPr lang="en-US" dirty="0" err="1"/>
              <a:t>che</a:t>
            </a:r>
            <a:r>
              <a:rPr lang="en-US" dirty="0"/>
              <a:t> segue</a:t>
            </a:r>
          </a:p>
        </p:txBody>
      </p:sp>
    </p:spTree>
    <p:extLst>
      <p:ext uri="{BB962C8B-B14F-4D97-AF65-F5344CB8AC3E}">
        <p14:creationId xmlns:p14="http://schemas.microsoft.com/office/powerpoint/2010/main" val="403167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Rappresentazioni</a:t>
            </a:r>
            <a:r>
              <a:rPr lang="en-US"/>
              <a:t> </a:t>
            </a:r>
            <a:r>
              <a:rPr lang="en-US" err="1"/>
              <a:t>Grafiche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Classe</a:t>
            </a:r>
            <a:r>
              <a:rPr lang="en-US" dirty="0"/>
              <a:t>		Schema </a:t>
            </a:r>
            <a:r>
              <a:rPr lang="en-US" dirty="0" err="1"/>
              <a:t>Tabella</a:t>
            </a:r>
            <a:r>
              <a:rPr lang="en-US" dirty="0"/>
              <a:t>			</a:t>
            </a:r>
            <a:r>
              <a:rPr lang="en-US" dirty="0" err="1"/>
              <a:t>Tabella</a:t>
            </a:r>
            <a:endParaRPr lang="en-US" dirty="0"/>
          </a:p>
        </p:txBody>
      </p:sp>
      <p:graphicFrame>
        <p:nvGraphicFramePr>
          <p:cNvPr id="5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0392639"/>
              </p:ext>
            </p:extLst>
          </p:nvPr>
        </p:nvGraphicFramePr>
        <p:xfrm>
          <a:off x="457200" y="2287120"/>
          <a:ext cx="1553290" cy="1351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err="1"/>
                        <a:t>Customer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 dirty="0"/>
                        <a:t>-id: Long</a:t>
                      </a:r>
                    </a:p>
                    <a:p>
                      <a:r>
                        <a:rPr lang="it-IT" sz="1050" dirty="0"/>
                        <a:t>-</a:t>
                      </a:r>
                      <a:r>
                        <a:rPr lang="it-IT" sz="1050" dirty="0" err="1"/>
                        <a:t>firstName</a:t>
                      </a:r>
                      <a:r>
                        <a:rPr lang="it-IT" sz="1050" dirty="0"/>
                        <a:t>:</a:t>
                      </a:r>
                      <a:r>
                        <a:rPr lang="it-IT" sz="1050" baseline="0" dirty="0"/>
                        <a:t>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</a:t>
                      </a:r>
                      <a:r>
                        <a:rPr lang="it-IT" sz="1050" baseline="0" dirty="0" err="1"/>
                        <a:t>lastName</a:t>
                      </a:r>
                      <a:r>
                        <a:rPr lang="it-IT" sz="1050" baseline="0" dirty="0"/>
                        <a:t>: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-email: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</a:t>
                      </a:r>
                      <a:r>
                        <a:rPr lang="it-IT" sz="1050" baseline="0" dirty="0" err="1"/>
                        <a:t>phoneNumber</a:t>
                      </a:r>
                      <a:r>
                        <a:rPr lang="it-IT" sz="1050" baseline="0" dirty="0"/>
                        <a:t>: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Segnaposto contenut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3916354"/>
              </p:ext>
            </p:extLst>
          </p:nvPr>
        </p:nvGraphicFramePr>
        <p:xfrm>
          <a:off x="2311400" y="2287120"/>
          <a:ext cx="3492499" cy="18621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4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085">
                <a:tc gridSpan="3">
                  <a:txBody>
                    <a:bodyPr/>
                    <a:lstStyle/>
                    <a:p>
                      <a:pPr algn="ctr"/>
                      <a:r>
                        <a:rPr lang="it-IT" sz="1200" err="1"/>
                        <a:t>customer</a:t>
                      </a:r>
                      <a:endParaRPr lang="it-IT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bigint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  <a:p>
                      <a:r>
                        <a:rPr lang="it-IT" sz="120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firstname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varchar</a:t>
                      </a:r>
                      <a:r>
                        <a:rPr lang="it-IT" sz="120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lastname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varchar</a:t>
                      </a:r>
                      <a:r>
                        <a:rPr lang="it-IT" sz="120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varchar</a:t>
                      </a:r>
                      <a:r>
                        <a:rPr lang="it-IT" sz="120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</a:t>
                      </a:r>
                      <a:r>
                        <a:rPr lang="it-IT" sz="1200" err="1"/>
                        <a:t>true</a:t>
                      </a:r>
                      <a:endParaRPr lang="it-IT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phonenumber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varchar</a:t>
                      </a:r>
                      <a:r>
                        <a:rPr lang="it-IT" sz="120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</a:t>
                      </a:r>
                      <a:r>
                        <a:rPr lang="it-IT" sz="1200" err="1"/>
                        <a:t>true</a:t>
                      </a:r>
                      <a:endParaRPr lang="it-IT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Segnaposto contenut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6044396"/>
              </p:ext>
            </p:extLst>
          </p:nvPr>
        </p:nvGraphicFramePr>
        <p:xfrm>
          <a:off x="6057900" y="2620496"/>
          <a:ext cx="2679700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37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050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sz="1050" dirty="0" err="1"/>
                        <a:t>firstname</a:t>
                      </a:r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sz="1050" dirty="0" err="1"/>
                        <a:t>lastname</a:t>
                      </a:r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sz="105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05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sz="1050"/>
                        <a:t>Robert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/>
                        <a:t>White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05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sz="1050"/>
                        <a:t>Julie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err="1"/>
                        <a:t>Brown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05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/>
                        <a:t>John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/>
                        <a:t>Smith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05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CasellaDiTesto 7"/>
          <p:cNvSpPr txBox="1"/>
          <p:nvPr/>
        </p:nvSpPr>
        <p:spPr>
          <a:xfrm>
            <a:off x="6248400" y="228235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customer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CFBD42-0E02-0A41-92EC-368C986041A4}"/>
              </a:ext>
            </a:extLst>
          </p:cNvPr>
          <p:cNvSpPr txBox="1"/>
          <p:nvPr/>
        </p:nvSpPr>
        <p:spPr>
          <a:xfrm>
            <a:off x="1946773" y="4352875"/>
            <a:ext cx="4301627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dirty="0" err="1"/>
              <a:t>Rappresentazione</a:t>
            </a:r>
            <a:r>
              <a:rPr lang="en-US" sz="1400" i="1" dirty="0"/>
              <a:t> </a:t>
            </a:r>
            <a:r>
              <a:rPr lang="en-US" sz="1400" i="1" dirty="0" err="1"/>
              <a:t>testuale</a:t>
            </a:r>
            <a:r>
              <a:rPr lang="en-US" sz="1400" i="1" dirty="0"/>
              <a:t> in forma </a:t>
            </a:r>
            <a:r>
              <a:rPr lang="en-US" sz="1400" i="1" dirty="0" err="1"/>
              <a:t>compatta</a:t>
            </a:r>
            <a:r>
              <a:rPr lang="en-US" sz="1400" i="1" dirty="0"/>
              <a:t>:</a:t>
            </a:r>
          </a:p>
          <a:p>
            <a:r>
              <a:rPr lang="en-US" sz="1400" dirty="0"/>
              <a:t>customer(</a:t>
            </a:r>
            <a:r>
              <a:rPr lang="en-US" sz="1400" b="1" u="sng" dirty="0"/>
              <a:t>id</a:t>
            </a:r>
            <a:r>
              <a:rPr lang="en-US" sz="1400" dirty="0"/>
              <a:t>, </a:t>
            </a:r>
            <a:r>
              <a:rPr lang="en-US" sz="1400" dirty="0" err="1"/>
              <a:t>firstname</a:t>
            </a:r>
            <a:r>
              <a:rPr lang="en-US" sz="1400" dirty="0"/>
              <a:t>, </a:t>
            </a:r>
            <a:r>
              <a:rPr lang="en-US" sz="1400" dirty="0" err="1"/>
              <a:t>lastname</a:t>
            </a:r>
            <a:r>
              <a:rPr lang="en-US" sz="1400" dirty="0"/>
              <a:t>, email, </a:t>
            </a:r>
            <a:r>
              <a:rPr lang="en-US" sz="1400" dirty="0" err="1"/>
              <a:t>phonenumber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44519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mondo</a:t>
            </a:r>
            <a:r>
              <a:rPr lang="en-US" dirty="0"/>
              <a:t> OO: </a:t>
            </a:r>
            <a:br>
              <a:rPr lang="en-US" dirty="0"/>
            </a:br>
            <a:r>
              <a:rPr lang="en-US" dirty="0" err="1"/>
              <a:t>direzione</a:t>
            </a:r>
            <a:r>
              <a:rPr lang="en-US" dirty="0"/>
              <a:t> e </a:t>
            </a:r>
            <a:r>
              <a:rPr lang="en-US" dirty="0" err="1"/>
              <a:t>molteplicità</a:t>
            </a:r>
            <a:endParaRPr lang="en-US" dirty="0"/>
          </a:p>
        </p:txBody>
      </p:sp>
      <p:graphicFrame>
        <p:nvGraphicFramePr>
          <p:cNvPr id="4" name="Segnaposto contenuto 5"/>
          <p:cNvGraphicFramePr>
            <a:graphicFrameLocks/>
          </p:cNvGraphicFramePr>
          <p:nvPr/>
        </p:nvGraphicFramePr>
        <p:xfrm>
          <a:off x="1386611" y="2299820"/>
          <a:ext cx="1553290" cy="723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Professor</a:t>
                      </a:r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Segnaposto contenuto 5"/>
          <p:cNvGraphicFramePr>
            <a:graphicFrameLocks/>
          </p:cNvGraphicFramePr>
          <p:nvPr/>
        </p:nvGraphicFramePr>
        <p:xfrm>
          <a:off x="4410481" y="2299820"/>
          <a:ext cx="2015719" cy="723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Department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8" name="Connettore 2 7"/>
          <p:cNvCxnSpPr>
            <a:stCxn id="4" idx="3"/>
            <a:endCxn id="5" idx="1"/>
          </p:cNvCxnSpPr>
          <p:nvPr/>
        </p:nvCxnSpPr>
        <p:spPr>
          <a:xfrm>
            <a:off x="2939901" y="2661406"/>
            <a:ext cx="1470580" cy="0"/>
          </a:xfrm>
          <a:prstGeom prst="straightConnector1">
            <a:avLst/>
          </a:prstGeom>
          <a:ln w="3175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Segnaposto contenuto 5"/>
          <p:cNvGraphicFramePr>
            <a:graphicFrameLocks/>
          </p:cNvGraphicFramePr>
          <p:nvPr/>
        </p:nvGraphicFramePr>
        <p:xfrm>
          <a:off x="1386611" y="4382620"/>
          <a:ext cx="1553290" cy="723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Course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Connettore 2 11"/>
          <p:cNvCxnSpPr>
            <a:stCxn id="4" idx="2"/>
            <a:endCxn id="11" idx="0"/>
          </p:cNvCxnSpPr>
          <p:nvPr/>
        </p:nvCxnSpPr>
        <p:spPr>
          <a:xfrm>
            <a:off x="2163256" y="3022993"/>
            <a:ext cx="0" cy="1359627"/>
          </a:xfrm>
          <a:prstGeom prst="straightConnector1">
            <a:avLst/>
          </a:prstGeom>
          <a:ln w="3175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/>
          <p:cNvSpPr txBox="1"/>
          <p:nvPr/>
        </p:nvSpPr>
        <p:spPr>
          <a:xfrm>
            <a:off x="2159000" y="4000500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1..*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2159765" y="3047978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1..*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C925707-FC5A-164C-B703-CF92A4925D2E}"/>
              </a:ext>
            </a:extLst>
          </p:cNvPr>
          <p:cNvSpPr txBox="1"/>
          <p:nvPr/>
        </p:nvSpPr>
        <p:spPr>
          <a:xfrm>
            <a:off x="4029716" y="2299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7916BB-9C20-F240-8454-4E5AF2F057EF}"/>
              </a:ext>
            </a:extLst>
          </p:cNvPr>
          <p:cNvSpPr txBox="1"/>
          <p:nvPr/>
        </p:nvSpPr>
        <p:spPr>
          <a:xfrm>
            <a:off x="2965069" y="2299816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42219676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A29EA2-2907-1A4F-BB0B-40F5471C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mondo</a:t>
            </a:r>
            <a:r>
              <a:rPr lang="en-US" dirty="0"/>
              <a:t> OO: </a:t>
            </a:r>
            <a:br>
              <a:rPr lang="en-US" dirty="0"/>
            </a:br>
            <a:r>
              <a:rPr lang="en-US" dirty="0" err="1"/>
              <a:t>direzione</a:t>
            </a:r>
            <a:r>
              <a:rPr lang="en-US" dirty="0"/>
              <a:t> e </a:t>
            </a:r>
            <a:r>
              <a:rPr lang="en-US" dirty="0" err="1"/>
              <a:t>molteplicità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7CE481-9D1C-ED4F-8E33-C8D380F91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Assumiamo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requisiti</a:t>
            </a:r>
            <a:r>
              <a:rPr lang="en-US" dirty="0"/>
              <a:t> </a:t>
            </a:r>
            <a:r>
              <a:rPr lang="en-US" dirty="0" err="1"/>
              <a:t>riportino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segue:</a:t>
            </a:r>
          </a:p>
          <a:p>
            <a:pPr lvl="1"/>
            <a:r>
              <a:rPr lang="en-US" dirty="0"/>
              <a:t>Il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permettere</a:t>
            </a:r>
            <a:r>
              <a:rPr lang="en-US" dirty="0"/>
              <a:t> di </a:t>
            </a:r>
            <a:r>
              <a:rPr lang="en-US" dirty="0" err="1"/>
              <a:t>accedere</a:t>
            </a:r>
            <a:r>
              <a:rPr lang="en-US" dirty="0"/>
              <a:t> in </a:t>
            </a:r>
            <a:r>
              <a:rPr lang="en-US" dirty="0" err="1"/>
              <a:t>lettura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 di </a:t>
            </a:r>
            <a:r>
              <a:rPr lang="en-US" dirty="0" err="1"/>
              <a:t>docenti</a:t>
            </a:r>
            <a:r>
              <a:rPr lang="en-US" dirty="0"/>
              <a:t>, </a:t>
            </a:r>
            <a:r>
              <a:rPr lang="en-US" dirty="0" err="1"/>
              <a:t>corsi</a:t>
            </a:r>
            <a:r>
              <a:rPr lang="en-US" dirty="0"/>
              <a:t>, e </a:t>
            </a:r>
            <a:r>
              <a:rPr lang="en-US" dirty="0" err="1"/>
              <a:t>dipartimenti</a:t>
            </a:r>
            <a:r>
              <a:rPr lang="en-US" dirty="0"/>
              <a:t>. In </a:t>
            </a:r>
            <a:r>
              <a:rPr lang="en-US" dirty="0" err="1"/>
              <a:t>particolare</a:t>
            </a:r>
            <a:r>
              <a:rPr lang="en-US" dirty="0"/>
              <a:t>:  </a:t>
            </a:r>
          </a:p>
          <a:p>
            <a:pPr lvl="2"/>
            <a:r>
              <a:rPr lang="en-US" dirty="0"/>
              <a:t>Per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b="1" dirty="0" err="1"/>
              <a:t>corso</a:t>
            </a:r>
            <a:r>
              <a:rPr lang="en-US" dirty="0"/>
              <a:t> </a:t>
            </a:r>
            <a:r>
              <a:rPr lang="en-US" dirty="0" err="1"/>
              <a:t>devono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mostrate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le </a:t>
            </a:r>
            <a:r>
              <a:rPr lang="en-US" dirty="0" err="1"/>
              <a:t>informazioni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</a:t>
            </a:r>
            <a:r>
              <a:rPr lang="en-US" dirty="0" err="1"/>
              <a:t>corso</a:t>
            </a:r>
            <a:r>
              <a:rPr lang="en-US" dirty="0"/>
              <a:t> e </a:t>
            </a:r>
            <a:r>
              <a:rPr lang="en-US" dirty="0" err="1"/>
              <a:t>l'elenco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docenti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insegnano</a:t>
            </a:r>
            <a:r>
              <a:rPr lang="en-US" dirty="0"/>
              <a:t> tale </a:t>
            </a:r>
            <a:r>
              <a:rPr lang="en-US" dirty="0" err="1"/>
              <a:t>corso</a:t>
            </a:r>
            <a:endParaRPr lang="en-US" dirty="0"/>
          </a:p>
          <a:p>
            <a:pPr lvl="2"/>
            <a:r>
              <a:rPr lang="en-US" dirty="0"/>
              <a:t>Per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b="1" dirty="0" err="1"/>
              <a:t>docente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mostrato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dipartimento</a:t>
            </a:r>
            <a:r>
              <a:rPr lang="en-US" dirty="0"/>
              <a:t> di </a:t>
            </a:r>
            <a:r>
              <a:rPr lang="en-US" dirty="0" err="1"/>
              <a:t>afferenza</a:t>
            </a:r>
            <a:r>
              <a:rPr lang="en-US" dirty="0"/>
              <a:t> e </a:t>
            </a:r>
            <a:r>
              <a:rPr lang="en-US" dirty="0" err="1"/>
              <a:t>l'elenco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corsi</a:t>
            </a:r>
            <a:r>
              <a:rPr lang="en-US" dirty="0"/>
              <a:t> </a:t>
            </a:r>
            <a:r>
              <a:rPr lang="en-US" dirty="0" err="1"/>
              <a:t>insegnati</a:t>
            </a:r>
            <a:r>
              <a:rPr lang="en-US" dirty="0"/>
              <a:t> da tale </a:t>
            </a:r>
            <a:r>
              <a:rPr lang="en-US" dirty="0" err="1"/>
              <a:t>docente</a:t>
            </a:r>
            <a:endParaRPr lang="en-US" dirty="0"/>
          </a:p>
          <a:p>
            <a:pPr lvl="2"/>
            <a:r>
              <a:rPr lang="en-US" dirty="0"/>
              <a:t>Per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b="1" dirty="0" err="1"/>
              <a:t>dipartimento</a:t>
            </a:r>
            <a:r>
              <a:rPr lang="en-US" dirty="0"/>
              <a:t> </a:t>
            </a:r>
            <a:r>
              <a:rPr lang="en-US" dirty="0" err="1"/>
              <a:t>devono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mostrate</a:t>
            </a:r>
            <a:r>
              <a:rPr lang="en-US" dirty="0"/>
              <a:t> solo le </a:t>
            </a:r>
            <a:r>
              <a:rPr lang="en-US" dirty="0" err="1"/>
              <a:t>informazioni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</a:t>
            </a:r>
            <a:r>
              <a:rPr lang="en-US" dirty="0" err="1"/>
              <a:t>dipartimento</a:t>
            </a:r>
            <a:endParaRPr lang="en-US" dirty="0"/>
          </a:p>
          <a:p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requisiti</a:t>
            </a:r>
            <a:r>
              <a:rPr lang="en-US" dirty="0"/>
              <a:t> ci </a:t>
            </a:r>
            <a:r>
              <a:rPr lang="en-US" dirty="0" err="1"/>
              <a:t>parlano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direzione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</a:t>
            </a:r>
            <a:r>
              <a:rPr lang="en-US" dirty="0" err="1"/>
              <a:t>classi</a:t>
            </a:r>
            <a:r>
              <a:rPr lang="en-US" dirty="0"/>
              <a:t>. Con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, </a:t>
            </a:r>
            <a:r>
              <a:rPr lang="en-US" dirty="0" err="1"/>
              <a:t>possiamo</a:t>
            </a:r>
            <a:r>
              <a:rPr lang="en-US" dirty="0"/>
              <a:t> </a:t>
            </a:r>
            <a:r>
              <a:rPr lang="en-US" dirty="0" err="1"/>
              <a:t>completare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class diagram come segue</a:t>
            </a:r>
          </a:p>
        </p:txBody>
      </p:sp>
      <p:sp>
        <p:nvSpPr>
          <p:cNvPr id="4" name="Fumetto 3 3">
            <a:extLst>
              <a:ext uri="{FF2B5EF4-FFF2-40B4-BE49-F238E27FC236}">
                <a16:creationId xmlns:a16="http://schemas.microsoft.com/office/drawing/2014/main" id="{94B3E0DB-7165-5B46-8DB7-82F184C2D371}"/>
              </a:ext>
            </a:extLst>
          </p:cNvPr>
          <p:cNvSpPr/>
          <p:nvPr/>
        </p:nvSpPr>
        <p:spPr>
          <a:xfrm>
            <a:off x="1861458" y="1948543"/>
            <a:ext cx="4321629" cy="1284514"/>
          </a:xfrm>
          <a:prstGeom prst="wedgeEllipseCallou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Quando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accediamo</a:t>
            </a:r>
            <a:r>
              <a:rPr lang="en-US" dirty="0">
                <a:solidFill>
                  <a:schemeClr val="bg1"/>
                </a:solidFill>
              </a:rPr>
              <a:t> ai </a:t>
            </a:r>
            <a:r>
              <a:rPr lang="en-US" dirty="0" err="1">
                <a:solidFill>
                  <a:schemeClr val="bg1"/>
                </a:solidFill>
              </a:rPr>
              <a:t>dati</a:t>
            </a:r>
            <a:r>
              <a:rPr lang="en-US" dirty="0">
                <a:solidFill>
                  <a:schemeClr val="bg1"/>
                </a:solidFill>
              </a:rPr>
              <a:t> di un </a:t>
            </a:r>
            <a:r>
              <a:rPr lang="en-US" dirty="0" err="1">
                <a:solidFill>
                  <a:schemeClr val="bg1"/>
                </a:solidFill>
              </a:rPr>
              <a:t>corso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dobbiamo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accedere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anche</a:t>
            </a:r>
            <a:r>
              <a:rPr lang="en-US" dirty="0">
                <a:solidFill>
                  <a:schemeClr val="bg1"/>
                </a:solidFill>
              </a:rPr>
              <a:t> ai </a:t>
            </a:r>
            <a:r>
              <a:rPr lang="en-US" dirty="0" err="1">
                <a:solidFill>
                  <a:schemeClr val="bg1"/>
                </a:solidFill>
              </a:rPr>
              <a:t>dati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suoi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docenti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umetto 3 4">
            <a:extLst>
              <a:ext uri="{FF2B5EF4-FFF2-40B4-BE49-F238E27FC236}">
                <a16:creationId xmlns:a16="http://schemas.microsoft.com/office/drawing/2014/main" id="{82945B85-BEBE-6041-A1A1-6AF2087CB880}"/>
              </a:ext>
            </a:extLst>
          </p:cNvPr>
          <p:cNvSpPr/>
          <p:nvPr/>
        </p:nvSpPr>
        <p:spPr>
          <a:xfrm>
            <a:off x="1687284" y="2415381"/>
            <a:ext cx="4495800" cy="1284514"/>
          </a:xfrm>
          <a:prstGeom prst="wedgeEllipseCallou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Quando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accediamo</a:t>
            </a:r>
            <a:r>
              <a:rPr lang="en-US" dirty="0">
                <a:solidFill>
                  <a:schemeClr val="bg1"/>
                </a:solidFill>
              </a:rPr>
              <a:t> ai </a:t>
            </a:r>
            <a:r>
              <a:rPr lang="en-US" dirty="0" err="1">
                <a:solidFill>
                  <a:schemeClr val="bg1"/>
                </a:solidFill>
              </a:rPr>
              <a:t>dati</a:t>
            </a:r>
            <a:r>
              <a:rPr lang="en-US" dirty="0">
                <a:solidFill>
                  <a:schemeClr val="bg1"/>
                </a:solidFill>
              </a:rPr>
              <a:t> di un </a:t>
            </a:r>
            <a:r>
              <a:rPr lang="en-US" dirty="0" err="1">
                <a:solidFill>
                  <a:schemeClr val="bg1"/>
                </a:solidFill>
              </a:rPr>
              <a:t>docente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dobbiamo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accedere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anche</a:t>
            </a:r>
            <a:r>
              <a:rPr lang="en-US" dirty="0">
                <a:solidFill>
                  <a:schemeClr val="bg1"/>
                </a:solidFill>
              </a:rPr>
              <a:t> ai </a:t>
            </a:r>
            <a:r>
              <a:rPr lang="en-US" dirty="0" err="1">
                <a:solidFill>
                  <a:schemeClr val="bg1"/>
                </a:solidFill>
              </a:rPr>
              <a:t>dati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suoi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corsi</a:t>
            </a:r>
            <a:r>
              <a:rPr lang="en-US" dirty="0">
                <a:solidFill>
                  <a:schemeClr val="bg1"/>
                </a:solidFill>
              </a:rPr>
              <a:t> e del </a:t>
            </a:r>
            <a:r>
              <a:rPr lang="en-US" dirty="0" err="1">
                <a:solidFill>
                  <a:schemeClr val="bg1"/>
                </a:solidFill>
              </a:rPr>
              <a:t>suo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dipartimento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Fumetto 3 5">
            <a:extLst>
              <a:ext uri="{FF2B5EF4-FFF2-40B4-BE49-F238E27FC236}">
                <a16:creationId xmlns:a16="http://schemas.microsoft.com/office/drawing/2014/main" id="{0FE12270-D5AD-EB4F-B8C8-5C0F7BFA1BDC}"/>
              </a:ext>
            </a:extLst>
          </p:cNvPr>
          <p:cNvSpPr/>
          <p:nvPr/>
        </p:nvSpPr>
        <p:spPr>
          <a:xfrm>
            <a:off x="1975757" y="3003208"/>
            <a:ext cx="4495800" cy="1284514"/>
          </a:xfrm>
          <a:prstGeom prst="wedgeEllipseCallou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Quando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accediamo</a:t>
            </a:r>
            <a:r>
              <a:rPr lang="en-US" dirty="0">
                <a:solidFill>
                  <a:schemeClr val="bg1"/>
                </a:solidFill>
              </a:rPr>
              <a:t> ai </a:t>
            </a:r>
            <a:r>
              <a:rPr lang="en-US" dirty="0" err="1">
                <a:solidFill>
                  <a:schemeClr val="bg1"/>
                </a:solidFill>
              </a:rPr>
              <a:t>dati</a:t>
            </a:r>
            <a:r>
              <a:rPr lang="en-US" dirty="0">
                <a:solidFill>
                  <a:schemeClr val="bg1"/>
                </a:solidFill>
              </a:rPr>
              <a:t> di un </a:t>
            </a:r>
            <a:r>
              <a:rPr lang="en-US" dirty="0" err="1">
                <a:solidFill>
                  <a:schemeClr val="bg1"/>
                </a:solidFill>
              </a:rPr>
              <a:t>dipartimento</a:t>
            </a:r>
            <a:r>
              <a:rPr lang="en-US" dirty="0">
                <a:solidFill>
                  <a:schemeClr val="bg1"/>
                </a:solidFill>
              </a:rPr>
              <a:t> non ci </a:t>
            </a:r>
            <a:r>
              <a:rPr lang="en-US" dirty="0" err="1">
                <a:solidFill>
                  <a:schemeClr val="bg1"/>
                </a:solidFill>
              </a:rPr>
              <a:t>interessa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nient'altro</a:t>
            </a:r>
            <a:r>
              <a:rPr lang="en-US" dirty="0">
                <a:solidFill>
                  <a:schemeClr val="bg1"/>
                </a:solidFill>
              </a:rPr>
              <a:t> (non ci </a:t>
            </a:r>
            <a:r>
              <a:rPr lang="en-US" dirty="0" err="1">
                <a:solidFill>
                  <a:schemeClr val="bg1"/>
                </a:solidFill>
              </a:rPr>
              <a:t>interessa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l'associazione</a:t>
            </a:r>
            <a:r>
              <a:rPr lang="en-US" dirty="0">
                <a:solidFill>
                  <a:schemeClr val="bg1"/>
                </a:solidFill>
              </a:rPr>
              <a:t> con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docenti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136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mondo</a:t>
            </a:r>
            <a:r>
              <a:rPr lang="en-US" dirty="0"/>
              <a:t> OO: </a:t>
            </a:r>
            <a:br>
              <a:rPr lang="en-US" dirty="0"/>
            </a:br>
            <a:r>
              <a:rPr lang="en-US" dirty="0" err="1"/>
              <a:t>direzione</a:t>
            </a:r>
            <a:r>
              <a:rPr lang="en-US" dirty="0"/>
              <a:t> e </a:t>
            </a:r>
            <a:r>
              <a:rPr lang="en-US" dirty="0" err="1"/>
              <a:t>molteplicità</a:t>
            </a:r>
            <a:endParaRPr lang="en-US" dirty="0"/>
          </a:p>
        </p:txBody>
      </p:sp>
      <p:graphicFrame>
        <p:nvGraphicFramePr>
          <p:cNvPr id="4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7671628"/>
              </p:ext>
            </p:extLst>
          </p:nvPr>
        </p:nvGraphicFramePr>
        <p:xfrm>
          <a:off x="2562269" y="2299820"/>
          <a:ext cx="1553290" cy="723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Professor</a:t>
                      </a:r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1176468"/>
              </p:ext>
            </p:extLst>
          </p:nvPr>
        </p:nvGraphicFramePr>
        <p:xfrm>
          <a:off x="5586139" y="2299820"/>
          <a:ext cx="2015719" cy="723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Department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8" name="Connettore 2 7"/>
          <p:cNvCxnSpPr>
            <a:stCxn id="4" idx="3"/>
            <a:endCxn id="5" idx="1"/>
          </p:cNvCxnSpPr>
          <p:nvPr/>
        </p:nvCxnSpPr>
        <p:spPr>
          <a:xfrm>
            <a:off x="4115559" y="2661406"/>
            <a:ext cx="1470580" cy="0"/>
          </a:xfrm>
          <a:prstGeom prst="straightConnector1">
            <a:avLst/>
          </a:prstGeom>
          <a:ln w="3175" cmpd="sng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6001067"/>
              </p:ext>
            </p:extLst>
          </p:nvPr>
        </p:nvGraphicFramePr>
        <p:xfrm>
          <a:off x="2562269" y="4382620"/>
          <a:ext cx="1553290" cy="723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Course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Connettore 2 11"/>
          <p:cNvCxnSpPr>
            <a:stCxn id="4" idx="2"/>
            <a:endCxn id="11" idx="0"/>
          </p:cNvCxnSpPr>
          <p:nvPr/>
        </p:nvCxnSpPr>
        <p:spPr>
          <a:xfrm>
            <a:off x="3338914" y="3022993"/>
            <a:ext cx="0" cy="1359627"/>
          </a:xfrm>
          <a:prstGeom prst="straightConnector1">
            <a:avLst/>
          </a:prstGeom>
          <a:ln w="3175" cmpd="sng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/>
          <p:cNvSpPr txBox="1"/>
          <p:nvPr/>
        </p:nvSpPr>
        <p:spPr>
          <a:xfrm>
            <a:off x="3334658" y="4000500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1..*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3335423" y="3047978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1..*</a:t>
            </a:r>
          </a:p>
        </p:txBody>
      </p:sp>
      <p:sp>
        <p:nvSpPr>
          <p:cNvPr id="10" name="Fumetto 3 9">
            <a:extLst>
              <a:ext uri="{FF2B5EF4-FFF2-40B4-BE49-F238E27FC236}">
                <a16:creationId xmlns:a16="http://schemas.microsoft.com/office/drawing/2014/main" id="{4B5A32CB-787B-564D-94EA-F1F3D9C4A4A7}"/>
              </a:ext>
            </a:extLst>
          </p:cNvPr>
          <p:cNvSpPr/>
          <p:nvPr/>
        </p:nvSpPr>
        <p:spPr>
          <a:xfrm>
            <a:off x="2999015" y="915429"/>
            <a:ext cx="4718956" cy="1284514"/>
          </a:xfrm>
          <a:prstGeom prst="wedgeEllipseCallout">
            <a:avLst>
              <a:gd name="adj1" fmla="val -24892"/>
              <a:gd name="adj2" fmla="val 80297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Quando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accediamo</a:t>
            </a:r>
            <a:r>
              <a:rPr lang="en-US" dirty="0">
                <a:solidFill>
                  <a:schemeClr val="bg1"/>
                </a:solidFill>
              </a:rPr>
              <a:t> ai </a:t>
            </a:r>
            <a:r>
              <a:rPr lang="en-US" dirty="0" err="1">
                <a:solidFill>
                  <a:schemeClr val="bg1"/>
                </a:solidFill>
              </a:rPr>
              <a:t>dati</a:t>
            </a:r>
            <a:r>
              <a:rPr lang="en-US" dirty="0">
                <a:solidFill>
                  <a:schemeClr val="bg1"/>
                </a:solidFill>
              </a:rPr>
              <a:t> di un </a:t>
            </a:r>
            <a:r>
              <a:rPr lang="en-US" dirty="0" err="1">
                <a:solidFill>
                  <a:schemeClr val="bg1"/>
                </a:solidFill>
              </a:rPr>
              <a:t>dipartimento</a:t>
            </a:r>
            <a:r>
              <a:rPr lang="en-US" dirty="0">
                <a:solidFill>
                  <a:schemeClr val="bg1"/>
                </a:solidFill>
              </a:rPr>
              <a:t> non ci </a:t>
            </a:r>
            <a:r>
              <a:rPr lang="en-US" dirty="0" err="1">
                <a:solidFill>
                  <a:schemeClr val="bg1"/>
                </a:solidFill>
              </a:rPr>
              <a:t>interessa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nient'altro</a:t>
            </a:r>
            <a:r>
              <a:rPr lang="en-US" dirty="0">
                <a:solidFill>
                  <a:schemeClr val="bg1"/>
                </a:solidFill>
              </a:rPr>
              <a:t> (non ci </a:t>
            </a:r>
            <a:r>
              <a:rPr lang="en-US" dirty="0" err="1">
                <a:solidFill>
                  <a:schemeClr val="bg1"/>
                </a:solidFill>
              </a:rPr>
              <a:t>interessa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l'associazione</a:t>
            </a:r>
            <a:r>
              <a:rPr lang="en-US" dirty="0">
                <a:solidFill>
                  <a:schemeClr val="bg1"/>
                </a:solidFill>
              </a:rPr>
              <a:t> con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docenti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" name="Fumetto 3 12">
            <a:extLst>
              <a:ext uri="{FF2B5EF4-FFF2-40B4-BE49-F238E27FC236}">
                <a16:creationId xmlns:a16="http://schemas.microsoft.com/office/drawing/2014/main" id="{DB6B80AB-2EE2-0340-B459-7DC3FFD831BD}"/>
              </a:ext>
            </a:extLst>
          </p:cNvPr>
          <p:cNvSpPr/>
          <p:nvPr/>
        </p:nvSpPr>
        <p:spPr>
          <a:xfrm>
            <a:off x="4644472" y="3554337"/>
            <a:ext cx="4495800" cy="1284514"/>
          </a:xfrm>
          <a:prstGeom prst="wedgeEllipseCallout">
            <a:avLst>
              <a:gd name="adj1" fmla="val -67322"/>
              <a:gd name="adj2" fmla="val 1483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Quando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accediamo</a:t>
            </a:r>
            <a:r>
              <a:rPr lang="en-US" dirty="0">
                <a:solidFill>
                  <a:schemeClr val="bg1"/>
                </a:solidFill>
              </a:rPr>
              <a:t> ai </a:t>
            </a:r>
            <a:r>
              <a:rPr lang="en-US" dirty="0" err="1">
                <a:solidFill>
                  <a:schemeClr val="bg1"/>
                </a:solidFill>
              </a:rPr>
              <a:t>dati</a:t>
            </a:r>
            <a:r>
              <a:rPr lang="en-US" dirty="0">
                <a:solidFill>
                  <a:schemeClr val="bg1"/>
                </a:solidFill>
              </a:rPr>
              <a:t> di un </a:t>
            </a:r>
            <a:r>
              <a:rPr lang="en-US" dirty="0" err="1">
                <a:solidFill>
                  <a:schemeClr val="bg1"/>
                </a:solidFill>
              </a:rPr>
              <a:t>docente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dobbiamo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accedere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anche</a:t>
            </a:r>
            <a:r>
              <a:rPr lang="en-US" dirty="0">
                <a:solidFill>
                  <a:schemeClr val="bg1"/>
                </a:solidFill>
              </a:rPr>
              <a:t> ai </a:t>
            </a:r>
            <a:r>
              <a:rPr lang="en-US" dirty="0" err="1">
                <a:solidFill>
                  <a:schemeClr val="bg1"/>
                </a:solidFill>
              </a:rPr>
              <a:t>dati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suoi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corsi</a:t>
            </a:r>
            <a:r>
              <a:rPr lang="en-US" dirty="0">
                <a:solidFill>
                  <a:schemeClr val="bg1"/>
                </a:solidFill>
              </a:rPr>
              <a:t> e del </a:t>
            </a:r>
            <a:r>
              <a:rPr lang="en-US" dirty="0" err="1">
                <a:solidFill>
                  <a:schemeClr val="bg1"/>
                </a:solidFill>
              </a:rPr>
              <a:t>suo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dipartimento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umetto 3 13">
            <a:extLst>
              <a:ext uri="{FF2B5EF4-FFF2-40B4-BE49-F238E27FC236}">
                <a16:creationId xmlns:a16="http://schemas.microsoft.com/office/drawing/2014/main" id="{92150225-5CCC-1540-9EA7-86D4A206DAF0}"/>
              </a:ext>
            </a:extLst>
          </p:cNvPr>
          <p:cNvSpPr/>
          <p:nvPr/>
        </p:nvSpPr>
        <p:spPr>
          <a:xfrm>
            <a:off x="-158737" y="2968542"/>
            <a:ext cx="2508072" cy="2348229"/>
          </a:xfrm>
          <a:prstGeom prst="wedgeEllipseCallout">
            <a:avLst>
              <a:gd name="adj1" fmla="val 84593"/>
              <a:gd name="adj2" fmla="val -44584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Quando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accediamo</a:t>
            </a:r>
            <a:r>
              <a:rPr lang="en-US" dirty="0">
                <a:solidFill>
                  <a:schemeClr val="bg1"/>
                </a:solidFill>
              </a:rPr>
              <a:t> ai </a:t>
            </a:r>
            <a:r>
              <a:rPr lang="en-US" dirty="0" err="1">
                <a:solidFill>
                  <a:schemeClr val="bg1"/>
                </a:solidFill>
              </a:rPr>
              <a:t>dati</a:t>
            </a:r>
            <a:r>
              <a:rPr lang="en-US" dirty="0">
                <a:solidFill>
                  <a:schemeClr val="bg1"/>
                </a:solidFill>
              </a:rPr>
              <a:t> di un </a:t>
            </a:r>
            <a:r>
              <a:rPr lang="en-US" dirty="0" err="1">
                <a:solidFill>
                  <a:schemeClr val="bg1"/>
                </a:solidFill>
              </a:rPr>
              <a:t>corso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dobbiamo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accedere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anche</a:t>
            </a:r>
            <a:r>
              <a:rPr lang="en-US" dirty="0">
                <a:solidFill>
                  <a:schemeClr val="bg1"/>
                </a:solidFill>
              </a:rPr>
              <a:t> ai </a:t>
            </a:r>
            <a:r>
              <a:rPr lang="en-US" dirty="0" err="1">
                <a:solidFill>
                  <a:schemeClr val="bg1"/>
                </a:solidFill>
              </a:rPr>
              <a:t>dati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suoi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docenti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umetto 3 14">
            <a:extLst>
              <a:ext uri="{FF2B5EF4-FFF2-40B4-BE49-F238E27FC236}">
                <a16:creationId xmlns:a16="http://schemas.microsoft.com/office/drawing/2014/main" id="{712D4923-2D29-1442-97F5-0E62C688B67C}"/>
              </a:ext>
            </a:extLst>
          </p:cNvPr>
          <p:cNvSpPr/>
          <p:nvPr/>
        </p:nvSpPr>
        <p:spPr>
          <a:xfrm>
            <a:off x="4655357" y="3565219"/>
            <a:ext cx="4495800" cy="1284514"/>
          </a:xfrm>
          <a:prstGeom prst="wedgeEllipseCallout">
            <a:avLst>
              <a:gd name="adj1" fmla="val -30760"/>
              <a:gd name="adj2" fmla="val -115466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Quando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accediamo</a:t>
            </a:r>
            <a:r>
              <a:rPr lang="en-US" dirty="0">
                <a:solidFill>
                  <a:schemeClr val="bg1"/>
                </a:solidFill>
              </a:rPr>
              <a:t> ai </a:t>
            </a:r>
            <a:r>
              <a:rPr lang="en-US" dirty="0" err="1">
                <a:solidFill>
                  <a:schemeClr val="bg1"/>
                </a:solidFill>
              </a:rPr>
              <a:t>dati</a:t>
            </a:r>
            <a:r>
              <a:rPr lang="en-US" dirty="0">
                <a:solidFill>
                  <a:schemeClr val="bg1"/>
                </a:solidFill>
              </a:rPr>
              <a:t> di un </a:t>
            </a:r>
            <a:r>
              <a:rPr lang="en-US" dirty="0" err="1">
                <a:solidFill>
                  <a:schemeClr val="bg1"/>
                </a:solidFill>
              </a:rPr>
              <a:t>docente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dobbiamo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accedere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anche</a:t>
            </a:r>
            <a:r>
              <a:rPr lang="en-US" dirty="0">
                <a:solidFill>
                  <a:schemeClr val="bg1"/>
                </a:solidFill>
              </a:rPr>
              <a:t> ai </a:t>
            </a:r>
            <a:r>
              <a:rPr lang="en-US" dirty="0" err="1">
                <a:solidFill>
                  <a:schemeClr val="bg1"/>
                </a:solidFill>
              </a:rPr>
              <a:t>dati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suoi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corsi</a:t>
            </a:r>
            <a:r>
              <a:rPr lang="en-US" dirty="0">
                <a:solidFill>
                  <a:schemeClr val="bg1"/>
                </a:solidFill>
              </a:rPr>
              <a:t> e del </a:t>
            </a:r>
            <a:r>
              <a:rPr lang="en-US" dirty="0" err="1">
                <a:solidFill>
                  <a:schemeClr val="bg1"/>
                </a:solidFill>
              </a:rPr>
              <a:t>suo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dipartimento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36C2855-7F55-9D4C-BFC3-BE8B3A7D7F59}"/>
              </a:ext>
            </a:extLst>
          </p:cNvPr>
          <p:cNvSpPr txBox="1"/>
          <p:nvPr/>
        </p:nvSpPr>
        <p:spPr>
          <a:xfrm>
            <a:off x="4111303" y="2346131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85092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91D808-89C6-4442-A322-C0B5B9C1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mondo</a:t>
            </a:r>
            <a:r>
              <a:rPr lang="en-US" dirty="0"/>
              <a:t> OO: </a:t>
            </a:r>
            <a:br>
              <a:rPr lang="en-US" dirty="0"/>
            </a:br>
            <a:r>
              <a:rPr lang="en-US" dirty="0" err="1"/>
              <a:t>direzione</a:t>
            </a:r>
            <a:r>
              <a:rPr lang="en-US" dirty="0"/>
              <a:t> e </a:t>
            </a:r>
            <a:r>
              <a:rPr lang="en-US" dirty="0" err="1"/>
              <a:t>molteplicità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9B31A-A014-1D48-A710-BDB466DE8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Come </a:t>
            </a:r>
            <a:r>
              <a:rPr lang="en-US" dirty="0" err="1"/>
              <a:t>si</a:t>
            </a:r>
            <a:r>
              <a:rPr lang="en-US" dirty="0"/>
              <a:t> traduce </a:t>
            </a:r>
            <a:r>
              <a:rPr lang="en-US" dirty="0" err="1"/>
              <a:t>il</a:t>
            </a:r>
            <a:r>
              <a:rPr lang="en-US" dirty="0"/>
              <a:t> class diagram </a:t>
            </a:r>
            <a:r>
              <a:rPr lang="en-US" dirty="0" err="1"/>
              <a:t>precedente</a:t>
            </a:r>
            <a:r>
              <a:rPr lang="en-US" dirty="0"/>
              <a:t> in un </a:t>
            </a:r>
            <a:r>
              <a:rPr lang="en-US" dirty="0" err="1"/>
              <a:t>linguaggio</a:t>
            </a:r>
            <a:r>
              <a:rPr lang="en-US" dirty="0"/>
              <a:t> OO?</a:t>
            </a:r>
          </a:p>
          <a:p>
            <a:r>
              <a:rPr lang="en-US" dirty="0"/>
              <a:t>Le </a:t>
            </a:r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rappresentano</a:t>
            </a:r>
            <a:r>
              <a:rPr lang="en-US" dirty="0"/>
              <a:t> </a:t>
            </a:r>
            <a:r>
              <a:rPr lang="en-US" dirty="0" err="1"/>
              <a:t>tramite</a:t>
            </a:r>
            <a:r>
              <a:rPr lang="en-US" dirty="0"/>
              <a:t> </a:t>
            </a:r>
            <a:r>
              <a:rPr lang="en-US" dirty="0" err="1"/>
              <a:t>riferimenti</a:t>
            </a:r>
            <a:r>
              <a:rPr lang="en-US" dirty="0"/>
              <a:t>. In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associazione</a:t>
            </a:r>
            <a:r>
              <a:rPr lang="en-US" dirty="0"/>
              <a:t> </a:t>
            </a:r>
            <a:r>
              <a:rPr lang="en-US" dirty="0" err="1"/>
              <a:t>rappresentata</a:t>
            </a:r>
            <a:r>
              <a:rPr lang="en-US" dirty="0"/>
              <a:t> con un </a:t>
            </a:r>
            <a:r>
              <a:rPr lang="en-US" dirty="0" err="1"/>
              <a:t>freccia</a:t>
            </a:r>
            <a:r>
              <a:rPr lang="en-US" dirty="0"/>
              <a:t> </a:t>
            </a:r>
            <a:r>
              <a:rPr lang="en-US" dirty="0" err="1"/>
              <a:t>uscente</a:t>
            </a:r>
            <a:r>
              <a:rPr lang="en-US" dirty="0"/>
              <a:t> con </a:t>
            </a:r>
            <a:r>
              <a:rPr lang="en-US" dirty="0" err="1"/>
              <a:t>molteplicità</a:t>
            </a:r>
            <a:r>
              <a:rPr lang="en-US" dirty="0"/>
              <a:t> di </a:t>
            </a:r>
            <a:r>
              <a:rPr lang="en-US" dirty="0" err="1"/>
              <a:t>destinazione</a:t>
            </a:r>
            <a:r>
              <a:rPr lang="en-US" dirty="0"/>
              <a:t> 1 (</a:t>
            </a:r>
            <a:r>
              <a:rPr lang="en-US" i="1" dirty="0"/>
              <a:t>one</a:t>
            </a:r>
            <a:r>
              <a:rPr lang="en-US" dirty="0"/>
              <a:t>) </a:t>
            </a:r>
            <a:r>
              <a:rPr lang="en-US" dirty="0" err="1"/>
              <a:t>si</a:t>
            </a:r>
            <a:r>
              <a:rPr lang="en-US" dirty="0"/>
              <a:t> traduce in un </a:t>
            </a:r>
            <a:r>
              <a:rPr lang="en-US" dirty="0" err="1"/>
              <a:t>riferimento</a:t>
            </a:r>
            <a:r>
              <a:rPr lang="en-US" dirty="0"/>
              <a:t> ad un </a:t>
            </a:r>
            <a:r>
              <a:rPr lang="en-US" dirty="0" err="1"/>
              <a:t>oggetto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destinazione</a:t>
            </a:r>
            <a:endParaRPr lang="en-US" dirty="0"/>
          </a:p>
          <a:p>
            <a:pPr lvl="1"/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associazione</a:t>
            </a:r>
            <a:r>
              <a:rPr lang="en-US" dirty="0"/>
              <a:t> </a:t>
            </a:r>
            <a:r>
              <a:rPr lang="en-US" dirty="0" err="1"/>
              <a:t>rappresentata</a:t>
            </a:r>
            <a:r>
              <a:rPr lang="en-US" dirty="0"/>
              <a:t> con un </a:t>
            </a:r>
            <a:r>
              <a:rPr lang="en-US" dirty="0" err="1"/>
              <a:t>freccia</a:t>
            </a:r>
            <a:r>
              <a:rPr lang="en-US" dirty="0"/>
              <a:t> </a:t>
            </a:r>
            <a:r>
              <a:rPr lang="en-US" dirty="0" err="1"/>
              <a:t>uscente</a:t>
            </a:r>
            <a:r>
              <a:rPr lang="en-US" dirty="0"/>
              <a:t> con </a:t>
            </a:r>
            <a:r>
              <a:rPr lang="en-US" dirty="0" err="1"/>
              <a:t>molteplicità</a:t>
            </a:r>
            <a:r>
              <a:rPr lang="en-US" dirty="0"/>
              <a:t> di </a:t>
            </a:r>
            <a:r>
              <a:rPr lang="en-US" dirty="0" err="1"/>
              <a:t>destinazione</a:t>
            </a:r>
            <a:r>
              <a:rPr lang="en-US" dirty="0"/>
              <a:t> 1..* (</a:t>
            </a:r>
            <a:r>
              <a:rPr lang="en-US" i="1" dirty="0"/>
              <a:t>many</a:t>
            </a:r>
            <a:r>
              <a:rPr lang="en-US" dirty="0"/>
              <a:t>) </a:t>
            </a:r>
            <a:r>
              <a:rPr lang="en-US" dirty="0" err="1"/>
              <a:t>si</a:t>
            </a:r>
            <a:r>
              <a:rPr lang="en-US" dirty="0"/>
              <a:t> traduce in una </a:t>
            </a:r>
            <a:r>
              <a:rPr lang="en-US" dirty="0" err="1"/>
              <a:t>collezione</a:t>
            </a:r>
            <a:r>
              <a:rPr lang="en-US" dirty="0"/>
              <a:t> di </a:t>
            </a:r>
            <a:r>
              <a:rPr lang="en-US" dirty="0" err="1"/>
              <a:t>riferimenti</a:t>
            </a:r>
            <a:r>
              <a:rPr lang="en-US" dirty="0"/>
              <a:t> ad </a:t>
            </a:r>
            <a:r>
              <a:rPr lang="en-US" dirty="0" err="1"/>
              <a:t>oggetti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destinazione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6495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mondo</a:t>
            </a:r>
            <a:r>
              <a:rPr lang="en-US" dirty="0"/>
              <a:t> OO: </a:t>
            </a:r>
            <a:br>
              <a:rPr lang="en-US" dirty="0"/>
            </a:br>
            <a:r>
              <a:rPr lang="en-US" dirty="0" err="1"/>
              <a:t>direzione</a:t>
            </a:r>
            <a:r>
              <a:rPr lang="en-US" dirty="0"/>
              <a:t> e </a:t>
            </a:r>
            <a:r>
              <a:rPr lang="en-US" dirty="0" err="1"/>
              <a:t>molteplicità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686498" y="2683181"/>
            <a:ext cx="4223657" cy="44279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class Professor </a:t>
            </a: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/>
              <a:t>	private Department department;</a:t>
            </a:r>
          </a:p>
          <a:p>
            <a:pPr marL="0" indent="0">
              <a:buNone/>
            </a:pPr>
            <a:r>
              <a:rPr lang="en-US" sz="1600" dirty="0"/>
              <a:t>	private List&lt;Course&gt; courses;</a:t>
            </a:r>
          </a:p>
          <a:p>
            <a:pPr marL="0" indent="0">
              <a:buNone/>
            </a:pPr>
            <a:r>
              <a:rPr lang="en-US" sz="1600" dirty="0"/>
              <a:t>	…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class Department </a:t>
            </a: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/>
              <a:t>	…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class Course </a:t>
            </a: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/>
              <a:t>	private List&lt;Professor&gt; professors;</a:t>
            </a:r>
          </a:p>
          <a:p>
            <a:pPr marL="0" indent="0">
              <a:buNone/>
            </a:pPr>
            <a:r>
              <a:rPr lang="en-US" sz="1600" dirty="0"/>
              <a:t>	…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  <a:p>
            <a:pPr marL="0" indent="0">
              <a:buNone/>
            </a:pPr>
            <a:endParaRPr lang="en-US" sz="1600" dirty="0"/>
          </a:p>
        </p:txBody>
      </p:sp>
      <p:graphicFrame>
        <p:nvGraphicFramePr>
          <p:cNvPr id="4" name="Segnaposto contenuto 5">
            <a:extLst>
              <a:ext uri="{FF2B5EF4-FFF2-40B4-BE49-F238E27FC236}">
                <a16:creationId xmlns:a16="http://schemas.microsoft.com/office/drawing/2014/main" id="{CE3622DB-1683-BF49-81E8-D187021A09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5128284"/>
              </p:ext>
            </p:extLst>
          </p:nvPr>
        </p:nvGraphicFramePr>
        <p:xfrm>
          <a:off x="457200" y="1831731"/>
          <a:ext cx="1553290" cy="723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Professor</a:t>
                      </a:r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Segnaposto contenuto 5">
            <a:extLst>
              <a:ext uri="{FF2B5EF4-FFF2-40B4-BE49-F238E27FC236}">
                <a16:creationId xmlns:a16="http://schemas.microsoft.com/office/drawing/2014/main" id="{E39E6FEF-B137-FF46-AB39-51BC9E1E4C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0265625"/>
              </p:ext>
            </p:extLst>
          </p:nvPr>
        </p:nvGraphicFramePr>
        <p:xfrm>
          <a:off x="3481070" y="1831731"/>
          <a:ext cx="2015719" cy="723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Department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D99AC04D-D522-8049-9939-4FFB7198E822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010490" y="2193317"/>
            <a:ext cx="1470580" cy="0"/>
          </a:xfrm>
          <a:prstGeom prst="straightConnector1">
            <a:avLst/>
          </a:prstGeom>
          <a:ln w="3175" cmpd="sng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Segnaposto contenuto 5">
            <a:extLst>
              <a:ext uri="{FF2B5EF4-FFF2-40B4-BE49-F238E27FC236}">
                <a16:creationId xmlns:a16="http://schemas.microsoft.com/office/drawing/2014/main" id="{912831DA-25A2-EE44-872D-E7558D1D6A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5390268"/>
              </p:ext>
            </p:extLst>
          </p:nvPr>
        </p:nvGraphicFramePr>
        <p:xfrm>
          <a:off x="457200" y="3914531"/>
          <a:ext cx="1553290" cy="723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Course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2282D7CC-A829-9746-96A5-E35A98AC545B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1233845" y="2554904"/>
            <a:ext cx="0" cy="1359627"/>
          </a:xfrm>
          <a:prstGeom prst="straightConnector1">
            <a:avLst/>
          </a:prstGeom>
          <a:ln w="3175" cmpd="sng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2C656D0-CB34-B84D-86E6-8EDAD7D3E2C1}"/>
              </a:ext>
            </a:extLst>
          </p:cNvPr>
          <p:cNvSpPr txBox="1"/>
          <p:nvPr/>
        </p:nvSpPr>
        <p:spPr>
          <a:xfrm>
            <a:off x="1229589" y="3532411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1..*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52CBC1-B246-394E-A90B-AAEE971A1B01}"/>
              </a:ext>
            </a:extLst>
          </p:cNvPr>
          <p:cNvSpPr txBox="1"/>
          <p:nvPr/>
        </p:nvSpPr>
        <p:spPr>
          <a:xfrm>
            <a:off x="1230354" y="2579889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1..*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760321E-B453-3048-9EF4-CFD063F90041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762758" y="3429001"/>
            <a:ext cx="2254071" cy="28807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co 12">
            <a:extLst>
              <a:ext uri="{FF2B5EF4-FFF2-40B4-BE49-F238E27FC236}">
                <a16:creationId xmlns:a16="http://schemas.microsoft.com/office/drawing/2014/main" id="{3C06B9DC-47F5-794A-A5EB-AA46C05628AE}"/>
              </a:ext>
            </a:extLst>
          </p:cNvPr>
          <p:cNvSpPr/>
          <p:nvPr/>
        </p:nvSpPr>
        <p:spPr>
          <a:xfrm rot="11454323">
            <a:off x="3141126" y="2157908"/>
            <a:ext cx="1246423" cy="1040371"/>
          </a:xfrm>
          <a:prstGeom prst="arc">
            <a:avLst>
              <a:gd name="adj1" fmla="val 15071955"/>
              <a:gd name="adj2" fmla="val 2035278"/>
            </a:avLst>
          </a:prstGeom>
          <a:ln>
            <a:prstDash val="sysDash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igura a mano libera 14">
            <a:extLst>
              <a:ext uri="{FF2B5EF4-FFF2-40B4-BE49-F238E27FC236}">
                <a16:creationId xmlns:a16="http://schemas.microsoft.com/office/drawing/2014/main" id="{24A21C12-7584-6941-996C-561C9D0CD212}"/>
              </a:ext>
            </a:extLst>
          </p:cNvPr>
          <p:cNvSpPr/>
          <p:nvPr/>
        </p:nvSpPr>
        <p:spPr>
          <a:xfrm>
            <a:off x="1660950" y="2653221"/>
            <a:ext cx="2475622" cy="3472520"/>
          </a:xfrm>
          <a:custGeom>
            <a:avLst/>
            <a:gdLst>
              <a:gd name="connsiteX0" fmla="*/ 0 w 2519739"/>
              <a:gd name="connsiteY0" fmla="*/ 100794 h 2449191"/>
              <a:gd name="connsiteX1" fmla="*/ 674915 w 2519739"/>
              <a:gd name="connsiteY1" fmla="*/ 122565 h 2449191"/>
              <a:gd name="connsiteX2" fmla="*/ 936172 w 2519739"/>
              <a:gd name="connsiteY2" fmla="*/ 1319994 h 2449191"/>
              <a:gd name="connsiteX3" fmla="*/ 1164772 w 2519739"/>
              <a:gd name="connsiteY3" fmla="*/ 2234394 h 2449191"/>
              <a:gd name="connsiteX4" fmla="*/ 2362200 w 2519739"/>
              <a:gd name="connsiteY4" fmla="*/ 2430337 h 2449191"/>
              <a:gd name="connsiteX5" fmla="*/ 2471058 w 2519739"/>
              <a:gd name="connsiteY5" fmla="*/ 2430337 h 2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9739" h="2449191">
                <a:moveTo>
                  <a:pt x="0" y="100794"/>
                </a:moveTo>
                <a:cubicBezTo>
                  <a:pt x="259443" y="10079"/>
                  <a:pt x="518886" y="-80635"/>
                  <a:pt x="674915" y="122565"/>
                </a:cubicBezTo>
                <a:cubicBezTo>
                  <a:pt x="830944" y="325765"/>
                  <a:pt x="854529" y="968023"/>
                  <a:pt x="936172" y="1319994"/>
                </a:cubicBezTo>
                <a:cubicBezTo>
                  <a:pt x="1017815" y="1671965"/>
                  <a:pt x="927101" y="2049337"/>
                  <a:pt x="1164772" y="2234394"/>
                </a:cubicBezTo>
                <a:cubicBezTo>
                  <a:pt x="1402443" y="2419451"/>
                  <a:pt x="2144486" y="2397680"/>
                  <a:pt x="2362200" y="2430337"/>
                </a:cubicBezTo>
                <a:cubicBezTo>
                  <a:pt x="2579914" y="2462994"/>
                  <a:pt x="2525486" y="2446665"/>
                  <a:pt x="2471058" y="2430337"/>
                </a:cubicBezTo>
              </a:path>
            </a:pathLst>
          </a:custGeom>
          <a:noFill/>
          <a:ln w="22225"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5892D0EB-0644-B641-B3BB-C837A13848BA}"/>
              </a:ext>
            </a:extLst>
          </p:cNvPr>
          <p:cNvSpPr/>
          <p:nvPr/>
        </p:nvSpPr>
        <p:spPr>
          <a:xfrm>
            <a:off x="3481070" y="2653221"/>
            <a:ext cx="3953873" cy="153777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18C288AB-E962-594C-BC9C-B12453CF25E4}"/>
              </a:ext>
            </a:extLst>
          </p:cNvPr>
          <p:cNvSpPr/>
          <p:nvPr/>
        </p:nvSpPr>
        <p:spPr>
          <a:xfrm>
            <a:off x="3481069" y="4389482"/>
            <a:ext cx="3953873" cy="106706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6BD7D81-90A3-2F4C-8C73-B3990881C57D}"/>
              </a:ext>
            </a:extLst>
          </p:cNvPr>
          <p:cNvSpPr/>
          <p:nvPr/>
        </p:nvSpPr>
        <p:spPr>
          <a:xfrm>
            <a:off x="3481068" y="5592209"/>
            <a:ext cx="3953873" cy="122296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EB4358E-EDAF-6949-BB26-CC3C6C84F186}"/>
              </a:ext>
            </a:extLst>
          </p:cNvPr>
          <p:cNvSpPr txBox="1"/>
          <p:nvPr/>
        </p:nvSpPr>
        <p:spPr>
          <a:xfrm>
            <a:off x="1988361" y="1895999"/>
            <a:ext cx="53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42834198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91D808-89C6-4442-A322-C0B5B9C1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mondo</a:t>
            </a:r>
            <a:r>
              <a:rPr lang="en-US" dirty="0"/>
              <a:t> OO: </a:t>
            </a:r>
            <a:br>
              <a:rPr lang="en-US" dirty="0"/>
            </a:br>
            <a:r>
              <a:rPr lang="en-US" dirty="0" err="1"/>
              <a:t>direzione</a:t>
            </a:r>
            <a:r>
              <a:rPr lang="en-US" dirty="0"/>
              <a:t> e </a:t>
            </a:r>
            <a:r>
              <a:rPr lang="en-US" dirty="0" err="1"/>
              <a:t>molteplicità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9B31A-A014-1D48-A710-BDB466DE8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436429" cy="4525963"/>
          </a:xfrm>
        </p:spPr>
        <p:txBody>
          <a:bodyPr>
            <a:normAutofit/>
          </a:bodyPr>
          <a:lstStyle/>
          <a:p>
            <a:r>
              <a:rPr lang="en-US" dirty="0" err="1"/>
              <a:t>Possiamo</a:t>
            </a:r>
            <a:r>
              <a:rPr lang="en-US" dirty="0"/>
              <a:t> </a:t>
            </a:r>
            <a:r>
              <a:rPr lang="en-US" dirty="0" err="1"/>
              <a:t>avere</a:t>
            </a:r>
            <a:r>
              <a:rPr lang="en-US" dirty="0"/>
              <a:t> </a:t>
            </a:r>
            <a:r>
              <a:rPr lang="en-US" dirty="0" err="1"/>
              <a:t>associazioni</a:t>
            </a:r>
            <a:endParaRPr lang="en-US" dirty="0"/>
          </a:p>
          <a:p>
            <a:pPr lvl="1"/>
            <a:r>
              <a:rPr lang="en-US" dirty="0"/>
              <a:t>one-to-many</a:t>
            </a:r>
          </a:p>
          <a:p>
            <a:pPr lvl="1"/>
            <a:r>
              <a:rPr lang="en-US" dirty="0"/>
              <a:t>one-to-one</a:t>
            </a:r>
          </a:p>
          <a:p>
            <a:pPr lvl="1"/>
            <a:r>
              <a:rPr lang="en-US" dirty="0"/>
              <a:t>many-to-one</a:t>
            </a:r>
          </a:p>
          <a:p>
            <a:pPr lvl="1"/>
            <a:r>
              <a:rPr lang="en-US" dirty="0"/>
              <a:t>many-to-many</a:t>
            </a:r>
          </a:p>
          <a:p>
            <a:r>
              <a:rPr lang="en-US" dirty="0"/>
              <a:t>E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monodirezionali</a:t>
            </a:r>
            <a:r>
              <a:rPr lang="en-US" dirty="0"/>
              <a:t> (la </a:t>
            </a:r>
            <a:r>
              <a:rPr lang="en-US" dirty="0" err="1"/>
              <a:t>freccia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in </a:t>
            </a:r>
            <a:r>
              <a:rPr lang="en-US" dirty="0" err="1"/>
              <a:t>uno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due </a:t>
            </a:r>
            <a:r>
              <a:rPr lang="en-US" dirty="0" err="1"/>
              <a:t>estremi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bidirezionali</a:t>
            </a:r>
            <a:r>
              <a:rPr lang="en-US" dirty="0"/>
              <a:t> (la </a:t>
            </a:r>
            <a:r>
              <a:rPr lang="en-US" dirty="0" err="1"/>
              <a:t>freccia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in </a:t>
            </a:r>
            <a:r>
              <a:rPr lang="en-US" dirty="0" err="1"/>
              <a:t>entrambi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estremi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29516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Associazioni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</a:t>
            </a:r>
            <a:r>
              <a:rPr lang="en-US" err="1"/>
              <a:t>mondo</a:t>
            </a:r>
            <a:r>
              <a:rPr lang="en-US"/>
              <a:t> </a:t>
            </a:r>
            <a:r>
              <a:rPr lang="en-US" err="1"/>
              <a:t>relazionale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Nel </a:t>
            </a:r>
            <a:r>
              <a:rPr lang="en-US" dirty="0" err="1"/>
              <a:t>mondo</a:t>
            </a:r>
            <a:r>
              <a:rPr lang="en-US" dirty="0"/>
              <a:t> </a:t>
            </a:r>
            <a:r>
              <a:rPr lang="en-US" dirty="0" err="1"/>
              <a:t>relazionale</a:t>
            </a:r>
            <a:r>
              <a:rPr lang="en-US" dirty="0"/>
              <a:t> le </a:t>
            </a:r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espresse</a:t>
            </a:r>
            <a:r>
              <a:rPr lang="en-US" dirty="0"/>
              <a:t> </a:t>
            </a:r>
            <a:r>
              <a:rPr lang="en-US" dirty="0" err="1"/>
              <a:t>attraverso</a:t>
            </a:r>
            <a:r>
              <a:rPr lang="en-US" dirty="0"/>
              <a:t> </a:t>
            </a:r>
            <a:r>
              <a:rPr lang="en-US" dirty="0" err="1"/>
              <a:t>chiavi</a:t>
            </a:r>
            <a:r>
              <a:rPr lang="en-US" dirty="0"/>
              <a:t> </a:t>
            </a:r>
            <a:r>
              <a:rPr lang="en-US" dirty="0" err="1"/>
              <a:t>esterne</a:t>
            </a:r>
            <a:r>
              <a:rPr lang="en-US" dirty="0"/>
              <a:t> (</a:t>
            </a:r>
            <a:r>
              <a:rPr lang="en-US" dirty="0" err="1"/>
              <a:t>vincoli</a:t>
            </a:r>
            <a:r>
              <a:rPr lang="en-US" dirty="0"/>
              <a:t> di </a:t>
            </a:r>
            <a:r>
              <a:rPr lang="en-US" dirty="0" err="1"/>
              <a:t>integrità</a:t>
            </a:r>
            <a:r>
              <a:rPr lang="en-US" dirty="0"/>
              <a:t> </a:t>
            </a:r>
            <a:r>
              <a:rPr lang="en-US" dirty="0" err="1"/>
              <a:t>referenziale</a:t>
            </a:r>
            <a:r>
              <a:rPr lang="en-US" dirty="0"/>
              <a:t>)</a:t>
            </a:r>
          </a:p>
          <a:p>
            <a:r>
              <a:rPr lang="en-US" dirty="0"/>
              <a:t>Non </a:t>
            </a:r>
            <a:r>
              <a:rPr lang="en-US" dirty="0" err="1"/>
              <a:t>hanno</a:t>
            </a:r>
            <a:r>
              <a:rPr lang="en-US" dirty="0"/>
              <a:t> una </a:t>
            </a:r>
            <a:r>
              <a:rPr lang="en-US" dirty="0" err="1"/>
              <a:t>direzione</a:t>
            </a:r>
            <a:endParaRPr lang="en-US" dirty="0"/>
          </a:p>
          <a:p>
            <a:r>
              <a:rPr lang="en-US" dirty="0"/>
              <a:t>Hanno una </a:t>
            </a:r>
            <a:r>
              <a:rPr lang="en-US" dirty="0" err="1"/>
              <a:t>cardinalità</a:t>
            </a:r>
            <a:endParaRPr lang="en-US" dirty="0"/>
          </a:p>
          <a:p>
            <a:pPr lvl="1"/>
            <a:r>
              <a:rPr lang="en-US" dirty="0"/>
              <a:t>le </a:t>
            </a:r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i="1" dirty="0"/>
              <a:t>many-to-many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espresse</a:t>
            </a:r>
            <a:r>
              <a:rPr lang="en-US" dirty="0"/>
              <a:t> da </a:t>
            </a:r>
            <a:br>
              <a:rPr lang="en-US" dirty="0"/>
            </a:br>
            <a:r>
              <a:rPr lang="en-US" dirty="0"/>
              <a:t>una "join-table", con </a:t>
            </a:r>
            <a:r>
              <a:rPr lang="en-US" dirty="0" err="1"/>
              <a:t>chiavi</a:t>
            </a:r>
            <a:r>
              <a:rPr lang="en-US" dirty="0"/>
              <a:t> </a:t>
            </a:r>
            <a:r>
              <a:rPr lang="en-US" dirty="0" err="1"/>
              <a:t>esterne</a:t>
            </a:r>
            <a:r>
              <a:rPr lang="en-US" dirty="0"/>
              <a:t> verso le </a:t>
            </a:r>
            <a:r>
              <a:rPr lang="en-US" dirty="0" err="1"/>
              <a:t>tabelle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rappresentano</a:t>
            </a:r>
            <a:r>
              <a:rPr lang="en-US" dirty="0"/>
              <a:t> le </a:t>
            </a:r>
            <a:r>
              <a:rPr lang="en-US" dirty="0" err="1"/>
              <a:t>classi</a:t>
            </a:r>
            <a:r>
              <a:rPr lang="en-US" dirty="0"/>
              <a:t> (</a:t>
            </a:r>
            <a:r>
              <a:rPr lang="en-US" dirty="0" err="1"/>
              <a:t>entità</a:t>
            </a:r>
            <a:r>
              <a:rPr lang="en-US" dirty="0"/>
              <a:t>)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partecipano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associazione</a:t>
            </a:r>
            <a:endParaRPr lang="en-US" dirty="0"/>
          </a:p>
          <a:p>
            <a:pPr lvl="1"/>
            <a:r>
              <a:rPr lang="en-US" dirty="0"/>
              <a:t>Le </a:t>
            </a:r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i="1" dirty="0"/>
              <a:t>many-to-one </a:t>
            </a:r>
            <a:r>
              <a:rPr lang="en-US" dirty="0"/>
              <a:t>(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inutile </a:t>
            </a:r>
            <a:r>
              <a:rPr lang="en-US" dirty="0" err="1"/>
              <a:t>distinguere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</a:t>
            </a:r>
            <a:r>
              <a:rPr lang="en-US" dirty="0" err="1"/>
              <a:t>associazioni</a:t>
            </a:r>
            <a:r>
              <a:rPr lang="en-US" dirty="0"/>
              <a:t> one-to-many, non </a:t>
            </a:r>
            <a:r>
              <a:rPr lang="en-US" dirty="0" err="1"/>
              <a:t>essendoci</a:t>
            </a:r>
            <a:r>
              <a:rPr lang="en-US" dirty="0"/>
              <a:t> </a:t>
            </a:r>
            <a:r>
              <a:rPr lang="en-US" dirty="0" err="1"/>
              <a:t>direzione</a:t>
            </a:r>
            <a:r>
              <a:rPr lang="en-US" dirty="0"/>
              <a:t>)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espresse</a:t>
            </a:r>
            <a:r>
              <a:rPr lang="en-US" dirty="0"/>
              <a:t> da una join table </a:t>
            </a:r>
            <a:r>
              <a:rPr lang="en-US" dirty="0" err="1"/>
              <a:t>oppure</a:t>
            </a:r>
            <a:r>
              <a:rPr lang="en-US" dirty="0"/>
              <a:t> da una </a:t>
            </a:r>
            <a:r>
              <a:rPr lang="en-US" dirty="0" err="1"/>
              <a:t>chiave</a:t>
            </a:r>
            <a:r>
              <a:rPr lang="en-US" dirty="0"/>
              <a:t> </a:t>
            </a:r>
            <a:r>
              <a:rPr lang="en-US" dirty="0" err="1"/>
              <a:t>esterna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tabella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rappresenta</a:t>
            </a:r>
            <a:r>
              <a:rPr lang="en-US" dirty="0"/>
              <a:t> la </a:t>
            </a:r>
            <a:r>
              <a:rPr lang="en-US" dirty="0" err="1"/>
              <a:t>classe</a:t>
            </a:r>
            <a:r>
              <a:rPr lang="en-US" dirty="0"/>
              <a:t> (</a:t>
            </a:r>
            <a:r>
              <a:rPr lang="en-US" dirty="0" err="1"/>
              <a:t>entità</a:t>
            </a:r>
            <a:r>
              <a:rPr lang="en-US" dirty="0"/>
              <a:t>)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i="1" dirty="0"/>
              <a:t>many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associazione</a:t>
            </a:r>
            <a:endParaRPr lang="en-US" dirty="0"/>
          </a:p>
          <a:p>
            <a:pPr lvl="1"/>
            <a:r>
              <a:rPr lang="en-US" dirty="0"/>
              <a:t>Le </a:t>
            </a:r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i="1" dirty="0"/>
              <a:t>one-to-one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espresse</a:t>
            </a:r>
            <a:r>
              <a:rPr lang="en-US" dirty="0"/>
              <a:t> da una </a:t>
            </a:r>
            <a:r>
              <a:rPr lang="en-US" dirty="0" err="1"/>
              <a:t>chiave</a:t>
            </a:r>
            <a:r>
              <a:rPr lang="en-US" dirty="0"/>
              <a:t> </a:t>
            </a:r>
            <a:r>
              <a:rPr lang="en-US" dirty="0" err="1"/>
              <a:t>esterna</a:t>
            </a:r>
            <a:r>
              <a:rPr lang="en-US" dirty="0"/>
              <a:t> in una </a:t>
            </a:r>
            <a:r>
              <a:rPr lang="en-US" dirty="0" err="1"/>
              <a:t>delle</a:t>
            </a:r>
            <a:r>
              <a:rPr lang="en-US" dirty="0"/>
              <a:t> due </a:t>
            </a:r>
            <a:r>
              <a:rPr lang="en-US" dirty="0" err="1"/>
              <a:t>tabelle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rappresentano</a:t>
            </a:r>
            <a:r>
              <a:rPr lang="en-US" dirty="0"/>
              <a:t> le </a:t>
            </a:r>
            <a:r>
              <a:rPr lang="en-US" dirty="0" err="1"/>
              <a:t>classi</a:t>
            </a:r>
            <a:r>
              <a:rPr lang="en-US" dirty="0"/>
              <a:t> (</a:t>
            </a:r>
            <a:r>
              <a:rPr lang="en-US" dirty="0" err="1"/>
              <a:t>entità</a:t>
            </a:r>
            <a:r>
              <a:rPr lang="en-US" dirty="0"/>
              <a:t>)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partecipano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associazione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327108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Associazioni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</a:t>
            </a:r>
            <a:r>
              <a:rPr lang="en-US" err="1"/>
              <a:t>mondo</a:t>
            </a:r>
            <a:r>
              <a:rPr lang="en-US"/>
              <a:t> </a:t>
            </a:r>
            <a:r>
              <a:rPr lang="en-US" err="1"/>
              <a:t>relazionale</a:t>
            </a:r>
            <a:endParaRPr lang="it-IT"/>
          </a:p>
        </p:txBody>
      </p:sp>
      <p:graphicFrame>
        <p:nvGraphicFramePr>
          <p:cNvPr id="4" name="Segnaposto contenut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4518662"/>
              </p:ext>
            </p:extLst>
          </p:nvPr>
        </p:nvGraphicFramePr>
        <p:xfrm>
          <a:off x="457200" y="1417638"/>
          <a:ext cx="3643351" cy="14713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9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085">
                <a:tc gridSpan="3">
                  <a:txBody>
                    <a:bodyPr/>
                    <a:lstStyle/>
                    <a:p>
                      <a:pPr algn="ctr"/>
                      <a:r>
                        <a:rPr lang="it-IT" sz="1200"/>
                        <a:t>professor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bigint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  <a:p>
                      <a:r>
                        <a:rPr lang="it-IT" sz="120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name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varchar</a:t>
                      </a:r>
                      <a:r>
                        <a:rPr lang="it-IT" sz="120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dirty="0" err="1"/>
                        <a:t>deptartment_id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bigint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nullable</a:t>
                      </a:r>
                      <a:r>
                        <a:rPr lang="it-IT" sz="1200" dirty="0"/>
                        <a:t>=false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FK </a:t>
                      </a:r>
                      <a:r>
                        <a:rPr lang="it-IT" sz="1200" dirty="0" err="1"/>
                        <a:t>department.id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Segnaposto contenut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3298892"/>
              </p:ext>
            </p:extLst>
          </p:nvPr>
        </p:nvGraphicFramePr>
        <p:xfrm>
          <a:off x="4786655" y="1417638"/>
          <a:ext cx="3492499" cy="10141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4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085">
                <a:tc gridSpan="3">
                  <a:txBody>
                    <a:bodyPr/>
                    <a:lstStyle/>
                    <a:p>
                      <a:pPr algn="ctr"/>
                      <a:r>
                        <a:rPr lang="it-IT" sz="1200" err="1"/>
                        <a:t>department</a:t>
                      </a:r>
                      <a:endParaRPr lang="it-IT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bigint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  <a:p>
                      <a:r>
                        <a:rPr lang="it-IT" sz="120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name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varchar</a:t>
                      </a:r>
                      <a:r>
                        <a:rPr lang="it-IT" sz="120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Segnaposto contenut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4407423"/>
              </p:ext>
            </p:extLst>
          </p:nvPr>
        </p:nvGraphicFramePr>
        <p:xfrm>
          <a:off x="457200" y="4711991"/>
          <a:ext cx="3492499" cy="1188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4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085">
                <a:tc gridSpan="3">
                  <a:txBody>
                    <a:bodyPr/>
                    <a:lstStyle/>
                    <a:p>
                      <a:pPr algn="ctr"/>
                      <a:r>
                        <a:rPr lang="it-IT" sz="1200" err="1"/>
                        <a:t>teaching</a:t>
                      </a:r>
                      <a:endParaRPr lang="it-IT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prof_id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bigint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  <a:p>
                      <a:r>
                        <a:rPr lang="it-IT" sz="1200"/>
                        <a:t>FK </a:t>
                      </a:r>
                      <a:r>
                        <a:rPr lang="it-IT" sz="1200" err="1"/>
                        <a:t>professor.id</a:t>
                      </a:r>
                      <a:endParaRPr lang="it-IT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course_id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bigint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nullable</a:t>
                      </a:r>
                      <a:r>
                        <a:rPr lang="it-IT" sz="1200" dirty="0"/>
                        <a:t>=false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FK </a:t>
                      </a:r>
                      <a:r>
                        <a:rPr lang="it-IT" sz="1200" dirty="0" err="1"/>
                        <a:t>course.id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Segnaposto contenut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0081006"/>
              </p:ext>
            </p:extLst>
          </p:nvPr>
        </p:nvGraphicFramePr>
        <p:xfrm>
          <a:off x="4906398" y="4717595"/>
          <a:ext cx="3492499" cy="10141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4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085">
                <a:tc gridSpan="3">
                  <a:txBody>
                    <a:bodyPr/>
                    <a:lstStyle/>
                    <a:p>
                      <a:pPr algn="ctr"/>
                      <a:r>
                        <a:rPr lang="it-IT" sz="1200" dirty="0" err="1"/>
                        <a:t>course</a:t>
                      </a:r>
                      <a:endParaRPr lang="it-IT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bigint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  <a:p>
                      <a:r>
                        <a:rPr lang="it-IT" sz="120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name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varchar</a:t>
                      </a:r>
                      <a:r>
                        <a:rPr lang="it-IT" sz="120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nullable</a:t>
                      </a:r>
                      <a:r>
                        <a:rPr lang="it-IT" sz="1200" dirty="0"/>
                        <a:t>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Callout 13 2">
            <a:extLst>
              <a:ext uri="{FF2B5EF4-FFF2-40B4-BE49-F238E27FC236}">
                <a16:creationId xmlns:a16="http://schemas.microsoft.com/office/drawing/2014/main" id="{E146FE38-D52B-D647-9A25-7085BD44554F}"/>
              </a:ext>
            </a:extLst>
          </p:cNvPr>
          <p:cNvSpPr/>
          <p:nvPr/>
        </p:nvSpPr>
        <p:spPr>
          <a:xfrm>
            <a:off x="4702629" y="2889010"/>
            <a:ext cx="1570906" cy="1295074"/>
          </a:xfrm>
          <a:prstGeom prst="accentBorderCallout1">
            <a:avLst>
              <a:gd name="adj1" fmla="val 18750"/>
              <a:gd name="adj2" fmla="val -8333"/>
              <a:gd name="adj3" fmla="val -17440"/>
              <a:gd name="adj4" fmla="val -3971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Questa Foreign Key </a:t>
            </a:r>
            <a:r>
              <a:rPr lang="en-US" sz="1400" dirty="0" err="1">
                <a:solidFill>
                  <a:schemeClr val="tx1"/>
                </a:solidFill>
              </a:rPr>
              <a:t>rappresenta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l'associazione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molti</a:t>
            </a:r>
            <a:r>
              <a:rPr lang="en-US" sz="1400" dirty="0">
                <a:solidFill>
                  <a:schemeClr val="tx1"/>
                </a:solidFill>
              </a:rPr>
              <a:t>-a-</a:t>
            </a:r>
            <a:r>
              <a:rPr lang="en-US" sz="1400" dirty="0" err="1">
                <a:solidFill>
                  <a:schemeClr val="tx1"/>
                </a:solidFill>
              </a:rPr>
              <a:t>uno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tra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professore</a:t>
            </a:r>
            <a:r>
              <a:rPr lang="en-US" sz="1400" dirty="0">
                <a:solidFill>
                  <a:schemeClr val="tx1"/>
                </a:solidFill>
              </a:rPr>
              <a:t> e </a:t>
            </a:r>
            <a:r>
              <a:rPr lang="en-US" sz="1400" dirty="0" err="1">
                <a:solidFill>
                  <a:schemeClr val="tx1"/>
                </a:solidFill>
              </a:rPr>
              <a:t>dipartimento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Callout 13 7">
            <a:extLst>
              <a:ext uri="{FF2B5EF4-FFF2-40B4-BE49-F238E27FC236}">
                <a16:creationId xmlns:a16="http://schemas.microsoft.com/office/drawing/2014/main" id="{8828AE8C-9CFC-E74D-9CD3-6BFA79C5F4F1}"/>
              </a:ext>
            </a:extLst>
          </p:cNvPr>
          <p:cNvSpPr/>
          <p:nvPr/>
        </p:nvSpPr>
        <p:spPr>
          <a:xfrm>
            <a:off x="2278875" y="3133238"/>
            <a:ext cx="1570906" cy="1382484"/>
          </a:xfrm>
          <a:prstGeom prst="accentBorderCallout1">
            <a:avLst>
              <a:gd name="adj1" fmla="val 18750"/>
              <a:gd name="adj2" fmla="val -8333"/>
              <a:gd name="adj3" fmla="val 114383"/>
              <a:gd name="adj4" fmla="val -5080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Questa </a:t>
            </a:r>
            <a:r>
              <a:rPr lang="en-US" sz="1400" dirty="0" err="1">
                <a:solidFill>
                  <a:schemeClr val="tx1"/>
                </a:solidFill>
              </a:rPr>
              <a:t>tabella</a:t>
            </a:r>
            <a:r>
              <a:rPr lang="en-US" sz="1400" dirty="0">
                <a:solidFill>
                  <a:schemeClr val="tx1"/>
                </a:solidFill>
              </a:rPr>
              <a:t> di join (con le FK) </a:t>
            </a:r>
            <a:r>
              <a:rPr lang="en-US" sz="1400" dirty="0" err="1">
                <a:solidFill>
                  <a:schemeClr val="tx1"/>
                </a:solidFill>
              </a:rPr>
              <a:t>rappresenta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l'associazione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molti</a:t>
            </a:r>
            <a:r>
              <a:rPr lang="en-US" sz="1400" dirty="0">
                <a:solidFill>
                  <a:schemeClr val="tx1"/>
                </a:solidFill>
              </a:rPr>
              <a:t>-a-</a:t>
            </a:r>
            <a:r>
              <a:rPr lang="en-US" sz="1400" dirty="0" err="1">
                <a:solidFill>
                  <a:schemeClr val="tx1"/>
                </a:solidFill>
              </a:rPr>
              <a:t>molti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tra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corso</a:t>
            </a:r>
            <a:r>
              <a:rPr lang="en-US" sz="1400" dirty="0">
                <a:solidFill>
                  <a:schemeClr val="tx1"/>
                </a:solidFill>
              </a:rPr>
              <a:t> e </a:t>
            </a:r>
            <a:r>
              <a:rPr lang="en-US" sz="1400" dirty="0" err="1">
                <a:solidFill>
                  <a:schemeClr val="tx1"/>
                </a:solidFill>
              </a:rPr>
              <a:t>professore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B1C12D-0546-7748-8D6F-7CF9F078908B}"/>
              </a:ext>
            </a:extLst>
          </p:cNvPr>
          <p:cNvSpPr txBox="1"/>
          <p:nvPr/>
        </p:nvSpPr>
        <p:spPr>
          <a:xfrm>
            <a:off x="457200" y="5970510"/>
            <a:ext cx="767748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Rappresentazione</a:t>
            </a:r>
            <a:r>
              <a:rPr lang="en-US" sz="1200" i="1" dirty="0"/>
              <a:t> </a:t>
            </a:r>
            <a:r>
              <a:rPr lang="en-US" sz="1200" i="1" dirty="0" err="1"/>
              <a:t>testuale</a:t>
            </a:r>
            <a:r>
              <a:rPr lang="en-US" sz="1200" i="1" dirty="0"/>
              <a:t> in forma </a:t>
            </a:r>
            <a:r>
              <a:rPr lang="en-US" sz="1200" i="1" dirty="0" err="1"/>
              <a:t>compatta</a:t>
            </a:r>
            <a:r>
              <a:rPr lang="en-US" sz="1200" i="1" dirty="0"/>
              <a:t>:</a:t>
            </a:r>
          </a:p>
          <a:p>
            <a:r>
              <a:rPr lang="en-US" sz="1200" dirty="0" err="1"/>
              <a:t>Professore</a:t>
            </a:r>
            <a:r>
              <a:rPr lang="en-US" sz="1200" dirty="0"/>
              <a:t> (</a:t>
            </a:r>
            <a:r>
              <a:rPr lang="en-US" sz="1200" b="1" u="sng" dirty="0"/>
              <a:t>id</a:t>
            </a:r>
            <a:r>
              <a:rPr lang="en-US" sz="1200" dirty="0"/>
              <a:t>, name, </a:t>
            </a:r>
            <a:r>
              <a:rPr lang="en-US" sz="1200" dirty="0" err="1"/>
              <a:t>dept_id</a:t>
            </a:r>
            <a:r>
              <a:rPr lang="en-US" sz="1200" dirty="0"/>
              <a:t>)	department(</a:t>
            </a:r>
            <a:r>
              <a:rPr lang="en-US" sz="1200" b="1" u="sng" dirty="0"/>
              <a:t>id</a:t>
            </a:r>
            <a:r>
              <a:rPr lang="en-US" sz="1200" dirty="0"/>
              <a:t>, name)                   	FK: </a:t>
            </a:r>
            <a:r>
              <a:rPr lang="en-US" sz="1200" dirty="0" err="1"/>
              <a:t>department.id</a:t>
            </a:r>
            <a:r>
              <a:rPr lang="en-US" sz="1200" dirty="0"/>
              <a:t> </a:t>
            </a:r>
            <a:r>
              <a:rPr lang="en-US" sz="1200" dirty="0">
                <a:sym typeface="Wingdings" pitchFamily="2" charset="2"/>
              </a:rPr>
              <a:t> </a:t>
            </a:r>
            <a:r>
              <a:rPr lang="en-US" sz="1200" dirty="0" err="1">
                <a:sym typeface="Wingdings" pitchFamily="2" charset="2"/>
              </a:rPr>
              <a:t>professor.department_id</a:t>
            </a:r>
            <a:endParaRPr lang="en-US" sz="1200" dirty="0"/>
          </a:p>
          <a:p>
            <a:r>
              <a:rPr lang="en-US" sz="1200" dirty="0"/>
              <a:t>Teaching(</a:t>
            </a:r>
            <a:r>
              <a:rPr lang="en-US" sz="1200" b="1" u="sng" dirty="0" err="1"/>
              <a:t>prof_id</a:t>
            </a:r>
            <a:r>
              <a:rPr lang="en-US" sz="1200" b="1" u="sng" dirty="0"/>
              <a:t>, </a:t>
            </a:r>
            <a:r>
              <a:rPr lang="en-US" sz="1200" b="1" u="sng" dirty="0" err="1"/>
              <a:t>course_id</a:t>
            </a:r>
            <a:r>
              <a:rPr lang="en-US" sz="1200" dirty="0"/>
              <a:t>)		course(</a:t>
            </a:r>
            <a:r>
              <a:rPr lang="en-US" sz="1200" b="1" u="sng" dirty="0"/>
              <a:t>id</a:t>
            </a:r>
            <a:r>
              <a:rPr lang="en-US" sz="1200" dirty="0"/>
              <a:t>, name)			FK: </a:t>
            </a:r>
            <a:r>
              <a:rPr lang="en-US" sz="1200" dirty="0" err="1"/>
              <a:t>course.id</a:t>
            </a:r>
            <a:r>
              <a:rPr lang="en-US" sz="1200" dirty="0"/>
              <a:t> </a:t>
            </a:r>
            <a:r>
              <a:rPr lang="en-US" sz="1200" dirty="0">
                <a:sym typeface="Wingdings" pitchFamily="2" charset="2"/>
              </a:rPr>
              <a:t> </a:t>
            </a:r>
            <a:r>
              <a:rPr lang="en-US" sz="1200" dirty="0" err="1">
                <a:sym typeface="Wingdings" pitchFamily="2" charset="2"/>
              </a:rPr>
              <a:t>teaching.course_id</a:t>
            </a:r>
            <a:endParaRPr lang="en-US" sz="1200" dirty="0">
              <a:sym typeface="Wingdings" pitchFamily="2" charset="2"/>
            </a:endParaRPr>
          </a:p>
          <a:p>
            <a:r>
              <a:rPr lang="en-US" sz="1200" dirty="0">
                <a:sym typeface="Wingdings" pitchFamily="2" charset="2"/>
              </a:rPr>
              <a:t>										</a:t>
            </a:r>
            <a:r>
              <a:rPr lang="en-US" sz="1200" dirty="0"/>
              <a:t>FK: </a:t>
            </a:r>
            <a:r>
              <a:rPr lang="en-US" sz="1200" dirty="0" err="1"/>
              <a:t>professor.id</a:t>
            </a:r>
            <a:r>
              <a:rPr lang="en-US" sz="1200" dirty="0"/>
              <a:t> </a:t>
            </a:r>
            <a:r>
              <a:rPr lang="en-US" sz="1200" dirty="0">
                <a:sym typeface="Wingdings" pitchFamily="2" charset="2"/>
              </a:rPr>
              <a:t> </a:t>
            </a:r>
            <a:r>
              <a:rPr lang="en-US" sz="1200" dirty="0" err="1">
                <a:sym typeface="Wingdings" pitchFamily="2" charset="2"/>
              </a:rPr>
              <a:t>teaching.prof_id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285958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Associazioni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</a:t>
            </a:r>
            <a:r>
              <a:rPr lang="en-US" err="1"/>
              <a:t>mondo</a:t>
            </a:r>
            <a:r>
              <a:rPr lang="en-US"/>
              <a:t> </a:t>
            </a:r>
            <a:r>
              <a:rPr lang="en-US" err="1"/>
              <a:t>relazionale</a:t>
            </a:r>
            <a:endParaRPr lang="en-US"/>
          </a:p>
        </p:txBody>
      </p:sp>
      <p:graphicFrame>
        <p:nvGraphicFramePr>
          <p:cNvPr id="5" name="Segnaposto contenuto 6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864956559"/>
              </p:ext>
            </p:extLst>
          </p:nvPr>
        </p:nvGraphicFramePr>
        <p:xfrm>
          <a:off x="457200" y="1951038"/>
          <a:ext cx="2387600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DEPT_FK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White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err="1"/>
                        <a:t>Brown</a:t>
                      </a:r>
                      <a:endParaRPr lang="it-IT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Smith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101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Segnaposto contenuto 6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67804688"/>
              </p:ext>
            </p:extLst>
          </p:nvPr>
        </p:nvGraphicFramePr>
        <p:xfrm>
          <a:off x="4610100" y="2111376"/>
          <a:ext cx="3187700" cy="1483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4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Computer Science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101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err="1"/>
                        <a:t>Physics</a:t>
                      </a:r>
                      <a:endParaRPr lang="it-IT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Segnaposto contenuto 6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390285022"/>
              </p:ext>
            </p:extLst>
          </p:nvPr>
        </p:nvGraphicFramePr>
        <p:xfrm>
          <a:off x="4610100" y="4228068"/>
          <a:ext cx="3657600" cy="2225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298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Databases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201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Operating Systems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203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err="1"/>
                        <a:t>Thermodynamics</a:t>
                      </a:r>
                      <a:endParaRPr lang="it-IT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204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Solid </a:t>
                      </a:r>
                      <a:r>
                        <a:rPr lang="it-IT" err="1"/>
                        <a:t>Physics</a:t>
                      </a:r>
                      <a:endParaRPr lang="it-IT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Segnaposto contenuto 6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586598547"/>
              </p:ext>
            </p:extLst>
          </p:nvPr>
        </p:nvGraphicFramePr>
        <p:xfrm>
          <a:off x="266700" y="4442460"/>
          <a:ext cx="2501900" cy="2225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14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PROF_FK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COURSE_FK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201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203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204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CasellaDiTesto 8"/>
          <p:cNvSpPr txBox="1"/>
          <p:nvPr/>
        </p:nvSpPr>
        <p:spPr>
          <a:xfrm>
            <a:off x="812800" y="16129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PROFESSOR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5321300" y="176744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DEPARTMENT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5753100" y="3858736"/>
            <a:ext cx="95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COURSE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818203" y="3933428"/>
            <a:ext cx="1163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/>
              <a:t>TEACHING</a:t>
            </a:r>
            <a:r>
              <a:rPr lang="it-IT" sz="1200"/>
              <a:t> </a:t>
            </a:r>
            <a:br>
              <a:rPr lang="it-IT" sz="1200"/>
            </a:br>
            <a:r>
              <a:rPr lang="it-IT" sz="1200"/>
              <a:t>(join </a:t>
            </a:r>
            <a:r>
              <a:rPr lang="it-IT" sz="1200" err="1"/>
              <a:t>Table</a:t>
            </a:r>
            <a:r>
              <a:rPr lang="it-IT" sz="1200"/>
              <a:t>)</a:t>
            </a:r>
          </a:p>
        </p:txBody>
      </p:sp>
      <p:sp>
        <p:nvSpPr>
          <p:cNvPr id="28" name="Figura a mano libera 27"/>
          <p:cNvSpPr/>
          <p:nvPr/>
        </p:nvSpPr>
        <p:spPr>
          <a:xfrm rot="21104628">
            <a:off x="2184400" y="3657600"/>
            <a:ext cx="2921000" cy="736600"/>
          </a:xfrm>
          <a:custGeom>
            <a:avLst/>
            <a:gdLst>
              <a:gd name="connsiteX0" fmla="*/ 0 w 2921000"/>
              <a:gd name="connsiteY0" fmla="*/ 746905 h 1026305"/>
              <a:gd name="connsiteX1" fmla="*/ 1028700 w 2921000"/>
              <a:gd name="connsiteY1" fmla="*/ 73805 h 1026305"/>
              <a:gd name="connsiteX2" fmla="*/ 2120900 w 2921000"/>
              <a:gd name="connsiteY2" fmla="*/ 124605 h 1026305"/>
              <a:gd name="connsiteX3" fmla="*/ 2921000 w 2921000"/>
              <a:gd name="connsiteY3" fmla="*/ 1026305 h 102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000" h="1026305">
                <a:moveTo>
                  <a:pt x="0" y="746905"/>
                </a:moveTo>
                <a:cubicBezTo>
                  <a:pt x="337608" y="462213"/>
                  <a:pt x="675217" y="177522"/>
                  <a:pt x="1028700" y="73805"/>
                </a:cubicBezTo>
                <a:cubicBezTo>
                  <a:pt x="1382183" y="-29912"/>
                  <a:pt x="1805517" y="-34145"/>
                  <a:pt x="2120900" y="124605"/>
                </a:cubicBezTo>
                <a:cubicBezTo>
                  <a:pt x="2436283" y="283355"/>
                  <a:pt x="2806700" y="909888"/>
                  <a:pt x="2921000" y="1026305"/>
                </a:cubicBezTo>
              </a:path>
            </a:pathLst>
          </a:cu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igura a mano libera 28"/>
          <p:cNvSpPr/>
          <p:nvPr/>
        </p:nvSpPr>
        <p:spPr>
          <a:xfrm>
            <a:off x="2260600" y="1531938"/>
            <a:ext cx="2679700" cy="533400"/>
          </a:xfrm>
          <a:custGeom>
            <a:avLst/>
            <a:gdLst>
              <a:gd name="connsiteX0" fmla="*/ 0 w 2921000"/>
              <a:gd name="connsiteY0" fmla="*/ 746905 h 1026305"/>
              <a:gd name="connsiteX1" fmla="*/ 1028700 w 2921000"/>
              <a:gd name="connsiteY1" fmla="*/ 73805 h 1026305"/>
              <a:gd name="connsiteX2" fmla="*/ 2120900 w 2921000"/>
              <a:gd name="connsiteY2" fmla="*/ 124605 h 1026305"/>
              <a:gd name="connsiteX3" fmla="*/ 2921000 w 2921000"/>
              <a:gd name="connsiteY3" fmla="*/ 1026305 h 102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000" h="1026305">
                <a:moveTo>
                  <a:pt x="0" y="746905"/>
                </a:moveTo>
                <a:cubicBezTo>
                  <a:pt x="337608" y="462213"/>
                  <a:pt x="675217" y="177522"/>
                  <a:pt x="1028700" y="73805"/>
                </a:cubicBezTo>
                <a:cubicBezTo>
                  <a:pt x="1382183" y="-29912"/>
                  <a:pt x="1805517" y="-34145"/>
                  <a:pt x="2120900" y="124605"/>
                </a:cubicBezTo>
                <a:cubicBezTo>
                  <a:pt x="2436283" y="283355"/>
                  <a:pt x="2806700" y="909888"/>
                  <a:pt x="2921000" y="1026305"/>
                </a:cubicBezTo>
              </a:path>
            </a:pathLst>
          </a:cu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igura a mano libera 29"/>
          <p:cNvSpPr/>
          <p:nvPr/>
        </p:nvSpPr>
        <p:spPr>
          <a:xfrm>
            <a:off x="222016" y="1637025"/>
            <a:ext cx="438384" cy="2805435"/>
          </a:xfrm>
          <a:custGeom>
            <a:avLst/>
            <a:gdLst>
              <a:gd name="connsiteX0" fmla="*/ 438384 w 438384"/>
              <a:gd name="connsiteY0" fmla="*/ 293375 h 2528575"/>
              <a:gd name="connsiteX1" fmla="*/ 285984 w 438384"/>
              <a:gd name="connsiteY1" fmla="*/ 1275 h 2528575"/>
              <a:gd name="connsiteX2" fmla="*/ 19284 w 438384"/>
              <a:gd name="connsiteY2" fmla="*/ 394975 h 2528575"/>
              <a:gd name="connsiteX3" fmla="*/ 31984 w 438384"/>
              <a:gd name="connsiteY3" fmla="*/ 1055375 h 2528575"/>
              <a:gd name="connsiteX4" fmla="*/ 120884 w 438384"/>
              <a:gd name="connsiteY4" fmla="*/ 2122175 h 2528575"/>
              <a:gd name="connsiteX5" fmla="*/ 285984 w 438384"/>
              <a:gd name="connsiteY5" fmla="*/ 2528575 h 2528575"/>
              <a:gd name="connsiteX6" fmla="*/ 285984 w 438384"/>
              <a:gd name="connsiteY6" fmla="*/ 2528575 h 25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384" h="2528575">
                <a:moveTo>
                  <a:pt x="438384" y="293375"/>
                </a:moveTo>
                <a:cubicBezTo>
                  <a:pt x="397109" y="138858"/>
                  <a:pt x="355834" y="-15658"/>
                  <a:pt x="285984" y="1275"/>
                </a:cubicBezTo>
                <a:cubicBezTo>
                  <a:pt x="216134" y="18208"/>
                  <a:pt x="61617" y="219292"/>
                  <a:pt x="19284" y="394975"/>
                </a:cubicBezTo>
                <a:cubicBezTo>
                  <a:pt x="-23049" y="570658"/>
                  <a:pt x="15051" y="767508"/>
                  <a:pt x="31984" y="1055375"/>
                </a:cubicBezTo>
                <a:cubicBezTo>
                  <a:pt x="48917" y="1343242"/>
                  <a:pt x="78551" y="1876642"/>
                  <a:pt x="120884" y="2122175"/>
                </a:cubicBezTo>
                <a:cubicBezTo>
                  <a:pt x="163217" y="2367708"/>
                  <a:pt x="285984" y="2528575"/>
                  <a:pt x="285984" y="2528575"/>
                </a:cubicBezTo>
                <a:lnTo>
                  <a:pt x="285984" y="2528575"/>
                </a:lnTo>
              </a:path>
            </a:pathLst>
          </a:cu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06321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Mapping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Associazioni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Il mapping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coniugare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due </a:t>
            </a:r>
            <a:r>
              <a:rPr lang="en-US" dirty="0" err="1"/>
              <a:t>mondi</a:t>
            </a:r>
            <a:r>
              <a:rPr lang="en-US" dirty="0"/>
              <a:t> (OO e </a:t>
            </a:r>
            <a:r>
              <a:rPr lang="en-US" dirty="0" err="1"/>
              <a:t>relazionale</a:t>
            </a:r>
            <a:r>
              <a:rPr lang="en-US" dirty="0"/>
              <a:t>) in </a:t>
            </a:r>
            <a:r>
              <a:rPr lang="en-US" dirty="0" err="1"/>
              <a:t>maniera</a:t>
            </a:r>
            <a:r>
              <a:rPr lang="en-US" dirty="0"/>
              <a:t> </a:t>
            </a:r>
            <a:r>
              <a:rPr lang="en-US" dirty="0" err="1"/>
              <a:t>trasparente</a:t>
            </a:r>
            <a:endParaRPr lang="en-US" dirty="0"/>
          </a:p>
          <a:p>
            <a:r>
              <a:rPr lang="en-US" dirty="0" err="1"/>
              <a:t>Abbiamo</a:t>
            </a:r>
            <a:r>
              <a:rPr lang="en-US" dirty="0"/>
              <a:t> visto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mapping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entità</a:t>
            </a:r>
            <a:r>
              <a:rPr lang="en-US" dirty="0"/>
              <a:t> </a:t>
            </a:r>
            <a:r>
              <a:rPr lang="en-US" dirty="0" err="1"/>
              <a:t>sulle</a:t>
            </a:r>
            <a:r>
              <a:rPr lang="en-US" dirty="0"/>
              <a:t> </a:t>
            </a:r>
            <a:r>
              <a:rPr lang="en-US" dirty="0" err="1"/>
              <a:t>tabelle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semplice e </a:t>
            </a:r>
            <a:r>
              <a:rPr lang="en-US" dirty="0" err="1"/>
              <a:t>intuitivo</a:t>
            </a:r>
            <a:endParaRPr lang="en-US" dirty="0"/>
          </a:p>
          <a:p>
            <a:r>
              <a:rPr lang="en-US" dirty="0"/>
              <a:t>Il mapping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delicato</a:t>
            </a:r>
            <a:r>
              <a:rPr lang="en-US" dirty="0"/>
              <a:t> </a:t>
            </a:r>
            <a:r>
              <a:rPr lang="en-US" dirty="0" err="1"/>
              <a:t>perchè</a:t>
            </a:r>
            <a:r>
              <a:rPr lang="en-US" dirty="0"/>
              <a:t> </a:t>
            </a:r>
            <a:r>
              <a:rPr lang="en-US" dirty="0" err="1"/>
              <a:t>nelle</a:t>
            </a:r>
            <a:r>
              <a:rPr lang="en-US" dirty="0"/>
              <a:t> </a:t>
            </a:r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modello</a:t>
            </a:r>
            <a:r>
              <a:rPr lang="en-US" dirty="0"/>
              <a:t> OO e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modello</a:t>
            </a:r>
            <a:r>
              <a:rPr lang="en-US" dirty="0"/>
              <a:t> </a:t>
            </a:r>
            <a:r>
              <a:rPr lang="en-US" dirty="0" err="1"/>
              <a:t>relazionale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distanti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3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JPA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Object Relational Mapping</a:t>
            </a:r>
          </a:p>
          <a:p>
            <a:pPr lvl="1"/>
            <a:r>
              <a:rPr lang="en-US" err="1"/>
              <a:t>modello</a:t>
            </a:r>
            <a:r>
              <a:rPr lang="en-US"/>
              <a:t> di </a:t>
            </a:r>
            <a:r>
              <a:rPr lang="en-US" err="1"/>
              <a:t>corrispondenza</a:t>
            </a:r>
            <a:r>
              <a:rPr lang="en-US"/>
              <a:t> </a:t>
            </a:r>
            <a:r>
              <a:rPr lang="en-US" err="1"/>
              <a:t>tra</a:t>
            </a:r>
            <a:r>
              <a:rPr lang="en-US"/>
              <a:t> </a:t>
            </a:r>
            <a:r>
              <a:rPr lang="en-US" err="1"/>
              <a:t>classi</a:t>
            </a:r>
            <a:r>
              <a:rPr lang="en-US"/>
              <a:t> e </a:t>
            </a:r>
            <a:r>
              <a:rPr lang="en-US" err="1"/>
              <a:t>tabelle</a:t>
            </a:r>
            <a:endParaRPr lang="en-US"/>
          </a:p>
          <a:p>
            <a:pPr lvl="1"/>
            <a:r>
              <a:rPr lang="en-US" err="1"/>
              <a:t>metadati</a:t>
            </a:r>
            <a:r>
              <a:rPr lang="en-US"/>
              <a:t> (</a:t>
            </a:r>
            <a:r>
              <a:rPr lang="en-US" err="1"/>
              <a:t>sintassi</a:t>
            </a:r>
            <a:r>
              <a:rPr lang="en-US"/>
              <a:t> per </a:t>
            </a:r>
            <a:r>
              <a:rPr lang="en-US" err="1"/>
              <a:t>definire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dettagli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corrispondenza</a:t>
            </a:r>
            <a:r>
              <a:rPr lang="en-US"/>
              <a:t>)</a:t>
            </a:r>
          </a:p>
          <a:p>
            <a:pPr lvl="1"/>
            <a:r>
              <a:rPr lang="en-US" err="1"/>
              <a:t>linguaggio</a:t>
            </a:r>
            <a:r>
              <a:rPr lang="en-US"/>
              <a:t> di </a:t>
            </a:r>
            <a:r>
              <a:rPr lang="en-US" err="1"/>
              <a:t>interrogazione</a:t>
            </a:r>
            <a:r>
              <a:rPr lang="en-US"/>
              <a:t> (simile a SQL, ma con dot-notation)</a:t>
            </a:r>
          </a:p>
          <a:p>
            <a:pPr lvl="1"/>
            <a:r>
              <a:rPr lang="en-US"/>
              <a:t>API e framework</a:t>
            </a:r>
          </a:p>
          <a:p>
            <a:r>
              <a:rPr lang="it-IT"/>
              <a:t>Varie implementazioni</a:t>
            </a:r>
          </a:p>
          <a:p>
            <a:pPr lvl="1"/>
            <a:r>
              <a:rPr lang="it-IT" err="1"/>
              <a:t>OpenJPA</a:t>
            </a:r>
            <a:endParaRPr lang="it-IT" sz="1600"/>
          </a:p>
          <a:p>
            <a:pPr lvl="1"/>
            <a:r>
              <a:rPr lang="it-IT" err="1"/>
              <a:t>TopLink</a:t>
            </a:r>
            <a:endParaRPr lang="it-IT"/>
          </a:p>
          <a:p>
            <a:pPr lvl="1"/>
            <a:r>
              <a:rPr lang="it-IT" b="1" err="1"/>
              <a:t>Hibernate</a:t>
            </a:r>
            <a:endParaRPr lang="it-IT" sz="1600" b="1"/>
          </a:p>
          <a:p>
            <a:pPr lvl="1"/>
            <a:r>
              <a:rPr lang="it-IT" err="1"/>
              <a:t>EclipseLink</a:t>
            </a:r>
            <a:endParaRPr lang="it-IT"/>
          </a:p>
          <a:p>
            <a:pPr lvl="1"/>
            <a:r>
              <a:rPr lang="it-IT"/>
              <a:t>…</a:t>
            </a:r>
          </a:p>
          <a:p>
            <a:pPr lvl="1"/>
            <a:endParaRPr lang="it-IT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601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Associazioni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 un punto di vista </a:t>
            </a:r>
            <a:r>
              <a:rPr lang="en-US" dirty="0" err="1"/>
              <a:t>sintattico</a:t>
            </a:r>
            <a:r>
              <a:rPr lang="en-US" dirty="0"/>
              <a:t>, per </a:t>
            </a:r>
            <a:r>
              <a:rPr lang="en-US" dirty="0" err="1"/>
              <a:t>definire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mapping di una </a:t>
            </a:r>
            <a:r>
              <a:rPr lang="en-US" dirty="0" err="1"/>
              <a:t>associazione</a:t>
            </a:r>
            <a:r>
              <a:rPr lang="en-US" dirty="0"/>
              <a:t> e </a:t>
            </a:r>
            <a:r>
              <a:rPr lang="en-US" dirty="0" err="1"/>
              <a:t>usiamo</a:t>
            </a:r>
            <a:r>
              <a:rPr lang="en-US" dirty="0"/>
              <a:t> </a:t>
            </a:r>
            <a:r>
              <a:rPr lang="en-US" dirty="0" err="1"/>
              <a:t>speciali</a:t>
            </a:r>
            <a:r>
              <a:rPr lang="en-US" dirty="0"/>
              <a:t> </a:t>
            </a:r>
            <a:r>
              <a:rPr lang="en-US" dirty="0" err="1"/>
              <a:t>annotazioni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vanno</a:t>
            </a:r>
            <a:r>
              <a:rPr lang="en-US" dirty="0"/>
              <a:t> poste prima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variabili</a:t>
            </a:r>
            <a:r>
              <a:rPr lang="en-US" dirty="0"/>
              <a:t> </a:t>
            </a:r>
            <a:r>
              <a:rPr lang="en-US" dirty="0" err="1"/>
              <a:t>riferimento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rappresentano</a:t>
            </a:r>
            <a:r>
              <a:rPr lang="en-US" dirty="0"/>
              <a:t> </a:t>
            </a:r>
            <a:r>
              <a:rPr lang="en-US" dirty="0" err="1"/>
              <a:t>l'associazione</a:t>
            </a:r>
            <a:endParaRPr lang="en-US" dirty="0"/>
          </a:p>
          <a:p>
            <a:r>
              <a:rPr lang="en-US" dirty="0"/>
              <a:t>Le </a:t>
            </a:r>
            <a:r>
              <a:rPr lang="en-US" dirty="0" err="1"/>
              <a:t>annotazioni</a:t>
            </a:r>
            <a:r>
              <a:rPr lang="en-US" dirty="0"/>
              <a:t> </a:t>
            </a:r>
            <a:r>
              <a:rPr lang="en-US" dirty="0" err="1"/>
              <a:t>specificano</a:t>
            </a:r>
            <a:r>
              <a:rPr lang="en-US" dirty="0"/>
              <a:t> la </a:t>
            </a:r>
            <a:r>
              <a:rPr lang="en-US" dirty="0" err="1"/>
              <a:t>cardinalià</a:t>
            </a:r>
            <a:r>
              <a:rPr lang="en-US" dirty="0"/>
              <a:t> </a:t>
            </a:r>
            <a:r>
              <a:rPr lang="en-US" dirty="0" err="1"/>
              <a:t>dell'associazione</a:t>
            </a:r>
            <a:r>
              <a:rPr lang="en-US" dirty="0"/>
              <a:t>:</a:t>
            </a:r>
          </a:p>
          <a:p>
            <a:pPr marL="800100" lvl="2" indent="0">
              <a:buNone/>
            </a:pPr>
            <a:r>
              <a:rPr lang="en-US" sz="2600" dirty="0"/>
              <a:t>@</a:t>
            </a:r>
            <a:r>
              <a:rPr lang="en-US" sz="2600" dirty="0" err="1"/>
              <a:t>OneToOne</a:t>
            </a:r>
            <a:endParaRPr lang="en-US" sz="2600" dirty="0"/>
          </a:p>
          <a:p>
            <a:pPr marL="800100" lvl="2" indent="0">
              <a:buNone/>
            </a:pPr>
            <a:r>
              <a:rPr lang="en-US" sz="2600" dirty="0"/>
              <a:t>@</a:t>
            </a:r>
            <a:r>
              <a:rPr lang="en-US" sz="2600" dirty="0" err="1"/>
              <a:t>OneToMany</a:t>
            </a:r>
            <a:endParaRPr lang="en-US" sz="2600" dirty="0"/>
          </a:p>
          <a:p>
            <a:pPr marL="800100" lvl="2" indent="0">
              <a:buNone/>
            </a:pPr>
            <a:r>
              <a:rPr lang="en-US" sz="2600" dirty="0"/>
              <a:t>@</a:t>
            </a:r>
            <a:r>
              <a:rPr lang="en-US" sz="2600" dirty="0" err="1"/>
              <a:t>ManyToOne</a:t>
            </a:r>
            <a:endParaRPr lang="en-US" sz="2600" dirty="0"/>
          </a:p>
          <a:p>
            <a:pPr marL="800100" lvl="2" indent="0">
              <a:buNone/>
            </a:pPr>
            <a:r>
              <a:rPr lang="en-US" sz="2600" dirty="0"/>
              <a:t>@</a:t>
            </a:r>
            <a:r>
              <a:rPr lang="en-US" sz="2600" dirty="0" err="1"/>
              <a:t>ManyToMany</a:t>
            </a:r>
            <a:endParaRPr lang="en-US" dirty="0"/>
          </a:p>
          <a:p>
            <a:r>
              <a:rPr lang="en-US" dirty="0"/>
              <a:t>Ma per </a:t>
            </a:r>
            <a:r>
              <a:rPr lang="en-US" dirty="0" err="1"/>
              <a:t>definire</a:t>
            </a:r>
            <a:r>
              <a:rPr lang="en-US" dirty="0"/>
              <a:t> </a:t>
            </a:r>
            <a:r>
              <a:rPr lang="en-US" dirty="0" err="1"/>
              <a:t>correttamente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mapping </a:t>
            </a:r>
            <a:r>
              <a:rPr lang="en-US" dirty="0" err="1"/>
              <a:t>dobbiamo</a:t>
            </a:r>
            <a:r>
              <a:rPr lang="en-US" dirty="0"/>
              <a:t> </a:t>
            </a:r>
            <a:r>
              <a:rPr lang="en-US" dirty="0" err="1"/>
              <a:t>considerare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la </a:t>
            </a:r>
            <a:r>
              <a:rPr lang="en-US" b="1" dirty="0" err="1"/>
              <a:t>direzione</a:t>
            </a:r>
            <a:r>
              <a:rPr lang="en-US" dirty="0"/>
              <a:t> </a:t>
            </a:r>
            <a:r>
              <a:rPr lang="en-US" dirty="0" err="1"/>
              <a:t>dell'associazione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5421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unidirezionali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 </a:t>
            </a:r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unidirezionali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semplici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sufficiente</a:t>
            </a:r>
            <a:r>
              <a:rPr lang="en-US" dirty="0"/>
              <a:t> </a:t>
            </a:r>
            <a:r>
              <a:rPr lang="en-US" dirty="0" err="1"/>
              <a:t>indicare</a:t>
            </a:r>
            <a:r>
              <a:rPr lang="en-US" dirty="0"/>
              <a:t> </a:t>
            </a:r>
            <a:r>
              <a:rPr lang="en-US" dirty="0" err="1"/>
              <a:t>l'associazione</a:t>
            </a:r>
            <a:r>
              <a:rPr lang="en-US" dirty="0"/>
              <a:t> </a:t>
            </a:r>
            <a:r>
              <a:rPr lang="en-US" dirty="0" err="1"/>
              <a:t>specificando</a:t>
            </a:r>
            <a:r>
              <a:rPr lang="en-US" dirty="0"/>
              <a:t> </a:t>
            </a:r>
            <a:r>
              <a:rPr lang="en-US" dirty="0" err="1"/>
              <a:t>correttamente</a:t>
            </a:r>
            <a:r>
              <a:rPr lang="en-US" dirty="0"/>
              <a:t> la </a:t>
            </a:r>
            <a:r>
              <a:rPr lang="en-US" dirty="0" err="1"/>
              <a:t>cardinalità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3446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unidirezionali</a:t>
            </a:r>
            <a:br>
              <a:rPr lang="en-US" dirty="0"/>
            </a:br>
            <a:r>
              <a:rPr lang="en-US" dirty="0" err="1"/>
              <a:t>OneToOne</a:t>
            </a:r>
            <a:r>
              <a:rPr lang="en-US" dirty="0"/>
              <a:t>: </a:t>
            </a:r>
            <a:r>
              <a:rPr lang="en-US" dirty="0" err="1"/>
              <a:t>Esempio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1587398"/>
              </p:ext>
            </p:extLst>
          </p:nvPr>
        </p:nvGraphicFramePr>
        <p:xfrm>
          <a:off x="2028396" y="3067414"/>
          <a:ext cx="1553290" cy="1351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err="1"/>
                        <a:t>Customer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 dirty="0"/>
                        <a:t>-id: Long</a:t>
                      </a:r>
                    </a:p>
                    <a:p>
                      <a:r>
                        <a:rPr lang="it-IT" sz="1050" dirty="0"/>
                        <a:t>-</a:t>
                      </a:r>
                      <a:r>
                        <a:rPr lang="it-IT" sz="1050" dirty="0" err="1"/>
                        <a:t>firstName</a:t>
                      </a:r>
                      <a:r>
                        <a:rPr lang="it-IT" sz="1050" dirty="0"/>
                        <a:t>:</a:t>
                      </a:r>
                      <a:r>
                        <a:rPr lang="it-IT" sz="1050" baseline="0" dirty="0"/>
                        <a:t>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</a:t>
                      </a:r>
                      <a:r>
                        <a:rPr lang="it-IT" sz="1050" baseline="0" dirty="0" err="1"/>
                        <a:t>lastName</a:t>
                      </a:r>
                      <a:r>
                        <a:rPr lang="it-IT" sz="1050" baseline="0" dirty="0"/>
                        <a:t>: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-email: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</a:t>
                      </a:r>
                      <a:r>
                        <a:rPr lang="it-IT" sz="1050" baseline="0" dirty="0" err="1"/>
                        <a:t>dateOfBirth</a:t>
                      </a:r>
                      <a:r>
                        <a:rPr lang="it-IT" sz="1050" baseline="0" dirty="0"/>
                        <a:t>: </a:t>
                      </a:r>
                      <a:r>
                        <a:rPr lang="it-IT" sz="1050" baseline="0" dirty="0" err="1"/>
                        <a:t>LocalDate</a:t>
                      </a:r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4815343"/>
              </p:ext>
            </p:extLst>
          </p:nvPr>
        </p:nvGraphicFramePr>
        <p:xfrm>
          <a:off x="5052266" y="2986566"/>
          <a:ext cx="2015719" cy="1511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err="1"/>
                        <a:t>Address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 dirty="0"/>
                        <a:t>-id: Long</a:t>
                      </a:r>
                    </a:p>
                    <a:p>
                      <a:r>
                        <a:rPr lang="it-IT" sz="1050" dirty="0"/>
                        <a:t>-</a:t>
                      </a:r>
                      <a:r>
                        <a:rPr lang="it-IT" sz="1050" dirty="0" err="1"/>
                        <a:t>street</a:t>
                      </a:r>
                      <a:r>
                        <a:rPr lang="it-IT" sz="1050" dirty="0"/>
                        <a:t>: </a:t>
                      </a:r>
                      <a:r>
                        <a:rPr lang="it-IT" sz="1050" dirty="0" err="1"/>
                        <a:t>String</a:t>
                      </a:r>
                      <a:endParaRPr lang="it-IT" sz="1050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dirty="0"/>
                        <a:t>--city: </a:t>
                      </a:r>
                      <a:r>
                        <a:rPr lang="it-IT" sz="1050" dirty="0" err="1"/>
                        <a:t>String</a:t>
                      </a:r>
                      <a:endParaRPr lang="it-IT" sz="1050" dirty="0"/>
                    </a:p>
                    <a:p>
                      <a:r>
                        <a:rPr lang="it-IT" sz="1050" dirty="0"/>
                        <a:t>-state:</a:t>
                      </a:r>
                      <a:r>
                        <a:rPr lang="it-IT" sz="1050" baseline="0" dirty="0"/>
                        <a:t>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</a:t>
                      </a:r>
                      <a:r>
                        <a:rPr lang="it-IT" sz="1050" baseline="0" dirty="0" err="1"/>
                        <a:t>zipcode</a:t>
                      </a:r>
                      <a:r>
                        <a:rPr lang="it-IT" sz="1050" baseline="0" dirty="0"/>
                        <a:t>: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-country: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6" name="Connettore 2 5"/>
          <p:cNvCxnSpPr>
            <a:stCxn id="4" idx="3"/>
            <a:endCxn id="5" idx="1"/>
          </p:cNvCxnSpPr>
          <p:nvPr/>
        </p:nvCxnSpPr>
        <p:spPr>
          <a:xfrm flipV="1">
            <a:off x="3581686" y="3742446"/>
            <a:ext cx="1470580" cy="838"/>
          </a:xfrm>
          <a:prstGeom prst="straightConnector1">
            <a:avLst/>
          </a:prstGeom>
          <a:ln w="3175" cmpd="sng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6595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unidirezionali</a:t>
            </a:r>
            <a:br>
              <a:rPr lang="en-US" dirty="0"/>
            </a:br>
            <a:r>
              <a:rPr lang="en-US" dirty="0" err="1"/>
              <a:t>OneToOne</a:t>
            </a:r>
            <a:r>
              <a:rPr lang="en-US" dirty="0"/>
              <a:t>: </a:t>
            </a:r>
            <a:r>
              <a:rPr lang="en-US" dirty="0" err="1"/>
              <a:t>Esempio</a:t>
            </a:r>
            <a:r>
              <a:rPr lang="en-US" dirty="0"/>
              <a:t> (cont.)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2"/>
          </p:nvPr>
        </p:nvSpPr>
        <p:spPr>
          <a:xfrm>
            <a:off x="457200" y="1666874"/>
            <a:ext cx="4040188" cy="488632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200" dirty="0"/>
              <a:t>package it.uniroma3.siw.model;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+import </a:t>
            </a:r>
            <a:r>
              <a:rPr lang="en-US" sz="1200" dirty="0" err="1"/>
              <a:t>javax.persistence.Column</a:t>
            </a:r>
            <a:r>
              <a:rPr lang="en-US" sz="1200" dirty="0"/>
              <a:t>;[…]</a:t>
            </a:r>
            <a:endParaRPr lang="en-US" sz="1200" dirty="0">
              <a:cs typeface="Calibri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@Entity</a:t>
            </a:r>
            <a:endParaRPr lang="en-US" sz="1200" dirty="0">
              <a:cs typeface="Calibri"/>
            </a:endParaRPr>
          </a:p>
          <a:p>
            <a:pPr marL="0" indent="0">
              <a:buNone/>
            </a:pPr>
            <a:r>
              <a:rPr lang="en-US" sz="1200" dirty="0"/>
              <a:t>public class </a:t>
            </a:r>
            <a:r>
              <a:rPr lang="en-US" sz="1200" b="1" dirty="0"/>
              <a:t>Customer</a:t>
            </a:r>
            <a:r>
              <a:rPr lang="en-US" sz="1200" dirty="0"/>
              <a:t> {</a:t>
            </a:r>
            <a:endParaRPr lang="en-US" sz="1200" dirty="0">
              <a:cs typeface="Calibri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    @Id</a:t>
            </a:r>
            <a:endParaRPr lang="en-US" sz="1200" dirty="0">
              <a:cs typeface="Calibri"/>
            </a:endParaRPr>
          </a:p>
          <a:p>
            <a:pPr marL="0" indent="0">
              <a:buNone/>
            </a:pPr>
            <a:r>
              <a:rPr lang="en-US" sz="1200" dirty="0"/>
              <a:t>    @</a:t>
            </a:r>
            <a:r>
              <a:rPr lang="en-US" sz="1200" dirty="0" err="1"/>
              <a:t>GeneratedValue</a:t>
            </a:r>
            <a:r>
              <a:rPr lang="en-US" sz="1200" dirty="0"/>
              <a:t>(strategy = </a:t>
            </a:r>
            <a:r>
              <a:rPr lang="en-US" sz="1200" i="1" dirty="0"/>
              <a:t>AUTO)</a:t>
            </a:r>
            <a:endParaRPr lang="en-US" sz="1200" i="1" dirty="0">
              <a:cs typeface="Calibri"/>
            </a:endParaRPr>
          </a:p>
          <a:p>
            <a:pPr marL="0" indent="0">
              <a:buNone/>
            </a:pPr>
            <a:r>
              <a:rPr lang="en-US" sz="1200" dirty="0"/>
              <a:t>    private Long id;</a:t>
            </a:r>
            <a:endParaRPr lang="en-US" sz="1200" dirty="0">
              <a:cs typeface="Calibri"/>
            </a:endParaRPr>
          </a:p>
          <a:p>
            <a:pPr marL="0" indent="0">
              <a:buNone/>
            </a:pPr>
            <a:r>
              <a:rPr lang="en-US" sz="1200" dirty="0"/>
              <a:t>    @Column(nullable = false)</a:t>
            </a:r>
            <a:endParaRPr lang="en-US" sz="1200" dirty="0">
              <a:cs typeface="Calibri"/>
            </a:endParaRPr>
          </a:p>
          <a:p>
            <a:pPr marL="0" indent="0">
              <a:buNone/>
            </a:pPr>
            <a:r>
              <a:rPr lang="en-US" sz="1200" dirty="0"/>
              <a:t>    private String </a:t>
            </a:r>
            <a:r>
              <a:rPr lang="en-US" sz="1200" dirty="0" err="1"/>
              <a:t>firstName</a:t>
            </a:r>
            <a:r>
              <a:rPr lang="en-US" sz="1200" dirty="0"/>
              <a:t>;</a:t>
            </a:r>
            <a:endParaRPr lang="en-US" sz="1200" dirty="0">
              <a:cs typeface="Calibri"/>
            </a:endParaRPr>
          </a:p>
          <a:p>
            <a:pPr marL="0" indent="0">
              <a:buNone/>
            </a:pPr>
            <a:r>
              <a:rPr lang="en-US" sz="1200" dirty="0"/>
              <a:t>    @Column(nullable = false)</a:t>
            </a:r>
            <a:endParaRPr lang="en-US" sz="1200" dirty="0">
              <a:cs typeface="Calibri"/>
            </a:endParaRPr>
          </a:p>
          <a:p>
            <a:pPr marL="0" indent="0">
              <a:buNone/>
            </a:pPr>
            <a:r>
              <a:rPr lang="en-US" sz="1200" dirty="0"/>
              <a:t>    private String </a:t>
            </a:r>
            <a:r>
              <a:rPr lang="en-US" sz="1200" dirty="0" err="1"/>
              <a:t>lastName</a:t>
            </a:r>
            <a:r>
              <a:rPr lang="en-US" sz="1200" dirty="0"/>
              <a:t>;</a:t>
            </a:r>
            <a:endParaRPr lang="en-US" sz="1200" dirty="0">
              <a:cs typeface="Calibri"/>
            </a:endParaRPr>
          </a:p>
          <a:p>
            <a:pPr marL="0" indent="0">
              <a:buNone/>
            </a:pPr>
            <a:r>
              <a:rPr lang="en-US" sz="1200" dirty="0"/>
              <a:t>    private String email;</a:t>
            </a:r>
            <a:endParaRPr lang="en-US" sz="1200" dirty="0">
              <a:cs typeface="Calibri"/>
            </a:endParaRPr>
          </a:p>
          <a:p>
            <a:pPr marL="0" indent="0">
              <a:buNone/>
            </a:pPr>
            <a:r>
              <a:rPr lang="en-US" sz="1200" dirty="0"/>
              <a:t>    private </a:t>
            </a:r>
            <a:r>
              <a:rPr lang="en-US" sz="1200" dirty="0" err="1"/>
              <a:t>LocalDate</a:t>
            </a:r>
            <a:r>
              <a:rPr lang="en-US" sz="1200" dirty="0"/>
              <a:t> </a:t>
            </a:r>
            <a:r>
              <a:rPr lang="en-US" sz="1200" dirty="0" err="1"/>
              <a:t>dateOfBirth</a:t>
            </a:r>
            <a:r>
              <a:rPr lang="en-US" sz="1200" dirty="0"/>
              <a:t>;</a:t>
            </a:r>
            <a:endParaRPr lang="en-US" sz="1200" dirty="0">
              <a:cs typeface="Calibri"/>
            </a:endParaRPr>
          </a:p>
          <a:p>
            <a:pPr marL="0" indent="0">
              <a:buNone/>
            </a:pPr>
            <a:r>
              <a:rPr lang="en-US" sz="1200" dirty="0"/>
              <a:t>    </a:t>
            </a:r>
            <a:r>
              <a:rPr lang="en-US" sz="1200" b="1" dirty="0">
                <a:solidFill>
                  <a:srgbClr val="C0504D"/>
                </a:solidFill>
              </a:rPr>
              <a:t>@</a:t>
            </a:r>
            <a:r>
              <a:rPr lang="en-US" sz="1200" b="1" dirty="0" err="1">
                <a:solidFill>
                  <a:srgbClr val="C0504D"/>
                </a:solidFill>
              </a:rPr>
              <a:t>OneToOne</a:t>
            </a:r>
            <a:endParaRPr lang="en-US" sz="1200" b="1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C0504D"/>
                </a:solidFill>
              </a:rPr>
              <a:t>    private Address address;</a:t>
            </a:r>
            <a:endParaRPr lang="en-US" sz="1200" b="1" dirty="0">
              <a:solidFill>
                <a:srgbClr val="C0504D"/>
              </a:solidFill>
              <a:cs typeface="Calibri"/>
            </a:endParaRP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b="1" dirty="0"/>
              <a:t>…</a:t>
            </a:r>
            <a:endParaRPr lang="en-US" sz="1200" b="1" dirty="0">
              <a:cs typeface="Calibri"/>
            </a:endParaRPr>
          </a:p>
          <a:p>
            <a:pPr marL="0" indent="0">
              <a:buNone/>
            </a:pPr>
            <a:r>
              <a:rPr lang="en-US" sz="1200" b="1" dirty="0"/>
              <a:t>}</a:t>
            </a:r>
            <a:endParaRPr lang="en-US" sz="1200" b="1" dirty="0">
              <a:cs typeface="Calibri"/>
            </a:endParaRP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4" y="1688855"/>
            <a:ext cx="4397375" cy="5191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package it.uniroma3.siw.model;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+import </a:t>
            </a:r>
            <a:r>
              <a:rPr lang="en-US" sz="1200" dirty="0" err="1"/>
              <a:t>javax.persistence.Column</a:t>
            </a:r>
            <a:r>
              <a:rPr lang="en-US" sz="1200" dirty="0"/>
              <a:t>; […]</a:t>
            </a:r>
          </a:p>
          <a:p>
            <a:pPr marL="0" indent="0">
              <a:buNone/>
            </a:pPr>
            <a:r>
              <a:rPr lang="en-US" sz="1200" dirty="0" err="1"/>
              <a:t>i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@Entity</a:t>
            </a:r>
          </a:p>
          <a:p>
            <a:pPr marL="0" indent="0">
              <a:buNone/>
            </a:pPr>
            <a:r>
              <a:rPr lang="en-US" sz="1200" dirty="0"/>
              <a:t>public class </a:t>
            </a:r>
            <a:r>
              <a:rPr lang="en-US" sz="1200" b="1" dirty="0"/>
              <a:t>Address</a:t>
            </a:r>
            <a:r>
              <a:rPr lang="en-US" sz="1200" dirty="0"/>
              <a:t> {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@Id</a:t>
            </a:r>
          </a:p>
          <a:p>
            <a:pPr marL="0" indent="0">
              <a:buNone/>
            </a:pPr>
            <a:r>
              <a:rPr lang="en-US" sz="1200" dirty="0"/>
              <a:t>    @</a:t>
            </a:r>
            <a:r>
              <a:rPr lang="en-US" sz="1200" dirty="0" err="1"/>
              <a:t>GeneratedValue</a:t>
            </a:r>
            <a:r>
              <a:rPr lang="en-US" sz="1200" dirty="0"/>
              <a:t>(strategy = </a:t>
            </a:r>
            <a:r>
              <a:rPr lang="en-US" sz="1200" dirty="0" err="1"/>
              <a:t>GenerationType.</a:t>
            </a:r>
            <a:r>
              <a:rPr lang="en-US" sz="1200" i="1" dirty="0" err="1"/>
              <a:t>AUTO</a:t>
            </a:r>
            <a:r>
              <a:rPr lang="en-US" sz="1200" i="1" dirty="0"/>
              <a:t>)</a:t>
            </a:r>
          </a:p>
          <a:p>
            <a:pPr marL="0" indent="0">
              <a:buNone/>
            </a:pPr>
            <a:r>
              <a:rPr lang="en-US" sz="1200" dirty="0"/>
              <a:t>    private Long id;</a:t>
            </a:r>
          </a:p>
          <a:p>
            <a:pPr marL="0" indent="0">
              <a:buNone/>
            </a:pPr>
            <a:r>
              <a:rPr lang="en-US" sz="1200" dirty="0"/>
              <a:t>   @Column(nullable = false)</a:t>
            </a:r>
          </a:p>
          <a:p>
            <a:pPr marL="0" indent="0">
              <a:buNone/>
            </a:pPr>
            <a:r>
              <a:rPr lang="en-US" sz="1200" dirty="0"/>
              <a:t>    private String street;</a:t>
            </a:r>
          </a:p>
          <a:p>
            <a:pPr marL="0" indent="0">
              <a:buNone/>
            </a:pPr>
            <a:r>
              <a:rPr lang="en-US" sz="1200" dirty="0"/>
              <a:t>    @Column(nullable = false)</a:t>
            </a:r>
          </a:p>
          <a:p>
            <a:pPr marL="0" indent="0">
              <a:buNone/>
            </a:pPr>
            <a:r>
              <a:rPr lang="en-US" sz="1200" dirty="0"/>
              <a:t>     private String city;</a:t>
            </a:r>
          </a:p>
          <a:p>
            <a:pPr marL="0" indent="0">
              <a:buNone/>
            </a:pPr>
            <a:r>
              <a:rPr lang="en-US" sz="1200" dirty="0"/>
              <a:t>     private String state;</a:t>
            </a:r>
          </a:p>
          <a:p>
            <a:pPr marL="0" indent="0">
              <a:buNone/>
            </a:pPr>
            <a:r>
              <a:rPr lang="en-US" sz="1200" dirty="0"/>
              <a:t>    @Column(nullable = false)</a:t>
            </a:r>
          </a:p>
          <a:p>
            <a:pPr marL="0" indent="0">
              <a:buNone/>
            </a:pPr>
            <a:r>
              <a:rPr lang="en-US" sz="1200" dirty="0"/>
              <a:t>     private String </a:t>
            </a:r>
            <a:r>
              <a:rPr lang="en-US" sz="1200" dirty="0" err="1"/>
              <a:t>zipcode</a:t>
            </a:r>
            <a:r>
              <a:rPr lang="en-US" sz="1200" dirty="0"/>
              <a:t>;</a:t>
            </a:r>
          </a:p>
          <a:p>
            <a:pPr marL="0" indent="0">
              <a:buNone/>
            </a:pPr>
            <a:r>
              <a:rPr lang="en-US" sz="1200" dirty="0"/>
              <a:t>    @Column(nullable = false)</a:t>
            </a:r>
          </a:p>
          <a:p>
            <a:pPr marL="0" indent="0">
              <a:buNone/>
            </a:pPr>
            <a:r>
              <a:rPr lang="en-US" sz="1200" dirty="0"/>
              <a:t>    private String country;</a:t>
            </a:r>
          </a:p>
          <a:p>
            <a:pPr marL="0" indent="0">
              <a:buNone/>
            </a:pPr>
            <a:r>
              <a:rPr lang="en-US" sz="1200" dirty="0"/>
              <a:t>…</a:t>
            </a:r>
          </a:p>
          <a:p>
            <a:pPr marL="0" indent="0">
              <a:buNone/>
            </a:pPr>
            <a:r>
              <a:rPr 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53358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Mettiamo</a:t>
            </a:r>
            <a:r>
              <a:rPr lang="en-US"/>
              <a:t> </a:t>
            </a:r>
            <a:r>
              <a:rPr lang="en-US" err="1"/>
              <a:t>tutto</a:t>
            </a:r>
            <a:r>
              <a:rPr lang="en-US"/>
              <a:t> in </a:t>
            </a:r>
            <a:r>
              <a:rPr lang="en-US" err="1"/>
              <a:t>pratica</a:t>
            </a:r>
            <a:endParaRPr lang="en-US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" b="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592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61339E-656F-6F4B-81D1-66A08752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2 (1/12)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DA1D8D-0E94-8348-8FAF-4054A8532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1. </a:t>
            </a:r>
            <a:r>
              <a:rPr lang="en-US" sz="2400" dirty="0" err="1"/>
              <a:t>Creare</a:t>
            </a:r>
            <a:r>
              <a:rPr lang="en-US" sz="2400" dirty="0"/>
              <a:t> un </a:t>
            </a:r>
            <a:r>
              <a:rPr lang="en-US" sz="2400" dirty="0" err="1"/>
              <a:t>progetto</a:t>
            </a:r>
            <a:r>
              <a:rPr lang="en-US" sz="2400" dirty="0"/>
              <a:t> Eclipse </a:t>
            </a:r>
            <a:r>
              <a:rPr lang="en-US" sz="2400" b="1" dirty="0"/>
              <a:t>siw-jpa-es2 </a:t>
            </a:r>
          </a:p>
          <a:p>
            <a:pPr marL="0" indent="0">
              <a:buNone/>
            </a:pPr>
            <a:r>
              <a:rPr lang="en-US" sz="2400" dirty="0"/>
              <a:t>2. </a:t>
            </a:r>
            <a:r>
              <a:rPr lang="en-US" sz="2400" dirty="0" err="1"/>
              <a:t>Impostare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b="1" dirty="0" err="1"/>
              <a:t>Buildpath</a:t>
            </a:r>
            <a:r>
              <a:rPr lang="en-US" sz="2400" b="1" dirty="0"/>
              <a:t> (come per </a:t>
            </a:r>
            <a:r>
              <a:rPr lang="en-US" sz="2400" b="1" dirty="0" err="1"/>
              <a:t>l'Esercizio</a:t>
            </a:r>
            <a:r>
              <a:rPr lang="en-US" sz="2400" b="1" dirty="0"/>
              <a:t> 1)</a:t>
            </a:r>
          </a:p>
          <a:p>
            <a:pPr marL="0" indent="0">
              <a:buNone/>
            </a:pPr>
            <a:r>
              <a:rPr lang="en-US" sz="2400" dirty="0"/>
              <a:t>3. </a:t>
            </a:r>
            <a:r>
              <a:rPr lang="en-US" sz="2400" dirty="0" err="1"/>
              <a:t>Creare</a:t>
            </a:r>
            <a:r>
              <a:rPr lang="en-US" sz="2400" dirty="0"/>
              <a:t> la </a:t>
            </a:r>
            <a:r>
              <a:rPr lang="en-US" sz="2400" dirty="0" err="1"/>
              <a:t>cartella</a:t>
            </a:r>
            <a:r>
              <a:rPr lang="en-US" sz="2400" dirty="0"/>
              <a:t> </a:t>
            </a:r>
            <a:r>
              <a:rPr lang="en-US" sz="2400" b="1" dirty="0" err="1"/>
              <a:t>src</a:t>
            </a:r>
            <a:r>
              <a:rPr lang="en-US" sz="2400" b="1" dirty="0"/>
              <a:t>/META-INF (come per </a:t>
            </a:r>
            <a:r>
              <a:rPr lang="en-US" sz="2400" b="1" dirty="0" err="1"/>
              <a:t>l'Esercizio</a:t>
            </a:r>
            <a:r>
              <a:rPr lang="en-US" sz="2400" b="1" dirty="0"/>
              <a:t> 1)</a:t>
            </a:r>
          </a:p>
          <a:p>
            <a:pPr marL="0" indent="0">
              <a:buNone/>
            </a:pPr>
            <a:r>
              <a:rPr lang="en-US" sz="2400" dirty="0"/>
              <a:t>4. </a:t>
            </a:r>
            <a:r>
              <a:rPr lang="en-US" sz="2400" dirty="0" err="1"/>
              <a:t>Creare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file </a:t>
            </a:r>
            <a:r>
              <a:rPr lang="en-US" sz="2400" b="1" dirty="0" err="1"/>
              <a:t>persistence.xml</a:t>
            </a:r>
            <a:r>
              <a:rPr lang="en-US" sz="2400" b="1" dirty="0"/>
              <a:t> (come per </a:t>
            </a:r>
            <a:r>
              <a:rPr lang="en-US" sz="2400" b="1" dirty="0" err="1"/>
              <a:t>l'Esercizio</a:t>
            </a:r>
            <a:r>
              <a:rPr lang="en-US" sz="2400" b="1" dirty="0"/>
              <a:t> 1)</a:t>
            </a:r>
          </a:p>
          <a:p>
            <a:pPr marL="0" indent="0">
              <a:buNone/>
            </a:pPr>
            <a:r>
              <a:rPr lang="en-US" sz="2400" dirty="0"/>
              <a:t>5. </a:t>
            </a:r>
            <a:r>
              <a:rPr lang="en-US" sz="2400" dirty="0" err="1"/>
              <a:t>Avviare</a:t>
            </a:r>
            <a:r>
              <a:rPr lang="en-US" sz="2400" dirty="0"/>
              <a:t> </a:t>
            </a:r>
            <a:r>
              <a:rPr lang="en-US" sz="2400" dirty="0" err="1"/>
              <a:t>postgres</a:t>
            </a:r>
            <a:r>
              <a:rPr lang="en-US" sz="2400" dirty="0"/>
              <a:t>. 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 err="1"/>
              <a:t>Usiamo</a:t>
            </a:r>
            <a:r>
              <a:rPr lang="en-US" sz="2400" dirty="0"/>
              <a:t> di nuovo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db</a:t>
            </a:r>
            <a:r>
              <a:rPr lang="en-US" sz="2400" dirty="0"/>
              <a:t> </a:t>
            </a:r>
            <a:r>
              <a:rPr lang="en-US" sz="2400" b="1" dirty="0"/>
              <a:t>products (</a:t>
            </a:r>
            <a:r>
              <a:rPr lang="en-US" sz="2400" b="1" dirty="0" err="1"/>
              <a:t>creato</a:t>
            </a:r>
            <a:r>
              <a:rPr lang="en-US" sz="2400" b="1" dirty="0"/>
              <a:t> </a:t>
            </a:r>
            <a:r>
              <a:rPr lang="en-US" sz="2400" b="1" dirty="0" err="1"/>
              <a:t>nell'Esercizio</a:t>
            </a:r>
            <a:r>
              <a:rPr lang="en-US" sz="2400" b="1" dirty="0"/>
              <a:t> 1)</a:t>
            </a:r>
          </a:p>
          <a:p>
            <a:pPr marL="0" indent="0">
              <a:buNone/>
            </a:pPr>
            <a:r>
              <a:rPr lang="en-US" sz="2400" dirty="0"/>
              <a:t>6. </a:t>
            </a:r>
            <a:r>
              <a:rPr lang="en-US" sz="2400" dirty="0" err="1"/>
              <a:t>L'obiettivo</a:t>
            </a:r>
            <a:r>
              <a:rPr lang="en-US" sz="2400" dirty="0"/>
              <a:t> di </a:t>
            </a:r>
            <a:r>
              <a:rPr lang="en-US" sz="2400" dirty="0" err="1"/>
              <a:t>questo</a:t>
            </a:r>
            <a:r>
              <a:rPr lang="en-US" sz="2400" dirty="0"/>
              <a:t> </a:t>
            </a:r>
            <a:r>
              <a:rPr lang="en-US" sz="2400" dirty="0" err="1"/>
              <a:t>esercizio</a:t>
            </a:r>
            <a:r>
              <a:rPr lang="en-US" sz="2400" dirty="0"/>
              <a:t> </a:t>
            </a:r>
            <a:r>
              <a:rPr lang="en-US" sz="2400" dirty="0" err="1"/>
              <a:t>è</a:t>
            </a:r>
            <a:r>
              <a:rPr lang="en-US" sz="2400" dirty="0"/>
              <a:t> </a:t>
            </a:r>
            <a:r>
              <a:rPr lang="en-US" sz="2400" dirty="0" err="1"/>
              <a:t>capire</a:t>
            </a:r>
            <a:r>
              <a:rPr lang="en-US" sz="2400" dirty="0"/>
              <a:t> come </a:t>
            </a:r>
            <a:r>
              <a:rPr lang="en-US" sz="2400" dirty="0" err="1"/>
              <a:t>funziona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br>
              <a:rPr lang="en-US" sz="2400" dirty="0"/>
            </a:br>
            <a:r>
              <a:rPr lang="en-US" sz="2400" dirty="0"/>
              <a:t>     mapping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associazioni</a:t>
            </a:r>
            <a:r>
              <a:rPr lang="en-US" sz="2400" dirty="0"/>
              <a:t>: </a:t>
            </a:r>
            <a:r>
              <a:rPr lang="en-US" sz="2400" dirty="0" err="1"/>
              <a:t>scriviamo</a:t>
            </a:r>
            <a:r>
              <a:rPr lang="en-US" sz="2400" dirty="0"/>
              <a:t> </a:t>
            </a:r>
            <a:r>
              <a:rPr lang="en-US" sz="2400" dirty="0" err="1"/>
              <a:t>codice</a:t>
            </a:r>
            <a:r>
              <a:rPr lang="en-US" sz="2400" dirty="0"/>
              <a:t> Java e </a:t>
            </a:r>
            <a:br>
              <a:rPr lang="en-US" sz="2400" dirty="0"/>
            </a:br>
            <a:r>
              <a:rPr lang="en-US" sz="2400" dirty="0"/>
              <a:t>     </a:t>
            </a:r>
            <a:r>
              <a:rPr lang="en-US" sz="2400" dirty="0" err="1"/>
              <a:t>verifichiamo</a:t>
            </a:r>
            <a:r>
              <a:rPr lang="en-US" sz="2400" dirty="0"/>
              <a:t> come JPA genera </a:t>
            </a:r>
            <a:r>
              <a:rPr lang="en-US" sz="2400" dirty="0" err="1"/>
              <a:t>il</a:t>
            </a:r>
            <a:r>
              <a:rPr lang="en-US" sz="2400" dirty="0"/>
              <a:t> database </a:t>
            </a:r>
            <a:r>
              <a:rPr lang="en-US" sz="2400" dirty="0" err="1"/>
              <a:t>corrispondente</a:t>
            </a:r>
            <a:r>
              <a:rPr lang="en-US" sz="2400" dirty="0"/>
              <a:t>. </a:t>
            </a:r>
            <a:br>
              <a:rPr lang="en-US" sz="2400" dirty="0"/>
            </a:br>
            <a:r>
              <a:rPr lang="en-US" sz="2400" dirty="0"/>
              <a:t>     Non </a:t>
            </a:r>
            <a:r>
              <a:rPr lang="en-US" sz="2400" dirty="0" err="1"/>
              <a:t>faremo</a:t>
            </a:r>
            <a:r>
              <a:rPr lang="en-US" sz="2400" dirty="0"/>
              <a:t> </a:t>
            </a:r>
            <a:r>
              <a:rPr lang="en-US" sz="2400" dirty="0" err="1"/>
              <a:t>nessuna</a:t>
            </a:r>
            <a:r>
              <a:rPr lang="en-US" sz="2400" dirty="0"/>
              <a:t> </a:t>
            </a:r>
            <a:r>
              <a:rPr lang="en-US" sz="2400" dirty="0" err="1"/>
              <a:t>operazione</a:t>
            </a:r>
            <a:r>
              <a:rPr lang="en-US" sz="2400" dirty="0"/>
              <a:t> </a:t>
            </a:r>
            <a:r>
              <a:rPr lang="en-US" sz="2400" dirty="0" err="1"/>
              <a:t>sul</a:t>
            </a:r>
            <a:r>
              <a:rPr lang="en-US" sz="2400" dirty="0"/>
              <a:t> database. A </a:t>
            </a:r>
            <a:r>
              <a:rPr lang="en-US" sz="2400" dirty="0" err="1"/>
              <a:t>tal</a:t>
            </a:r>
            <a:r>
              <a:rPr lang="en-US" sz="2400" dirty="0"/>
              <a:t> fine </a:t>
            </a:r>
            <a:br>
              <a:rPr lang="en-US" sz="2400" dirty="0"/>
            </a:br>
            <a:r>
              <a:rPr lang="en-US" sz="2400" dirty="0"/>
              <a:t>     </a:t>
            </a:r>
            <a:r>
              <a:rPr lang="en-US" sz="2400" dirty="0" err="1"/>
              <a:t>usiamo</a:t>
            </a:r>
            <a:r>
              <a:rPr lang="en-US" sz="2400" dirty="0"/>
              <a:t> la </a:t>
            </a:r>
            <a:r>
              <a:rPr lang="en-US" sz="2400" dirty="0" err="1"/>
              <a:t>classe</a:t>
            </a:r>
            <a:r>
              <a:rPr lang="en-US" sz="2400" dirty="0"/>
              <a:t> Main </a:t>
            </a:r>
            <a:r>
              <a:rPr lang="en-US" sz="2400" dirty="0" err="1"/>
              <a:t>riportata</a:t>
            </a:r>
            <a:r>
              <a:rPr lang="en-US" sz="2400" dirty="0"/>
              <a:t> </a:t>
            </a:r>
            <a:r>
              <a:rPr lang="en-US" sz="2400" dirty="0" err="1"/>
              <a:t>nella</a:t>
            </a:r>
            <a:r>
              <a:rPr lang="en-US" sz="2400" dirty="0"/>
              <a:t> </a:t>
            </a:r>
            <a:r>
              <a:rPr lang="en-US" sz="2400" dirty="0" err="1"/>
              <a:t>prossima</a:t>
            </a:r>
            <a:r>
              <a:rPr lang="en-US" sz="2400" dirty="0"/>
              <a:t> slide. </a:t>
            </a:r>
            <a:br>
              <a:rPr lang="en-US" sz="2400" dirty="0"/>
            </a:br>
            <a:r>
              <a:rPr lang="en-US" sz="2400" dirty="0"/>
              <a:t>     </a:t>
            </a:r>
            <a:r>
              <a:rPr lang="en-US" sz="2400" dirty="0" err="1"/>
              <a:t>Quindi</a:t>
            </a:r>
            <a:r>
              <a:rPr lang="en-US" sz="2400" dirty="0"/>
              <a:t>: </a:t>
            </a:r>
            <a:r>
              <a:rPr lang="en-US" sz="2400" dirty="0" err="1"/>
              <a:t>aggiungere</a:t>
            </a:r>
            <a:r>
              <a:rPr lang="en-US" sz="2400" dirty="0"/>
              <a:t> la </a:t>
            </a:r>
            <a:r>
              <a:rPr lang="en-US" sz="2400" dirty="0" err="1"/>
              <a:t>classe</a:t>
            </a:r>
            <a:r>
              <a:rPr lang="en-US" sz="2400" dirty="0"/>
              <a:t> Main </a:t>
            </a:r>
            <a:r>
              <a:rPr lang="en-US" sz="2400" dirty="0" err="1"/>
              <a:t>nel</a:t>
            </a:r>
            <a:r>
              <a:rPr lang="en-US" sz="2400" dirty="0"/>
              <a:t> </a:t>
            </a:r>
            <a:r>
              <a:rPr lang="en-US" sz="2400" dirty="0" err="1"/>
              <a:t>progetto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3806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AD946-EDC2-2D46-909D-E0B86E5B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2 (2/12)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95250D-BD2D-3C4A-B98A-7568E1D9F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package it.uniroma3.siw.main;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javax.persistence.EntityManager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javax.persistence.EntityManagerFactory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javax.persistence.EntityTransaction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javax.persistence.Persistence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public class </a:t>
            </a:r>
            <a:r>
              <a:rPr lang="en-US" dirty="0" err="1"/>
              <a:t>ProductMain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EntityManagerFactory</a:t>
            </a:r>
            <a:r>
              <a:rPr lang="en-US" dirty="0"/>
              <a:t> emf = </a:t>
            </a:r>
            <a:r>
              <a:rPr lang="en-US" dirty="0" err="1"/>
              <a:t>Persistence.createEntityManagerFactory</a:t>
            </a:r>
            <a:r>
              <a:rPr lang="en-US" dirty="0"/>
              <a:t>("products-unit");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EntityManager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= </a:t>
            </a:r>
            <a:r>
              <a:rPr lang="en-US" dirty="0" err="1"/>
              <a:t>emf.createEntityManager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em.close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emf.close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92240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Esercizio</a:t>
            </a:r>
            <a:r>
              <a:rPr lang="en-US" dirty="0"/>
              <a:t> 2 (3/12)</a:t>
            </a:r>
            <a:br>
              <a:rPr lang="en-US" dirty="0"/>
            </a:br>
            <a:r>
              <a:rPr lang="en-US" sz="2200" dirty="0"/>
              <a:t>class diagram per </a:t>
            </a:r>
            <a:r>
              <a:rPr lang="en-US" sz="2200" dirty="0" err="1"/>
              <a:t>il</a:t>
            </a:r>
            <a:r>
              <a:rPr lang="en-US" sz="2200" dirty="0"/>
              <a:t> punto 7</a:t>
            </a:r>
            <a:br>
              <a:rPr lang="en-US" sz="2200" dirty="0"/>
            </a:br>
            <a:r>
              <a:rPr lang="en-US" sz="2200" dirty="0"/>
              <a:t>(</a:t>
            </a:r>
            <a:r>
              <a:rPr lang="en-US" sz="2200" dirty="0" err="1"/>
              <a:t>vedi</a:t>
            </a:r>
            <a:r>
              <a:rPr lang="en-US" sz="2200" dirty="0"/>
              <a:t> </a:t>
            </a:r>
            <a:r>
              <a:rPr lang="en-US" sz="2200" dirty="0" err="1"/>
              <a:t>prossima</a:t>
            </a:r>
            <a:r>
              <a:rPr lang="en-US" sz="2200" dirty="0"/>
              <a:t> slide)</a:t>
            </a:r>
            <a:endParaRPr lang="en-US" dirty="0"/>
          </a:p>
        </p:txBody>
      </p:sp>
      <p:graphicFrame>
        <p:nvGraphicFramePr>
          <p:cNvPr id="17" name="Segnaposto contenuto 5"/>
          <p:cNvGraphicFramePr>
            <a:graphicFrameLocks/>
          </p:cNvGraphicFramePr>
          <p:nvPr/>
        </p:nvGraphicFramePr>
        <p:xfrm>
          <a:off x="345654" y="4999527"/>
          <a:ext cx="2011095" cy="1671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err="1"/>
                        <a:t>Customer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 dirty="0"/>
                        <a:t>-id: Long</a:t>
                      </a:r>
                    </a:p>
                    <a:p>
                      <a:r>
                        <a:rPr lang="it-IT" sz="1050" dirty="0"/>
                        <a:t>-</a:t>
                      </a:r>
                      <a:r>
                        <a:rPr lang="it-IT" sz="1050" dirty="0" err="1"/>
                        <a:t>firstName</a:t>
                      </a:r>
                      <a:r>
                        <a:rPr lang="it-IT" sz="1050" dirty="0"/>
                        <a:t>:</a:t>
                      </a:r>
                      <a:r>
                        <a:rPr lang="it-IT" sz="1050" baseline="0" dirty="0"/>
                        <a:t>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</a:t>
                      </a:r>
                      <a:r>
                        <a:rPr lang="it-IT" sz="1050" baseline="0" dirty="0" err="1"/>
                        <a:t>lastName</a:t>
                      </a:r>
                      <a:r>
                        <a:rPr lang="it-IT" sz="1050" baseline="0" dirty="0"/>
                        <a:t>: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-email: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</a:t>
                      </a:r>
                      <a:r>
                        <a:rPr lang="it-IT" sz="1050" baseline="0" dirty="0" err="1"/>
                        <a:t>phoneNumber</a:t>
                      </a:r>
                      <a:r>
                        <a:rPr lang="it-IT" sz="1050" baseline="0" dirty="0"/>
                        <a:t>: </a:t>
                      </a:r>
                      <a:r>
                        <a:rPr lang="it-IT" sz="1050" baseline="0" dirty="0" err="1"/>
                        <a:t>String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</a:t>
                      </a:r>
                      <a:r>
                        <a:rPr lang="it-IT" sz="1050" baseline="0" dirty="0" err="1"/>
                        <a:t>dateOfBirth</a:t>
                      </a:r>
                      <a:r>
                        <a:rPr lang="it-IT" sz="1050" baseline="0" dirty="0"/>
                        <a:t>: </a:t>
                      </a:r>
                      <a:r>
                        <a:rPr lang="it-IT" sz="1050" baseline="0" dirty="0" err="1"/>
                        <a:t>LocalDate</a:t>
                      </a:r>
                      <a:endParaRPr lang="it-IT" sz="1050" baseline="0" dirty="0"/>
                    </a:p>
                    <a:p>
                      <a:r>
                        <a:rPr lang="it-IT" sz="1050" baseline="0" dirty="0"/>
                        <a:t>-</a:t>
                      </a:r>
                      <a:r>
                        <a:rPr lang="it-IT" sz="1050" baseline="0" dirty="0" err="1"/>
                        <a:t>registrationDate</a:t>
                      </a:r>
                      <a:r>
                        <a:rPr lang="it-IT" sz="1050" baseline="0" dirty="0"/>
                        <a:t>: </a:t>
                      </a:r>
                      <a:r>
                        <a:rPr lang="it-IT" sz="1050" baseline="0" dirty="0" err="1"/>
                        <a:t>LocalDate</a:t>
                      </a:r>
                      <a:endParaRPr lang="it-IT" sz="105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Segnaposto contenuto 5"/>
          <p:cNvGraphicFramePr>
            <a:graphicFrameLocks/>
          </p:cNvGraphicFramePr>
          <p:nvPr/>
        </p:nvGraphicFramePr>
        <p:xfrm>
          <a:off x="6836181" y="5079538"/>
          <a:ext cx="2015719" cy="1511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201">
                <a:tc>
                  <a:txBody>
                    <a:bodyPr/>
                    <a:lstStyle/>
                    <a:p>
                      <a:pPr algn="ctr"/>
                      <a:r>
                        <a:rPr lang="it-IT" sz="1800" err="1"/>
                        <a:t>Address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2">
                <a:tc>
                  <a:txBody>
                    <a:bodyPr/>
                    <a:lstStyle/>
                    <a:p>
                      <a:r>
                        <a:rPr lang="it-IT" sz="1050"/>
                        <a:t>-id: Long</a:t>
                      </a:r>
                    </a:p>
                    <a:p>
                      <a:r>
                        <a:rPr lang="it-IT" sz="1050"/>
                        <a:t>-</a:t>
                      </a:r>
                      <a:r>
                        <a:rPr lang="it-IT" sz="1050" err="1"/>
                        <a:t>street</a:t>
                      </a:r>
                      <a:r>
                        <a:rPr lang="it-IT" sz="1050"/>
                        <a:t>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  <a:p>
                      <a:r>
                        <a:rPr lang="it-IT" sz="1050"/>
                        <a:t>-city: </a:t>
                      </a:r>
                      <a:r>
                        <a:rPr lang="it-IT" sz="1050" err="1"/>
                        <a:t>String</a:t>
                      </a:r>
                      <a:endParaRPr lang="it-IT" sz="1050"/>
                    </a:p>
                    <a:p>
                      <a:r>
                        <a:rPr lang="it-IT" sz="1050"/>
                        <a:t>-state:</a:t>
                      </a:r>
                      <a:r>
                        <a:rPr lang="it-IT" sz="1050" baseline="0"/>
                        <a:t>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</a:t>
                      </a:r>
                      <a:r>
                        <a:rPr lang="it-IT" sz="1050" baseline="0" err="1"/>
                        <a:t>zipcode</a:t>
                      </a:r>
                      <a:r>
                        <a:rPr lang="it-IT" sz="1050" baseline="0"/>
                        <a:t>: </a:t>
                      </a:r>
                      <a:r>
                        <a:rPr lang="it-IT" sz="1050" baseline="0" err="1"/>
                        <a:t>String</a:t>
                      </a:r>
                      <a:endParaRPr lang="it-IT" sz="1050" baseline="0"/>
                    </a:p>
                    <a:p>
                      <a:r>
                        <a:rPr lang="it-IT" sz="1050" baseline="0"/>
                        <a:t>-country: </a:t>
                      </a:r>
                      <a:r>
                        <a:rPr lang="it-IT" sz="1050" baseline="0" err="1"/>
                        <a:t>String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Connettore 2 18"/>
          <p:cNvCxnSpPr>
            <a:cxnSpLocks/>
            <a:stCxn id="17" idx="3"/>
            <a:endCxn id="18" idx="1"/>
          </p:cNvCxnSpPr>
          <p:nvPr/>
        </p:nvCxnSpPr>
        <p:spPr>
          <a:xfrm>
            <a:off x="2356749" y="5835417"/>
            <a:ext cx="4479432" cy="1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694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61339E-656F-6F4B-81D1-66A08752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2 (4/12)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DA1D8D-0E94-8348-8FAF-4054A8532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7. </a:t>
            </a:r>
            <a:r>
              <a:rPr lang="en-US" sz="2400" dirty="0" err="1"/>
              <a:t>Scrivere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codice</a:t>
            </a:r>
            <a:r>
              <a:rPr lang="en-US" sz="2400" dirty="0"/>
              <a:t>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classi</a:t>
            </a:r>
            <a:r>
              <a:rPr lang="en-US" sz="2400" dirty="0"/>
              <a:t> </a:t>
            </a:r>
            <a:r>
              <a:rPr lang="en-US" sz="2400" b="1" dirty="0"/>
              <a:t>Customer</a:t>
            </a:r>
            <a:r>
              <a:rPr lang="en-US" sz="2400" dirty="0"/>
              <a:t> e </a:t>
            </a:r>
            <a:r>
              <a:rPr lang="en-US" sz="2400" b="1" dirty="0"/>
              <a:t>Address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 err="1"/>
              <a:t>rappresentate</a:t>
            </a:r>
            <a:r>
              <a:rPr lang="en-US" sz="2400" dirty="0"/>
              <a:t> </a:t>
            </a:r>
            <a:r>
              <a:rPr lang="en-US" sz="2400" dirty="0" err="1"/>
              <a:t>nel</a:t>
            </a:r>
            <a:r>
              <a:rPr lang="en-US" sz="2400" dirty="0"/>
              <a:t> class diagram </a:t>
            </a:r>
            <a:r>
              <a:rPr lang="en-US" sz="2400" dirty="0" err="1"/>
              <a:t>della</a:t>
            </a:r>
            <a:r>
              <a:rPr lang="en-US" sz="2400" dirty="0"/>
              <a:t> slide </a:t>
            </a:r>
            <a:r>
              <a:rPr lang="en-US" sz="2400" dirty="0" err="1"/>
              <a:t>precedente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8. </a:t>
            </a:r>
            <a:r>
              <a:rPr lang="en-US" sz="2400" dirty="0" err="1"/>
              <a:t>Quante</a:t>
            </a:r>
            <a:r>
              <a:rPr lang="en-US" sz="2400" dirty="0"/>
              <a:t> </a:t>
            </a:r>
            <a:r>
              <a:rPr lang="en-US" sz="2400" dirty="0" err="1"/>
              <a:t>tabelle</a:t>
            </a:r>
            <a:r>
              <a:rPr lang="en-US" sz="2400" dirty="0"/>
              <a:t> ci </a:t>
            </a:r>
            <a:r>
              <a:rPr lang="en-US" sz="2400" dirty="0" err="1"/>
              <a:t>aspettiamo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saranno</a:t>
            </a:r>
            <a:r>
              <a:rPr lang="en-US" sz="2400" dirty="0"/>
              <a:t> create da JPA? </a:t>
            </a:r>
            <a:br>
              <a:rPr lang="en-US" sz="2400" dirty="0"/>
            </a:br>
            <a:r>
              <a:rPr lang="en-US" sz="2400" dirty="0"/>
              <a:t>     </a:t>
            </a:r>
            <a:r>
              <a:rPr lang="en-US" sz="2400" dirty="0" err="1"/>
              <a:t>Scrivere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numero</a:t>
            </a:r>
            <a:r>
              <a:rPr lang="en-US" sz="2400" dirty="0"/>
              <a:t> di un </a:t>
            </a:r>
            <a:r>
              <a:rPr lang="en-US" sz="2400" dirty="0" err="1"/>
              <a:t>foglio</a:t>
            </a:r>
            <a:r>
              <a:rPr lang="en-US" sz="2400" dirty="0"/>
              <a:t> di carta. </a:t>
            </a:r>
            <a:r>
              <a:rPr lang="en-US" sz="2400" dirty="0" err="1"/>
              <a:t>Sullo</a:t>
            </a:r>
            <a:r>
              <a:rPr lang="en-US" sz="2400" dirty="0"/>
              <a:t> </a:t>
            </a:r>
            <a:r>
              <a:rPr lang="en-US" sz="2400" dirty="0" err="1"/>
              <a:t>stesso</a:t>
            </a:r>
            <a:r>
              <a:rPr lang="en-US" sz="2400" dirty="0"/>
              <a:t> </a:t>
            </a:r>
            <a:r>
              <a:rPr lang="en-US" sz="2400" dirty="0" err="1"/>
              <a:t>foglio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</a:t>
            </a:r>
            <a:r>
              <a:rPr lang="en-US" sz="2400" dirty="0" err="1"/>
              <a:t>scrivere</a:t>
            </a:r>
            <a:r>
              <a:rPr lang="en-US" sz="2400" dirty="0"/>
              <a:t> lo schema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tabelle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ci </a:t>
            </a:r>
            <a:r>
              <a:rPr lang="en-US" sz="2400" dirty="0" err="1"/>
              <a:t>aspettiamo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</a:t>
            </a:r>
            <a:r>
              <a:rPr lang="en-US" sz="2400" dirty="0" err="1"/>
              <a:t>saranno</a:t>
            </a:r>
            <a:r>
              <a:rPr lang="en-US" sz="2400" dirty="0"/>
              <a:t> create da JPA. </a:t>
            </a:r>
          </a:p>
          <a:p>
            <a:pPr marL="0" indent="0">
              <a:buNone/>
            </a:pPr>
            <a:r>
              <a:rPr lang="en-US" sz="2400" dirty="0"/>
              <a:t>9.   </a:t>
            </a:r>
            <a:r>
              <a:rPr lang="en-US" sz="2400" dirty="0" err="1"/>
              <a:t>Eseguire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programma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 (</a:t>
            </a:r>
            <a:r>
              <a:rPr lang="en-US" sz="2400" dirty="0" err="1"/>
              <a:t>tasto</a:t>
            </a:r>
            <a:r>
              <a:rPr lang="en-US" sz="2400" dirty="0"/>
              <a:t> </a:t>
            </a:r>
            <a:r>
              <a:rPr lang="en-US" sz="2400" dirty="0" err="1"/>
              <a:t>destro</a:t>
            </a:r>
            <a:r>
              <a:rPr lang="en-US" sz="2400" dirty="0"/>
              <a:t> </a:t>
            </a:r>
            <a:r>
              <a:rPr lang="en-US" sz="2400" dirty="0" err="1"/>
              <a:t>sulla</a:t>
            </a:r>
            <a:r>
              <a:rPr lang="en-US" sz="2400" dirty="0"/>
              <a:t> </a:t>
            </a:r>
            <a:r>
              <a:rPr lang="en-US" sz="2400" dirty="0" err="1"/>
              <a:t>classe</a:t>
            </a:r>
            <a:r>
              <a:rPr lang="en-US" sz="2400" dirty="0"/>
              <a:t> Main -&gt; Run As -&gt; Java Application)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10. </a:t>
            </a:r>
            <a:r>
              <a:rPr lang="en-US" sz="2400" dirty="0" err="1"/>
              <a:t>Controllare</a:t>
            </a:r>
            <a:r>
              <a:rPr lang="en-US" sz="2400" dirty="0"/>
              <a:t> lo schema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tabelle</a:t>
            </a:r>
            <a:r>
              <a:rPr lang="en-US" sz="2400" dirty="0"/>
              <a:t> create dal JPA 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dirty="0" err="1"/>
              <a:t>nel</a:t>
            </a:r>
            <a:r>
              <a:rPr lang="en-US" sz="2400" dirty="0"/>
              <a:t> database</a:t>
            </a:r>
            <a:r>
              <a:rPr lang="en-US" sz="2400" b="1" dirty="0"/>
              <a:t> products </a:t>
            </a:r>
            <a:r>
              <a:rPr lang="en-US" sz="2400" dirty="0"/>
              <a:t>e </a:t>
            </a:r>
            <a:r>
              <a:rPr lang="en-US" sz="2400" dirty="0" err="1"/>
              <a:t>confrontarle</a:t>
            </a:r>
            <a:r>
              <a:rPr lang="en-US" sz="2400" dirty="0"/>
              <a:t> con lo schema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  </a:t>
            </a:r>
            <a:r>
              <a:rPr lang="en-US" sz="2400" dirty="0" err="1"/>
              <a:t>abbiamo</a:t>
            </a:r>
            <a:r>
              <a:rPr lang="en-US" sz="2400" dirty="0"/>
              <a:t> </a:t>
            </a:r>
            <a:r>
              <a:rPr lang="en-US" sz="2400" dirty="0" err="1"/>
              <a:t>scritto</a:t>
            </a:r>
            <a:r>
              <a:rPr lang="en-US" sz="2400" dirty="0"/>
              <a:t> al punto 8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Continua…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6401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Associazioni</a:t>
            </a:r>
            <a:r>
              <a:rPr lang="en-US" dirty="0"/>
              <a:t> </a:t>
            </a:r>
            <a:r>
              <a:rPr lang="en-US" dirty="0" err="1"/>
              <a:t>unidirezionali</a:t>
            </a:r>
            <a:br>
              <a:rPr lang="en-US" dirty="0"/>
            </a:br>
            <a:r>
              <a:rPr lang="en-US" dirty="0" err="1"/>
              <a:t>OneToOne</a:t>
            </a:r>
            <a:r>
              <a:rPr lang="en-US" dirty="0"/>
              <a:t>: </a:t>
            </a:r>
            <a:r>
              <a:rPr lang="en-US" dirty="0" err="1"/>
              <a:t>Esempio</a:t>
            </a:r>
            <a:r>
              <a:rPr lang="en-US" dirty="0"/>
              <a:t> (cont.)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Nel DB </a:t>
            </a:r>
            <a:r>
              <a:rPr lang="en-US" dirty="0" err="1"/>
              <a:t>vengono</a:t>
            </a:r>
            <a:r>
              <a:rPr lang="en-US" dirty="0"/>
              <a:t> generate le </a:t>
            </a:r>
            <a:r>
              <a:rPr lang="en-US" dirty="0" err="1"/>
              <a:t>tabelle</a:t>
            </a:r>
            <a:r>
              <a:rPr lang="en-US" dirty="0"/>
              <a:t> e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vincolo</a:t>
            </a:r>
            <a:r>
              <a:rPr lang="en-US" dirty="0"/>
              <a:t> di </a:t>
            </a:r>
            <a:r>
              <a:rPr lang="en-US" dirty="0" err="1"/>
              <a:t>chiave</a:t>
            </a:r>
            <a:r>
              <a:rPr lang="en-US" dirty="0"/>
              <a:t> </a:t>
            </a:r>
            <a:r>
              <a:rPr lang="en-US" dirty="0" err="1"/>
              <a:t>esterna</a:t>
            </a:r>
            <a:r>
              <a:rPr lang="en-US" dirty="0"/>
              <a:t> (FK)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rappresenta</a:t>
            </a:r>
            <a:r>
              <a:rPr lang="en-US" dirty="0"/>
              <a:t> </a:t>
            </a:r>
            <a:r>
              <a:rPr lang="en-US" dirty="0" err="1"/>
              <a:t>l'associazione</a:t>
            </a:r>
            <a:r>
              <a:rPr lang="en-US" dirty="0"/>
              <a:t> come </a:t>
            </a:r>
            <a:r>
              <a:rPr lang="en-US" dirty="0" err="1"/>
              <a:t>indicato</a:t>
            </a:r>
            <a:r>
              <a:rPr lang="en-US" dirty="0"/>
              <a:t> in </a:t>
            </a:r>
            <a:r>
              <a:rPr lang="en-US" dirty="0" err="1"/>
              <a:t>figura</a:t>
            </a:r>
            <a:endParaRPr lang="en-US" dirty="0"/>
          </a:p>
        </p:txBody>
      </p:sp>
      <p:graphicFrame>
        <p:nvGraphicFramePr>
          <p:cNvPr id="8" name="Segnaposto contenut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343089"/>
              </p:ext>
            </p:extLst>
          </p:nvPr>
        </p:nvGraphicFramePr>
        <p:xfrm>
          <a:off x="698500" y="3314700"/>
          <a:ext cx="3492499" cy="23193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4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085">
                <a:tc gridSpan="3">
                  <a:txBody>
                    <a:bodyPr/>
                    <a:lstStyle/>
                    <a:p>
                      <a:pPr algn="ctr"/>
                      <a:r>
                        <a:rPr lang="it-IT" sz="1200" err="1"/>
                        <a:t>customer</a:t>
                      </a:r>
                      <a:endParaRPr lang="it-IT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bigint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  <a:p>
                      <a:r>
                        <a:rPr lang="it-IT" sz="120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firstname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varchar</a:t>
                      </a:r>
                      <a:r>
                        <a:rPr lang="it-IT" sz="120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lastname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varchar</a:t>
                      </a:r>
                      <a:r>
                        <a:rPr lang="it-IT" sz="120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varchar</a:t>
                      </a:r>
                      <a:r>
                        <a:rPr lang="it-IT" sz="120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</a:t>
                      </a:r>
                      <a:r>
                        <a:rPr lang="it-IT" sz="1200" err="1"/>
                        <a:t>true</a:t>
                      </a:r>
                      <a:endParaRPr lang="it-IT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dateOfBirth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</a:t>
                      </a:r>
                      <a:r>
                        <a:rPr lang="it-IT" sz="1200" err="1"/>
                        <a:t>true</a:t>
                      </a:r>
                      <a:endParaRPr lang="it-IT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address_id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bigint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nullable</a:t>
                      </a:r>
                      <a:r>
                        <a:rPr lang="it-IT" sz="1200" dirty="0"/>
                        <a:t>=</a:t>
                      </a:r>
                      <a:r>
                        <a:rPr lang="it-IT" sz="1200" dirty="0" err="1"/>
                        <a:t>true</a:t>
                      </a:r>
                      <a:endParaRPr lang="it-IT" sz="1200" dirty="0"/>
                    </a:p>
                    <a:p>
                      <a:r>
                        <a:rPr lang="it-IT" sz="1200" dirty="0"/>
                        <a:t>FK </a:t>
                      </a:r>
                      <a:r>
                        <a:rPr lang="it-IT" sz="1200" dirty="0" err="1"/>
                        <a:t>address.id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Segnaposto contenut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6512035"/>
              </p:ext>
            </p:extLst>
          </p:nvPr>
        </p:nvGraphicFramePr>
        <p:xfrm>
          <a:off x="4889500" y="3314700"/>
          <a:ext cx="3492499" cy="21447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4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085">
                <a:tc gridSpan="3">
                  <a:txBody>
                    <a:bodyPr/>
                    <a:lstStyle/>
                    <a:p>
                      <a:pPr algn="ctr"/>
                      <a:r>
                        <a:rPr lang="it-IT" sz="1200" err="1"/>
                        <a:t>address</a:t>
                      </a:r>
                      <a:endParaRPr lang="it-IT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bigint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  <a:p>
                      <a:r>
                        <a:rPr lang="it-IT" sz="120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street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varchar</a:t>
                      </a:r>
                      <a:r>
                        <a:rPr lang="it-IT" sz="120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err="1"/>
                        <a:t>varchar</a:t>
                      </a:r>
                      <a:r>
                        <a:rPr lang="it-IT" sz="120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</a:t>
                      </a:r>
                      <a:r>
                        <a:rPr lang="it-IT" sz="1200" err="1"/>
                        <a:t>true</a:t>
                      </a:r>
                      <a:endParaRPr lang="it-IT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varchar</a:t>
                      </a:r>
                      <a:r>
                        <a:rPr lang="it-IT" sz="120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</a:t>
                      </a:r>
                      <a:r>
                        <a:rPr lang="it-IT" sz="1200" err="1"/>
                        <a:t>true</a:t>
                      </a:r>
                      <a:endParaRPr lang="it-IT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 err="1"/>
                        <a:t>zipcode</a:t>
                      </a:r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varchar</a:t>
                      </a:r>
                      <a:r>
                        <a:rPr lang="it-IT" sz="1200"/>
                        <a:t>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</a:t>
                      </a:r>
                      <a:r>
                        <a:rPr lang="it-IT" sz="1200" err="1"/>
                        <a:t>true</a:t>
                      </a:r>
                      <a:endParaRPr lang="it-IT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652">
                <a:tc>
                  <a:txBody>
                    <a:bodyPr/>
                    <a:lstStyle/>
                    <a:p>
                      <a:r>
                        <a:rPr lang="it-IT" sz="120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varchar</a:t>
                      </a:r>
                      <a:r>
                        <a:rPr lang="it-IT" sz="1200"/>
                        <a:t>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err="1"/>
                        <a:t>nullable</a:t>
                      </a:r>
                      <a:r>
                        <a:rPr lang="it-IT" sz="1200"/>
                        <a:t>=</a:t>
                      </a:r>
                      <a:r>
                        <a:rPr lang="it-IT" sz="1200" err="1"/>
                        <a:t>true</a:t>
                      </a:r>
                      <a:endParaRPr lang="it-IT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ttangolo arrotondato 5"/>
          <p:cNvSpPr/>
          <p:nvPr/>
        </p:nvSpPr>
        <p:spPr>
          <a:xfrm>
            <a:off x="2828142" y="5224519"/>
            <a:ext cx="1623564" cy="563044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00558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29654</TotalTime>
  <Words>18273</Words>
  <Application>Microsoft Macintosh PowerPoint</Application>
  <PresentationFormat>Presentazione su schermo (4:3)</PresentationFormat>
  <Paragraphs>2685</Paragraphs>
  <Slides>233</Slides>
  <Notes>8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233</vt:i4>
      </vt:variant>
    </vt:vector>
  </HeadingPairs>
  <TitlesOfParts>
    <vt:vector size="241" baseType="lpstr">
      <vt:lpstr>Arial</vt:lpstr>
      <vt:lpstr>Calibri</vt:lpstr>
      <vt:lpstr>Cambira</vt:lpstr>
      <vt:lpstr>Helvetica</vt:lpstr>
      <vt:lpstr>Helvetica Neue</vt:lpstr>
      <vt:lpstr>Maiandra GD</vt:lpstr>
      <vt:lpstr>Monaco</vt:lpstr>
      <vt:lpstr>Tema di Office</vt:lpstr>
      <vt:lpstr>Sistemi informativi su Web Persistenza: JPA aa 2020-2021 </vt:lpstr>
      <vt:lpstr>Anatomia  di un sistema informativo su Web</vt:lpstr>
      <vt:lpstr>Sommario</vt:lpstr>
      <vt:lpstr>Introduzione</vt:lpstr>
      <vt:lpstr>Introduzione</vt:lpstr>
      <vt:lpstr>Introduzione</vt:lpstr>
      <vt:lpstr>Nota terminologica</vt:lpstr>
      <vt:lpstr>Rappresentazioni Grafiche</vt:lpstr>
      <vt:lpstr>JPA</vt:lpstr>
      <vt:lpstr>Entity</vt:lpstr>
      <vt:lpstr>Entity</vt:lpstr>
      <vt:lpstr>Object-Relational-Mapping</vt:lpstr>
      <vt:lpstr>Object-Relational-Mapping</vt:lpstr>
      <vt:lpstr>Object-Relational-Mapping</vt:lpstr>
      <vt:lpstr>Object-Relational-Mapping</vt:lpstr>
      <vt:lpstr>Esempio (1/3)</vt:lpstr>
      <vt:lpstr>Esempio (2/3)</vt:lpstr>
      <vt:lpstr>Esempio (3/3)</vt:lpstr>
      <vt:lpstr>Esempio (dettagli)</vt:lpstr>
      <vt:lpstr>Entity: restrizioni sul codice Java</vt:lpstr>
      <vt:lpstr>Annotazioni principali</vt:lpstr>
      <vt:lpstr>Equals - HashCode</vt:lpstr>
      <vt:lpstr>Esempio</vt:lpstr>
      <vt:lpstr>Object-Relational-Mapping</vt:lpstr>
      <vt:lpstr>Interrogare le entità</vt:lpstr>
      <vt:lpstr>EntityManager: introduzione</vt:lpstr>
      <vt:lpstr>EntityManager: introduzione</vt:lpstr>
      <vt:lpstr>EntityManager: introduzione</vt:lpstr>
      <vt:lpstr>Ciclo di vita delle entità</vt:lpstr>
      <vt:lpstr>Ciclo di vita delle entità</vt:lpstr>
      <vt:lpstr>Ciclo di vita delle entità</vt:lpstr>
      <vt:lpstr>Ciclo di vita delle entità</vt:lpstr>
      <vt:lpstr>Ciclo di vita delle entità</vt:lpstr>
      <vt:lpstr>EntityManager: introduzione</vt:lpstr>
      <vt:lpstr>Esempio</vt:lpstr>
      <vt:lpstr>Esempio (cont.)</vt:lpstr>
      <vt:lpstr>Persistence Unit</vt:lpstr>
      <vt:lpstr>Transazione</vt:lpstr>
      <vt:lpstr>persitence.xml</vt:lpstr>
      <vt:lpstr>persistence.xml</vt:lpstr>
      <vt:lpstr>persistence.xml (esempio)</vt:lpstr>
      <vt:lpstr>persistence.xml</vt:lpstr>
      <vt:lpstr>Note pratiche (Hibernate)</vt:lpstr>
      <vt:lpstr>Testing</vt:lpstr>
      <vt:lpstr>                  Esempio testing (1/2)</vt:lpstr>
      <vt:lpstr>Esempio testing (2/2)</vt:lpstr>
      <vt:lpstr>Testing</vt:lpstr>
      <vt:lpstr>Esempio persistence-unit per il testing</vt:lpstr>
      <vt:lpstr>persistence.xml  (completo: produzione + testing)</vt:lpstr>
      <vt:lpstr>Esecuzione NamedQuery</vt:lpstr>
      <vt:lpstr>Mettiamo tutto in pratica</vt:lpstr>
      <vt:lpstr>Note pratiche preliminari</vt:lpstr>
      <vt:lpstr>Usiamo Java 8</vt:lpstr>
      <vt:lpstr>Usiamo Java 8</vt:lpstr>
      <vt:lpstr>Esercizio 1</vt:lpstr>
      <vt:lpstr>1. Creare un progetto Eclipse siw-jpa-es1 </vt:lpstr>
      <vt:lpstr>2. Impostare il Buildpath con Eclipse (1)</vt:lpstr>
      <vt:lpstr>2. Impostare il Buildpath con Eclipse (2)</vt:lpstr>
      <vt:lpstr>2. Impostare il Buildpath con Eclipse (3)</vt:lpstr>
      <vt:lpstr>3. Creare la cartella META-INF (1)</vt:lpstr>
      <vt:lpstr>3. Creare la cartella META-INF (2)</vt:lpstr>
      <vt:lpstr>4. Creare il file persistence.xml (1)</vt:lpstr>
      <vt:lpstr>4. Creare il file persistence.xml (2)</vt:lpstr>
      <vt:lpstr>5. Avviare postgres e creare il database</vt:lpstr>
      <vt:lpstr>6. Scrivere il codice delle classi (1)</vt:lpstr>
      <vt:lpstr>6. Scrivere il codice delle classi (2)</vt:lpstr>
      <vt:lpstr>6. Scrivere il codice delle classi (3)</vt:lpstr>
      <vt:lpstr>Presentazione standard di PowerPoint</vt:lpstr>
      <vt:lpstr>7. Eseguire il test (1)</vt:lpstr>
      <vt:lpstr>7. Eseguire il test (2)</vt:lpstr>
      <vt:lpstr>7. Eseguire il test (3)</vt:lpstr>
      <vt:lpstr>8. Eseguire ProductMain</vt:lpstr>
      <vt:lpstr>8. Eseguire ProductMain</vt:lpstr>
      <vt:lpstr>9. Controllare lo stato del database products</vt:lpstr>
      <vt:lpstr>9. Controllare lo stato del database products</vt:lpstr>
      <vt:lpstr>Sommario</vt:lpstr>
      <vt:lpstr>Relationship Mapping</vt:lpstr>
      <vt:lpstr>Associazioni nel mondo OO</vt:lpstr>
      <vt:lpstr>Associazioni nel mondo OO:  direzione e molteplicità</vt:lpstr>
      <vt:lpstr>Associazioni nel mondo OO:  direzione e molteplicità</vt:lpstr>
      <vt:lpstr>Associazioni nel mondo OO:  direzione e molteplicità</vt:lpstr>
      <vt:lpstr>Associazioni nel mondo OO:  direzione e molteplicità</vt:lpstr>
      <vt:lpstr>Associazioni nel mondo OO:  direzione e molteplicità</vt:lpstr>
      <vt:lpstr>Associazioni nel mondo OO:  direzione e molteplicità</vt:lpstr>
      <vt:lpstr>Associazioni nel mondo OO:  direzione e molteplicità</vt:lpstr>
      <vt:lpstr>Associazioni nel mondo relazionale</vt:lpstr>
      <vt:lpstr>Associazioni nel mondo relazionale</vt:lpstr>
      <vt:lpstr>Associazioni nel mondo relazionale</vt:lpstr>
      <vt:lpstr>Mapping delle Associazioni</vt:lpstr>
      <vt:lpstr>Mapping delle Associazioni</vt:lpstr>
      <vt:lpstr>Associazioni unidirezionali</vt:lpstr>
      <vt:lpstr>Associazioni unidirezionali OneToOne: Esempio</vt:lpstr>
      <vt:lpstr>Associazioni unidirezionali OneToOne: Esempio (cont.)</vt:lpstr>
      <vt:lpstr>Mettiamo tutto in pratica</vt:lpstr>
      <vt:lpstr>Esercizio 2 (1/12)</vt:lpstr>
      <vt:lpstr>Esercizio 2 (2/12)</vt:lpstr>
      <vt:lpstr>Esercizio 2 (3/12) class diagram per il punto 7 (vedi prossima slide)</vt:lpstr>
      <vt:lpstr>Esercizio 2 (4/12)</vt:lpstr>
      <vt:lpstr>Associazioni unidirezionali OneToOne: Esempio (cont.)</vt:lpstr>
      <vt:lpstr>Configuration by Exception</vt:lpstr>
      <vt:lpstr>Associazioni unidirezionali OneToMany: Esempio</vt:lpstr>
      <vt:lpstr>Esempio (cont.)</vt:lpstr>
      <vt:lpstr>Associazioni unidirezionali OneToMany</vt:lpstr>
      <vt:lpstr>Esempio (cont.)</vt:lpstr>
      <vt:lpstr>Configuration by Exception</vt:lpstr>
      <vt:lpstr>Associazioni unidirezionali OneToMany</vt:lpstr>
      <vt:lpstr>Esempio</vt:lpstr>
      <vt:lpstr>Esempio (cont.)</vt:lpstr>
      <vt:lpstr>Associazioni bidirezionali</vt:lpstr>
      <vt:lpstr>Esempio</vt:lpstr>
      <vt:lpstr>Associazioni bidirezionali</vt:lpstr>
      <vt:lpstr>Esempio (cont.)</vt:lpstr>
      <vt:lpstr>Associazioni bidirezionali</vt:lpstr>
      <vt:lpstr>Esempio (cont.)</vt:lpstr>
      <vt:lpstr>Esempio (cont.)</vt:lpstr>
      <vt:lpstr>Esempio (cont.)</vt:lpstr>
      <vt:lpstr>Perchè serve il mapping</vt:lpstr>
      <vt:lpstr>Perchè serve il mapping</vt:lpstr>
      <vt:lpstr>Mettiamo tutto in pratica</vt:lpstr>
      <vt:lpstr>Esercizio 2 (5/12)  class diagram per il punto 11 (vedi prossima slide)</vt:lpstr>
      <vt:lpstr>Esercizio 2 (6/12)</vt:lpstr>
      <vt:lpstr>Esercizio 2 (7/12)</vt:lpstr>
      <vt:lpstr>Esercizio 2 (8/12)  class diagram per il punto 15 (vedi prossima slide)</vt:lpstr>
      <vt:lpstr>Esercizio 2 (9/12)</vt:lpstr>
      <vt:lpstr>Associazioni bidirezionali ManyToMany</vt:lpstr>
      <vt:lpstr>Esempio</vt:lpstr>
      <vt:lpstr>Esempio (cont.)</vt:lpstr>
      <vt:lpstr>Esempio (cont.)</vt:lpstr>
      <vt:lpstr>Mettiamo tutto in pratica</vt:lpstr>
      <vt:lpstr>Esercizio 2 (10/12)  class diagram per il punto 19 (vedi prossima slide)</vt:lpstr>
      <vt:lpstr>Esercizio 2 (11/12)</vt:lpstr>
      <vt:lpstr>Esercizio 2 (12/12)</vt:lpstr>
      <vt:lpstr>Cardinalità e direzione tra entità</vt:lpstr>
      <vt:lpstr>Mettiamo tutto in pratica</vt:lpstr>
      <vt:lpstr>Esercizio 3</vt:lpstr>
      <vt:lpstr>Esercizio 3</vt:lpstr>
      <vt:lpstr>Esercizio 3</vt:lpstr>
      <vt:lpstr>Esercizio 3</vt:lpstr>
      <vt:lpstr>Esercizio 3</vt:lpstr>
      <vt:lpstr>Object-Relational-Mapping Approfondimenti</vt:lpstr>
      <vt:lpstr>Object-Relational-Mapping Tipi info temporali</vt:lpstr>
      <vt:lpstr>Object-Relational-Mapping Tipi info temporali</vt:lpstr>
      <vt:lpstr>Object-Relational-Mapping Tipi info temporali</vt:lpstr>
      <vt:lpstr>Object-Relational-Mapping Vincoli di Unicità</vt:lpstr>
      <vt:lpstr>Object-Relational-Mapping Vincoli di Unicità</vt:lpstr>
      <vt:lpstr>Object-Relational-Mapping Vincoli di Unicità</vt:lpstr>
      <vt:lpstr>Mettiamo tutto in pratica</vt:lpstr>
      <vt:lpstr>Esercizio 4</vt:lpstr>
      <vt:lpstr>Approfondimenti  Mapping Associazioni</vt:lpstr>
      <vt:lpstr>Strategia di Fetch</vt:lpstr>
      <vt:lpstr>Strategia di Fetch</vt:lpstr>
      <vt:lpstr>Strategia di Fetch</vt:lpstr>
      <vt:lpstr>Strategia di Fetch</vt:lpstr>
      <vt:lpstr>Ordinamento</vt:lpstr>
      <vt:lpstr>Progettazione</vt:lpstr>
      <vt:lpstr>Esempio</vt:lpstr>
      <vt:lpstr>Mettiamo tutto in pratica</vt:lpstr>
      <vt:lpstr>Esercizio 5</vt:lpstr>
      <vt:lpstr>Mapping Classi Estese (cenni)</vt:lpstr>
      <vt:lpstr>Sommario</vt:lpstr>
      <vt:lpstr>Gestione delle Entità</vt:lpstr>
      <vt:lpstr>Esempio</vt:lpstr>
      <vt:lpstr>Esempio (Hibernate)</vt:lpstr>
      <vt:lpstr>EntityManager</vt:lpstr>
      <vt:lpstr>EntityManager</vt:lpstr>
      <vt:lpstr>Ciclo di vita delle entità</vt:lpstr>
      <vt:lpstr>Ciclo di vita delle entità</vt:lpstr>
      <vt:lpstr>Ciclo di vita delle entità</vt:lpstr>
      <vt:lpstr>Ciclo di vita delle entità</vt:lpstr>
      <vt:lpstr>Persitence Unit Persistence context</vt:lpstr>
      <vt:lpstr>Operazioni dell'Entity Manager</vt:lpstr>
      <vt:lpstr>EM: persist(Object entity)</vt:lpstr>
      <vt:lpstr>EM: persist(Object entity)</vt:lpstr>
      <vt:lpstr>EM: persist(Object entity)</vt:lpstr>
      <vt:lpstr>EM: persist(Object entity)</vt:lpstr>
      <vt:lpstr>EM: remove(Object entity)</vt:lpstr>
      <vt:lpstr>EM: merge(Object entity)</vt:lpstr>
      <vt:lpstr>EM: find(Class&lt;T&gt; entityClass, Object primaryKey)</vt:lpstr>
      <vt:lpstr>EM: clear()</vt:lpstr>
      <vt:lpstr>EM: refresh(Object entity)</vt:lpstr>
      <vt:lpstr>Riassumendo</vt:lpstr>
      <vt:lpstr>Eventi in cascata</vt:lpstr>
      <vt:lpstr>Eventi in cascata</vt:lpstr>
      <vt:lpstr>Eventi in cascata</vt:lpstr>
      <vt:lpstr>Esempio</vt:lpstr>
      <vt:lpstr>Eventi in Cascata</vt:lpstr>
      <vt:lpstr>Eventi in Cascata</vt:lpstr>
      <vt:lpstr>Eventi in Cascata</vt:lpstr>
      <vt:lpstr>Eventi in Cascata</vt:lpstr>
      <vt:lpstr>Esempio</vt:lpstr>
      <vt:lpstr>Mettiamo tutto in pratica</vt:lpstr>
      <vt:lpstr>Esercizio 6 (cont.)</vt:lpstr>
      <vt:lpstr>Sommario</vt:lpstr>
      <vt:lpstr>JPQL</vt:lpstr>
      <vt:lpstr>JPQL: SELECT</vt:lpstr>
      <vt:lpstr>JPQL: SELECT</vt:lpstr>
      <vt:lpstr>JPQL: SELECT</vt:lpstr>
      <vt:lpstr>JPQL: SELECT</vt:lpstr>
      <vt:lpstr>JPQL: DELETE</vt:lpstr>
      <vt:lpstr>JPQL: DELETE</vt:lpstr>
      <vt:lpstr>JPQL: UPDATE</vt:lpstr>
      <vt:lpstr>JPQL: Tipologie di query</vt:lpstr>
      <vt:lpstr>Named Queries</vt:lpstr>
      <vt:lpstr>Named Queries: esempio</vt:lpstr>
      <vt:lpstr>JPQL: gestione query</vt:lpstr>
      <vt:lpstr>JPQL: Creazione Query SELECT</vt:lpstr>
      <vt:lpstr>JPQL: Creazione Query SELECT</vt:lpstr>
      <vt:lpstr>JPQL: Esecuzione Query SELECT</vt:lpstr>
      <vt:lpstr>JPQL: Esecuzione Query SELECT</vt:lpstr>
      <vt:lpstr>JPQL: target list query SELECT</vt:lpstr>
      <vt:lpstr>JPQL: target list query SELECT</vt:lpstr>
      <vt:lpstr>JPQL: SELECT con costruttori</vt:lpstr>
      <vt:lpstr>JPQL: Query DELETE/UPDATE</vt:lpstr>
      <vt:lpstr>JPQL: Creazione Query UPDATE/DELETE</vt:lpstr>
      <vt:lpstr>JPQL: Creazione Query UPDATE/DELETE</vt:lpstr>
      <vt:lpstr>JPQL: Esecuzione Query UPDATE/DELETE</vt:lpstr>
      <vt:lpstr>JPQL: Esecuzione Query UPDATE/DELETE</vt:lpstr>
      <vt:lpstr>Mettiamo tutto in pratica</vt:lpstr>
      <vt:lpstr>Esercizio 7</vt:lpstr>
      <vt:lpstr>Esercizio 7</vt:lpstr>
      <vt:lpstr>JPQL: query parametriche</vt:lpstr>
      <vt:lpstr>JPQL: query parametriche</vt:lpstr>
      <vt:lpstr>JPQL: Esecuzione Query (esempio)</vt:lpstr>
      <vt:lpstr>Mettiamo tutto in pratica</vt:lpstr>
      <vt:lpstr>Esercizio 8</vt:lpstr>
      <vt:lpstr>Esercizio 8</vt:lpstr>
      <vt:lpstr>JPQL: group by, having, order by</vt:lpstr>
      <vt:lpstr>Esempio</vt:lpstr>
      <vt:lpstr>Esempio</vt:lpstr>
      <vt:lpstr>Mettiamo tutto in pratica</vt:lpstr>
      <vt:lpstr>Esercizio 9</vt:lpstr>
      <vt:lpstr>Esercizio 9</vt:lpstr>
      <vt:lpstr>Sommario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Sistemi informativi su Web Persistenza: JPA aa 2017-2018 </dc:title>
  <cp:lastModifiedBy>Paolo Merialdo</cp:lastModifiedBy>
  <cp:revision>194</cp:revision>
  <cp:lastPrinted>2019-03-25T15:30:29Z</cp:lastPrinted>
  <dcterms:modified xsi:type="dcterms:W3CDTF">2021-03-08T09:19:33Z</dcterms:modified>
</cp:coreProperties>
</file>